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68"/>
  </p:notesMasterIdLst>
  <p:handoutMasterIdLst>
    <p:handoutMasterId r:id="rId69"/>
  </p:handoutMasterIdLst>
  <p:sldIdLst>
    <p:sldId id="512" r:id="rId2"/>
    <p:sldId id="715" r:id="rId3"/>
    <p:sldId id="608" r:id="rId4"/>
    <p:sldId id="567" r:id="rId5"/>
    <p:sldId id="732" r:id="rId6"/>
    <p:sldId id="733" r:id="rId7"/>
    <p:sldId id="753" r:id="rId8"/>
    <p:sldId id="805" r:id="rId9"/>
    <p:sldId id="730" r:id="rId10"/>
    <p:sldId id="717" r:id="rId11"/>
    <p:sldId id="720" r:id="rId12"/>
    <p:sldId id="723" r:id="rId13"/>
    <p:sldId id="848" r:id="rId14"/>
    <p:sldId id="736" r:id="rId15"/>
    <p:sldId id="737" r:id="rId16"/>
    <p:sldId id="806" r:id="rId17"/>
    <p:sldId id="821" r:id="rId18"/>
    <p:sldId id="822" r:id="rId19"/>
    <p:sldId id="823" r:id="rId20"/>
    <p:sldId id="849" r:id="rId21"/>
    <p:sldId id="761" r:id="rId22"/>
    <p:sldId id="741" r:id="rId23"/>
    <p:sldId id="769" r:id="rId24"/>
    <p:sldId id="742" r:id="rId25"/>
    <p:sldId id="743" r:id="rId26"/>
    <p:sldId id="744" r:id="rId27"/>
    <p:sldId id="745" r:id="rId28"/>
    <p:sldId id="746" r:id="rId29"/>
    <p:sldId id="747" r:id="rId30"/>
    <p:sldId id="748" r:id="rId31"/>
    <p:sldId id="749" r:id="rId32"/>
    <p:sldId id="750" r:id="rId33"/>
    <p:sldId id="751" r:id="rId34"/>
    <p:sldId id="834" r:id="rId35"/>
    <p:sldId id="829" r:id="rId36"/>
    <p:sldId id="832" r:id="rId37"/>
    <p:sldId id="833" r:id="rId38"/>
    <p:sldId id="824" r:id="rId39"/>
    <p:sldId id="707" r:id="rId40"/>
    <p:sldId id="708" r:id="rId41"/>
    <p:sldId id="734" r:id="rId42"/>
    <p:sldId id="712" r:id="rId43"/>
    <p:sldId id="828" r:id="rId44"/>
    <p:sldId id="776" r:id="rId45"/>
    <p:sldId id="757" r:id="rId46"/>
    <p:sldId id="781" r:id="rId47"/>
    <p:sldId id="782" r:id="rId48"/>
    <p:sldId id="759" r:id="rId49"/>
    <p:sldId id="602" r:id="rId50"/>
    <p:sldId id="455" r:id="rId51"/>
    <p:sldId id="820" r:id="rId52"/>
    <p:sldId id="808" r:id="rId53"/>
    <p:sldId id="813" r:id="rId54"/>
    <p:sldId id="809" r:id="rId55"/>
    <p:sldId id="810" r:id="rId56"/>
    <p:sldId id="811" r:id="rId57"/>
    <p:sldId id="812" r:id="rId58"/>
    <p:sldId id="840" r:id="rId59"/>
    <p:sldId id="836" r:id="rId60"/>
    <p:sldId id="837" r:id="rId61"/>
    <p:sldId id="838" r:id="rId62"/>
    <p:sldId id="839" r:id="rId63"/>
    <p:sldId id="841" r:id="rId64"/>
    <p:sldId id="842" r:id="rId65"/>
    <p:sldId id="843" r:id="rId66"/>
    <p:sldId id="844" r:id="rId6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E73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41" autoAdjust="0"/>
    <p:restoredTop sz="96403" autoAdjust="0"/>
  </p:normalViewPr>
  <p:slideViewPr>
    <p:cSldViewPr snapToGrid="0" snapToObjects="1">
      <p:cViewPr>
        <p:scale>
          <a:sx n="91" d="100"/>
          <a:sy n="91" d="100"/>
        </p:scale>
        <p:origin x="-1254" y="-3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7" d="100"/>
          <a:sy n="67" d="100"/>
        </p:scale>
        <p:origin x="-3216"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829B4F-E323-401C-90CE-CF204867F5FB}"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34DD8487-3556-4DD2-AED0-F923975B8571}">
      <dgm:prSet phldrT="[Text]" custT="1"/>
      <dgm:spPr>
        <a:solidFill>
          <a:schemeClr val="tx2">
            <a:lumMod val="20000"/>
            <a:lumOff val="80000"/>
          </a:schemeClr>
        </a:solidFill>
      </dgm:spPr>
      <dgm:t>
        <a:bodyPr/>
        <a:lstStyle/>
        <a:p>
          <a:r>
            <a:rPr lang="en-US" sz="1600" b="1" i="0" baseline="0" dirty="0" smtClean="0">
              <a:solidFill>
                <a:schemeClr val="tx1"/>
              </a:solidFill>
              <a:effectLst/>
              <a:latin typeface="Calibri" panose="020F0502020204030204" pitchFamily="34" charset="0"/>
              <a:cs typeface="Arial" panose="020B0604020202020204" pitchFamily="34" charset="0"/>
            </a:rPr>
            <a:t>Shared</a:t>
          </a:r>
          <a:r>
            <a:rPr lang="en-US" sz="1600" b="1" i="0" baseline="0" dirty="0" smtClean="0">
              <a:effectLst/>
              <a:latin typeface="Calibri" panose="020F0502020204030204" pitchFamily="34" charset="0"/>
              <a:cs typeface="Arial" panose="020B0604020202020204" pitchFamily="34" charset="0"/>
            </a:rPr>
            <a:t> </a:t>
          </a:r>
          <a:r>
            <a:rPr lang="en-US" sz="1600" b="1" i="0" baseline="0" dirty="0" smtClean="0">
              <a:solidFill>
                <a:schemeClr val="tx1"/>
              </a:solidFill>
              <a:effectLst/>
              <a:latin typeface="Calibri" panose="020F0502020204030204" pitchFamily="34" charset="0"/>
              <a:cs typeface="Arial" panose="020B0604020202020204" pitchFamily="34" charset="0"/>
            </a:rPr>
            <a:t>Savings</a:t>
          </a:r>
          <a:endParaRPr lang="en-US" sz="1600" b="1" i="0" baseline="0" dirty="0">
            <a:solidFill>
              <a:schemeClr val="tx1"/>
            </a:solidFill>
            <a:effectLst/>
            <a:latin typeface="Calibri" panose="020F0502020204030204" pitchFamily="34" charset="0"/>
            <a:cs typeface="Arial" panose="020B0604020202020204" pitchFamily="34" charset="0"/>
          </a:endParaRPr>
        </a:p>
      </dgm:t>
    </dgm:pt>
    <dgm:pt modelId="{DAD2A6A5-036C-4C2F-A31A-E4E1FA7F3205}" type="parTrans" cxnId="{CC9849ED-9D73-4808-A61B-CF2F46399B5C}">
      <dgm:prSet/>
      <dgm:spPr/>
      <dgm:t>
        <a:bodyPr/>
        <a:lstStyle/>
        <a:p>
          <a:endParaRPr lang="en-US"/>
        </a:p>
      </dgm:t>
    </dgm:pt>
    <dgm:pt modelId="{598E3D99-BEE0-4FB2-B982-A0BA1586F5EC}" type="sibTrans" cxnId="{CC9849ED-9D73-4808-A61B-CF2F46399B5C}">
      <dgm:prSet/>
      <dgm:spPr/>
      <dgm:t>
        <a:bodyPr/>
        <a:lstStyle/>
        <a:p>
          <a:endParaRPr lang="en-US"/>
        </a:p>
      </dgm:t>
    </dgm:pt>
    <dgm:pt modelId="{1F825056-C0E2-4D40-B58A-2DD78DAD2FF9}">
      <dgm:prSet phldrT="[Text]" custT="1"/>
      <dgm:spPr>
        <a:solidFill>
          <a:schemeClr val="tx2">
            <a:lumMod val="20000"/>
            <a:lumOff val="80000"/>
          </a:schemeClr>
        </a:solidFill>
      </dgm:spPr>
      <dgm:t>
        <a:bodyPr/>
        <a:lstStyle/>
        <a:p>
          <a:r>
            <a:rPr lang="en-US" sz="1600" b="1" baseline="0" dirty="0" smtClean="0">
              <a:solidFill>
                <a:schemeClr val="tx1"/>
              </a:solidFill>
              <a:effectLst/>
              <a:latin typeface="Calibri" panose="020F0502020204030204" pitchFamily="34" charset="0"/>
              <a:cs typeface="Arial" panose="020B0604020202020204" pitchFamily="34" charset="0"/>
            </a:rPr>
            <a:t>Global Payments</a:t>
          </a:r>
          <a:endParaRPr lang="en-US" sz="1600" b="1" baseline="0" dirty="0">
            <a:solidFill>
              <a:schemeClr val="tx1"/>
            </a:solidFill>
            <a:effectLst/>
            <a:latin typeface="Calibri" panose="020F0502020204030204" pitchFamily="34" charset="0"/>
          </a:endParaRPr>
        </a:p>
      </dgm:t>
    </dgm:pt>
    <dgm:pt modelId="{72B7E8DE-15EA-412E-A65D-9769AA0BB18A}" type="parTrans" cxnId="{EC84CDAB-15E8-48AE-BBF8-E0A77B18FD60}">
      <dgm:prSet/>
      <dgm:spPr/>
      <dgm:t>
        <a:bodyPr/>
        <a:lstStyle/>
        <a:p>
          <a:endParaRPr lang="en-US"/>
        </a:p>
      </dgm:t>
    </dgm:pt>
    <dgm:pt modelId="{937281B2-8B9B-462A-9F09-C9FB6C68B3A0}" type="sibTrans" cxnId="{EC84CDAB-15E8-48AE-BBF8-E0A77B18FD60}">
      <dgm:prSet/>
      <dgm:spPr/>
      <dgm:t>
        <a:bodyPr/>
        <a:lstStyle/>
        <a:p>
          <a:endParaRPr lang="en-US"/>
        </a:p>
      </dgm:t>
    </dgm:pt>
    <dgm:pt modelId="{4DD36B39-D687-459F-8E1A-E5C6363A05EC}">
      <dgm:prSet phldrT="[Text]" custT="1"/>
      <dgm:spPr>
        <a:solidFill>
          <a:schemeClr val="bg1"/>
        </a:solidFill>
        <a:ln>
          <a:solidFill>
            <a:schemeClr val="tx2">
              <a:lumMod val="75000"/>
              <a:alpha val="90000"/>
            </a:schemeClr>
          </a:solidFill>
        </a:ln>
      </dgm:spPr>
      <dgm:t>
        <a:bodyPr/>
        <a:lstStyle/>
        <a:p>
          <a:r>
            <a:rPr lang="en-US" sz="1500" dirty="0" smtClean="0"/>
            <a:t>All services compensated in one payment that manages the patient across the delivery system</a:t>
          </a:r>
          <a:endParaRPr lang="en-US" sz="1500" dirty="0"/>
        </a:p>
      </dgm:t>
    </dgm:pt>
    <dgm:pt modelId="{08F367FA-A742-47A6-BB6F-65DF610D3D0C}" type="parTrans" cxnId="{E9943BCC-6265-4CF9-9FB5-E61187B0E2E7}">
      <dgm:prSet/>
      <dgm:spPr/>
      <dgm:t>
        <a:bodyPr/>
        <a:lstStyle/>
        <a:p>
          <a:endParaRPr lang="en-US"/>
        </a:p>
      </dgm:t>
    </dgm:pt>
    <dgm:pt modelId="{ED4D40FF-AC69-4D77-8BBA-64DEC9E67BAD}" type="sibTrans" cxnId="{E9943BCC-6265-4CF9-9FB5-E61187B0E2E7}">
      <dgm:prSet/>
      <dgm:spPr/>
      <dgm:t>
        <a:bodyPr/>
        <a:lstStyle/>
        <a:p>
          <a:endParaRPr lang="en-US"/>
        </a:p>
      </dgm:t>
    </dgm:pt>
    <dgm:pt modelId="{08ED5FFF-3956-4AB3-BA70-C7A050D60F07}">
      <dgm:prSet phldrT="[Text]" custT="1"/>
      <dgm:spPr>
        <a:solidFill>
          <a:schemeClr val="bg1"/>
        </a:solidFill>
        <a:ln>
          <a:solidFill>
            <a:schemeClr val="tx2">
              <a:lumMod val="75000"/>
              <a:alpha val="90000"/>
            </a:schemeClr>
          </a:solidFill>
        </a:ln>
      </dgm:spPr>
      <dgm:t>
        <a:bodyPr/>
        <a:lstStyle/>
        <a:p>
          <a:r>
            <a:rPr lang="en-US" sz="1500" b="0" dirty="0" smtClean="0">
              <a:solidFill>
                <a:schemeClr val="tx1"/>
              </a:solidFill>
              <a:latin typeface="+mn-lt"/>
              <a:cs typeface="Arial" panose="020B0604020202020204" pitchFamily="34" charset="0"/>
            </a:rPr>
            <a:t>Percentage of savings from reduced cost of care shared with hospitals and physicians</a:t>
          </a:r>
          <a:endParaRPr lang="en-US" sz="1500" b="0" dirty="0">
            <a:solidFill>
              <a:schemeClr val="tx1"/>
            </a:solidFill>
            <a:latin typeface="+mn-lt"/>
            <a:cs typeface="Arial" panose="020B0604020202020204" pitchFamily="34" charset="0"/>
          </a:endParaRPr>
        </a:p>
      </dgm:t>
    </dgm:pt>
    <dgm:pt modelId="{2464C7F4-0F97-481A-B83C-B687DA645039}" type="parTrans" cxnId="{49BB8631-D21E-4723-AE74-291869F442FB}">
      <dgm:prSet/>
      <dgm:spPr/>
      <dgm:t>
        <a:bodyPr/>
        <a:lstStyle/>
        <a:p>
          <a:endParaRPr lang="en-US"/>
        </a:p>
      </dgm:t>
    </dgm:pt>
    <dgm:pt modelId="{F8F5FD2A-25FC-4E7D-AD0D-53B2D3EEFBE7}" type="sibTrans" cxnId="{49BB8631-D21E-4723-AE74-291869F442FB}">
      <dgm:prSet/>
      <dgm:spPr/>
      <dgm:t>
        <a:bodyPr/>
        <a:lstStyle/>
        <a:p>
          <a:endParaRPr lang="en-US"/>
        </a:p>
      </dgm:t>
    </dgm:pt>
    <dgm:pt modelId="{932F0152-88F7-42EF-9588-C8115438BAA7}">
      <dgm:prSet phldrT="[Text]" custT="1"/>
      <dgm:spPr>
        <a:solidFill>
          <a:schemeClr val="tx2">
            <a:lumMod val="20000"/>
            <a:lumOff val="80000"/>
          </a:schemeClr>
        </a:solidFill>
      </dgm:spPr>
      <dgm:t>
        <a:bodyPr/>
        <a:lstStyle/>
        <a:p>
          <a:r>
            <a:rPr lang="en-US" sz="1600" b="1" baseline="0" dirty="0" smtClean="0">
              <a:solidFill>
                <a:schemeClr val="tx1"/>
              </a:solidFill>
              <a:effectLst/>
              <a:latin typeface="Calibri" panose="020F0502020204030204" pitchFamily="34" charset="0"/>
              <a:cs typeface="Arial" panose="020B0604020202020204" pitchFamily="34" charset="0"/>
            </a:rPr>
            <a:t>Bundled Payments</a:t>
          </a:r>
          <a:endParaRPr lang="en-US" sz="1600" b="1" baseline="0" dirty="0">
            <a:solidFill>
              <a:schemeClr val="tx1"/>
            </a:solidFill>
            <a:effectLst/>
            <a:latin typeface="Calibri" panose="020F0502020204030204" pitchFamily="34" charset="0"/>
            <a:cs typeface="Arial" panose="020B0604020202020204" pitchFamily="34" charset="0"/>
          </a:endParaRPr>
        </a:p>
      </dgm:t>
    </dgm:pt>
    <dgm:pt modelId="{9A28F11C-02FF-4F3A-8EDD-10E1C0D9134D}" type="parTrans" cxnId="{8C976F53-AF0E-44E6-926C-4E0767B708BE}">
      <dgm:prSet/>
      <dgm:spPr/>
      <dgm:t>
        <a:bodyPr/>
        <a:lstStyle/>
        <a:p>
          <a:endParaRPr lang="en-US"/>
        </a:p>
      </dgm:t>
    </dgm:pt>
    <dgm:pt modelId="{981E7C64-BFE8-4545-8DBE-6B35BBF58A60}" type="sibTrans" cxnId="{8C976F53-AF0E-44E6-926C-4E0767B708BE}">
      <dgm:prSet/>
      <dgm:spPr/>
      <dgm:t>
        <a:bodyPr/>
        <a:lstStyle/>
        <a:p>
          <a:endParaRPr lang="en-US"/>
        </a:p>
      </dgm:t>
    </dgm:pt>
    <dgm:pt modelId="{61EB18C3-BDDF-4A49-B37E-0814E55A62E0}">
      <dgm:prSet phldrT="[Text]" custT="1"/>
      <dgm:spPr>
        <a:solidFill>
          <a:schemeClr val="bg1"/>
        </a:solidFill>
        <a:ln>
          <a:solidFill>
            <a:schemeClr val="tx2">
              <a:lumMod val="75000"/>
              <a:alpha val="90000"/>
            </a:schemeClr>
          </a:solidFill>
        </a:ln>
      </dgm:spPr>
      <dgm:t>
        <a:bodyPr anchor="ctr"/>
        <a:lstStyle/>
        <a:p>
          <a:r>
            <a:rPr lang="en-US" sz="1500" b="0" dirty="0" smtClean="0">
              <a:solidFill>
                <a:schemeClr val="tx1"/>
              </a:solidFill>
              <a:latin typeface="+mn-lt"/>
              <a:cs typeface="Arial" panose="020B0604020202020204" pitchFamily="34" charset="0"/>
            </a:rPr>
            <a:t>Single payment for episodes of treatment, shared by hospital and physicians</a:t>
          </a:r>
          <a:endParaRPr lang="en-US" sz="1500" b="0" dirty="0">
            <a:solidFill>
              <a:schemeClr val="tx1"/>
            </a:solidFill>
            <a:latin typeface="+mn-lt"/>
            <a:cs typeface="Arial" panose="020B0604020202020204" pitchFamily="34" charset="0"/>
          </a:endParaRPr>
        </a:p>
      </dgm:t>
    </dgm:pt>
    <dgm:pt modelId="{AC16034B-A2F9-4343-9E08-674FED36C7F3}" type="parTrans" cxnId="{789C40E5-2319-4A37-86E3-402DBF8ABB6D}">
      <dgm:prSet/>
      <dgm:spPr/>
      <dgm:t>
        <a:bodyPr/>
        <a:lstStyle/>
        <a:p>
          <a:endParaRPr lang="en-US"/>
        </a:p>
      </dgm:t>
    </dgm:pt>
    <dgm:pt modelId="{AE7C3269-666E-4964-BE49-8FFE7438C202}" type="sibTrans" cxnId="{789C40E5-2319-4A37-86E3-402DBF8ABB6D}">
      <dgm:prSet/>
      <dgm:spPr/>
      <dgm:t>
        <a:bodyPr/>
        <a:lstStyle/>
        <a:p>
          <a:endParaRPr lang="en-US"/>
        </a:p>
      </dgm:t>
    </dgm:pt>
    <dgm:pt modelId="{CE407FC0-ED12-4243-ADE3-7EADA9590A16}">
      <dgm:prSet phldrT="[Text]" custT="1"/>
      <dgm:spPr>
        <a:solidFill>
          <a:schemeClr val="tx2">
            <a:lumMod val="20000"/>
            <a:lumOff val="80000"/>
          </a:schemeClr>
        </a:solidFill>
      </dgm:spPr>
      <dgm:t>
        <a:bodyPr/>
        <a:lstStyle/>
        <a:p>
          <a:r>
            <a:rPr lang="en-US" sz="1600" b="1" baseline="0" dirty="0" smtClean="0">
              <a:solidFill>
                <a:schemeClr val="tx1"/>
              </a:solidFill>
              <a:effectLst/>
              <a:latin typeface="Calibri" panose="020F0502020204030204" pitchFamily="34" charset="0"/>
              <a:cs typeface="Arial" panose="020B0604020202020204" pitchFamily="34" charset="0"/>
            </a:rPr>
            <a:t>Value-based Purchasing</a:t>
          </a:r>
          <a:endParaRPr lang="en-US" sz="1600" b="1" baseline="0" dirty="0">
            <a:solidFill>
              <a:schemeClr val="tx1"/>
            </a:solidFill>
            <a:effectLst/>
            <a:latin typeface="Calibri" panose="020F0502020204030204" pitchFamily="34" charset="0"/>
            <a:cs typeface="Arial" panose="020B0604020202020204" pitchFamily="34" charset="0"/>
          </a:endParaRPr>
        </a:p>
      </dgm:t>
    </dgm:pt>
    <dgm:pt modelId="{3BA29E2F-6B55-4696-B5B9-21F3EC41474F}" type="parTrans" cxnId="{65929000-E903-491C-ABE6-5DEDD203E7F7}">
      <dgm:prSet/>
      <dgm:spPr/>
      <dgm:t>
        <a:bodyPr/>
        <a:lstStyle/>
        <a:p>
          <a:endParaRPr lang="en-US"/>
        </a:p>
      </dgm:t>
    </dgm:pt>
    <dgm:pt modelId="{9C3B2E1A-570B-43E6-8A6C-8EF0646A8EC7}" type="sibTrans" cxnId="{65929000-E903-491C-ABE6-5DEDD203E7F7}">
      <dgm:prSet/>
      <dgm:spPr/>
      <dgm:t>
        <a:bodyPr/>
        <a:lstStyle/>
        <a:p>
          <a:endParaRPr lang="en-US"/>
        </a:p>
      </dgm:t>
    </dgm:pt>
    <dgm:pt modelId="{4F73C058-CCC1-4E80-BFC8-F02C95B3C33E}">
      <dgm:prSet phldrT="[Text]" custT="1"/>
      <dgm:spPr>
        <a:solidFill>
          <a:schemeClr val="tx2">
            <a:lumMod val="20000"/>
            <a:lumOff val="80000"/>
          </a:schemeClr>
        </a:solidFill>
      </dgm:spPr>
      <dgm:t>
        <a:bodyPr/>
        <a:lstStyle/>
        <a:p>
          <a:r>
            <a:rPr lang="en-US" sz="1600" b="1" baseline="0" dirty="0" smtClean="0">
              <a:solidFill>
                <a:schemeClr val="tx1"/>
              </a:solidFill>
              <a:effectLst/>
              <a:latin typeface="Calibri" panose="020F0502020204030204" pitchFamily="34" charset="0"/>
              <a:cs typeface="Arial" panose="020B0604020202020204" pitchFamily="34" charset="0"/>
            </a:rPr>
            <a:t>Pay-for-Performance</a:t>
          </a:r>
          <a:endParaRPr lang="en-US" sz="1600" b="1" baseline="0" dirty="0">
            <a:solidFill>
              <a:schemeClr val="tx1"/>
            </a:solidFill>
            <a:effectLst/>
            <a:latin typeface="Calibri" panose="020F0502020204030204" pitchFamily="34" charset="0"/>
            <a:cs typeface="Arial" panose="020B0604020202020204" pitchFamily="34" charset="0"/>
          </a:endParaRPr>
        </a:p>
      </dgm:t>
    </dgm:pt>
    <dgm:pt modelId="{2922DA45-776D-437F-92F4-D9D7F619CCF8}" type="parTrans" cxnId="{B6458ED4-1A24-41BB-9BDA-08CA7C66C6FD}">
      <dgm:prSet/>
      <dgm:spPr/>
      <dgm:t>
        <a:bodyPr/>
        <a:lstStyle/>
        <a:p>
          <a:endParaRPr lang="en-US"/>
        </a:p>
      </dgm:t>
    </dgm:pt>
    <dgm:pt modelId="{4DBACFA5-4477-421A-9E77-C1E28FCC47FC}" type="sibTrans" cxnId="{B6458ED4-1A24-41BB-9BDA-08CA7C66C6FD}">
      <dgm:prSet/>
      <dgm:spPr/>
      <dgm:t>
        <a:bodyPr/>
        <a:lstStyle/>
        <a:p>
          <a:endParaRPr lang="en-US"/>
        </a:p>
      </dgm:t>
    </dgm:pt>
    <dgm:pt modelId="{B81AF58A-DB68-44CD-A790-B45B51A9A7C9}">
      <dgm:prSet phldrT="[Text]" custT="1"/>
      <dgm:spPr>
        <a:solidFill>
          <a:schemeClr val="bg1"/>
        </a:solidFill>
        <a:ln>
          <a:solidFill>
            <a:schemeClr val="tx2">
              <a:lumMod val="75000"/>
              <a:alpha val="90000"/>
            </a:schemeClr>
          </a:solidFill>
        </a:ln>
      </dgm:spPr>
      <dgm:t>
        <a:bodyPr anchor="ctr"/>
        <a:lstStyle/>
        <a:p>
          <a:r>
            <a:rPr lang="en-US" sz="1500" b="0" dirty="0" smtClean="0">
              <a:solidFill>
                <a:schemeClr val="tx1"/>
              </a:solidFill>
              <a:latin typeface="+mn-lt"/>
              <a:cs typeface="Arial" panose="020B0604020202020204" pitchFamily="34" charset="0"/>
            </a:rPr>
            <a:t>Incentives for higher quality measured by evidence-based standards</a:t>
          </a:r>
          <a:endParaRPr lang="en-US" sz="1500" b="0" dirty="0">
            <a:solidFill>
              <a:schemeClr val="tx1"/>
            </a:solidFill>
            <a:latin typeface="+mn-lt"/>
            <a:cs typeface="Arial" panose="020B0604020202020204" pitchFamily="34" charset="0"/>
          </a:endParaRPr>
        </a:p>
      </dgm:t>
    </dgm:pt>
    <dgm:pt modelId="{3795DEEC-9B64-4C58-B3D2-ED1B6D5D55BA}" type="parTrans" cxnId="{B3BA223D-D2BD-414C-B56F-3719B6A13250}">
      <dgm:prSet/>
      <dgm:spPr/>
      <dgm:t>
        <a:bodyPr/>
        <a:lstStyle/>
        <a:p>
          <a:endParaRPr lang="en-US"/>
        </a:p>
      </dgm:t>
    </dgm:pt>
    <dgm:pt modelId="{6B301C9F-83FB-4C8A-A346-E84F93584499}" type="sibTrans" cxnId="{B3BA223D-D2BD-414C-B56F-3719B6A13250}">
      <dgm:prSet/>
      <dgm:spPr/>
      <dgm:t>
        <a:bodyPr/>
        <a:lstStyle/>
        <a:p>
          <a:endParaRPr lang="en-US"/>
        </a:p>
      </dgm:t>
    </dgm:pt>
    <dgm:pt modelId="{EFCAD08C-8F05-4C22-95EE-45BB6FABF217}">
      <dgm:prSet phldrT="[Text]" custT="1"/>
      <dgm:spPr>
        <a:solidFill>
          <a:schemeClr val="tx2">
            <a:lumMod val="20000"/>
            <a:lumOff val="80000"/>
          </a:schemeClr>
        </a:solidFill>
      </dgm:spPr>
      <dgm:t>
        <a:bodyPr/>
        <a:lstStyle/>
        <a:p>
          <a:r>
            <a:rPr lang="en-US" sz="1600" b="1" baseline="0" dirty="0" smtClean="0">
              <a:solidFill>
                <a:schemeClr val="tx1"/>
              </a:solidFill>
              <a:effectLst/>
              <a:latin typeface="Calibri" panose="020F0502020204030204" pitchFamily="34" charset="0"/>
              <a:cs typeface="Arial" panose="020B0604020202020204" pitchFamily="34" charset="0"/>
            </a:rPr>
            <a:t>Fee-for-Service</a:t>
          </a:r>
          <a:endParaRPr lang="en-US" sz="1600" b="1" baseline="0" dirty="0">
            <a:solidFill>
              <a:schemeClr val="tx1"/>
            </a:solidFill>
            <a:effectLst/>
            <a:latin typeface="Calibri" panose="020F0502020204030204" pitchFamily="34" charset="0"/>
            <a:cs typeface="Arial" panose="020B0604020202020204" pitchFamily="34" charset="0"/>
          </a:endParaRPr>
        </a:p>
      </dgm:t>
    </dgm:pt>
    <dgm:pt modelId="{09B636E8-5B98-4521-879A-27C6F2361FFE}" type="parTrans" cxnId="{CC39289F-F01B-40E3-82D8-60B79B2CD990}">
      <dgm:prSet/>
      <dgm:spPr/>
      <dgm:t>
        <a:bodyPr/>
        <a:lstStyle/>
        <a:p>
          <a:endParaRPr lang="en-US"/>
        </a:p>
      </dgm:t>
    </dgm:pt>
    <dgm:pt modelId="{9F275C8B-8D4D-46B9-9EBA-DF1E29A6F427}" type="sibTrans" cxnId="{CC39289F-F01B-40E3-82D8-60B79B2CD990}">
      <dgm:prSet/>
      <dgm:spPr/>
      <dgm:t>
        <a:bodyPr/>
        <a:lstStyle/>
        <a:p>
          <a:endParaRPr lang="en-US"/>
        </a:p>
      </dgm:t>
    </dgm:pt>
    <dgm:pt modelId="{83507500-BA1B-478B-B539-35E274EC9FD4}">
      <dgm:prSet phldrT="[Text]" custT="1"/>
      <dgm:spPr>
        <a:solidFill>
          <a:schemeClr val="bg1"/>
        </a:solidFill>
        <a:ln>
          <a:solidFill>
            <a:schemeClr val="tx2">
              <a:lumMod val="75000"/>
              <a:alpha val="90000"/>
            </a:schemeClr>
          </a:solidFill>
        </a:ln>
      </dgm:spPr>
      <dgm:t>
        <a:bodyPr anchor="ctr"/>
        <a:lstStyle/>
        <a:p>
          <a:r>
            <a:rPr lang="en-US" sz="1500" b="0" dirty="0" smtClean="0">
              <a:solidFill>
                <a:schemeClr val="tx1"/>
              </a:solidFill>
              <a:latin typeface="+mn-lt"/>
              <a:cs typeface="Arial" panose="020B0604020202020204" pitchFamily="34" charset="0"/>
            </a:rPr>
            <a:t>Percentage reimbursement at risk, earned back by high quality outcomes</a:t>
          </a:r>
          <a:endParaRPr lang="en-US" sz="1500" b="0" dirty="0">
            <a:solidFill>
              <a:schemeClr val="tx1"/>
            </a:solidFill>
            <a:latin typeface="+mn-lt"/>
            <a:cs typeface="Arial" panose="020B0604020202020204" pitchFamily="34" charset="0"/>
          </a:endParaRPr>
        </a:p>
      </dgm:t>
    </dgm:pt>
    <dgm:pt modelId="{11934BE7-25DA-4400-B908-78FED0A3F0F4}" type="parTrans" cxnId="{171BBFB5-C57E-4FEE-AC5D-065A61839349}">
      <dgm:prSet/>
      <dgm:spPr/>
      <dgm:t>
        <a:bodyPr/>
        <a:lstStyle/>
        <a:p>
          <a:endParaRPr lang="en-US"/>
        </a:p>
      </dgm:t>
    </dgm:pt>
    <dgm:pt modelId="{37BC7EB1-9B5E-4FA7-A6FA-5931CCAB2C49}" type="sibTrans" cxnId="{171BBFB5-C57E-4FEE-AC5D-065A61839349}">
      <dgm:prSet/>
      <dgm:spPr/>
      <dgm:t>
        <a:bodyPr/>
        <a:lstStyle/>
        <a:p>
          <a:endParaRPr lang="en-US"/>
        </a:p>
      </dgm:t>
    </dgm:pt>
    <dgm:pt modelId="{18C5D7D7-235E-47D8-9A91-7E4CF3B98D89}">
      <dgm:prSet phldrT="[Text]" custT="1"/>
      <dgm:spPr>
        <a:solidFill>
          <a:schemeClr val="bg1"/>
        </a:solidFill>
        <a:ln>
          <a:solidFill>
            <a:schemeClr val="tx2">
              <a:lumMod val="75000"/>
              <a:alpha val="90000"/>
            </a:schemeClr>
          </a:solidFill>
        </a:ln>
      </dgm:spPr>
      <dgm:t>
        <a:bodyPr anchor="ctr"/>
        <a:lstStyle/>
        <a:p>
          <a:r>
            <a:rPr lang="en-US" sz="1500" b="0" i="0" baseline="0" dirty="0" smtClean="0">
              <a:solidFill>
                <a:schemeClr val="tx1"/>
              </a:solidFill>
              <a:latin typeface="Calibri" panose="020F0502020204030204" pitchFamily="34" charset="0"/>
              <a:cs typeface="Arial" panose="020B0604020202020204" pitchFamily="34" charset="0"/>
            </a:rPr>
            <a:t>Providers paid a specified amount for each service provided</a:t>
          </a:r>
          <a:endParaRPr lang="en-US" sz="1500" b="0" i="0" baseline="0" dirty="0">
            <a:solidFill>
              <a:schemeClr val="tx1"/>
            </a:solidFill>
            <a:latin typeface="Calibri" panose="020F0502020204030204" pitchFamily="34" charset="0"/>
            <a:cs typeface="Arial" panose="020B0604020202020204" pitchFamily="34" charset="0"/>
          </a:endParaRPr>
        </a:p>
      </dgm:t>
    </dgm:pt>
    <dgm:pt modelId="{82FB3909-12AA-48D1-A95A-018D20111ED0}" type="parTrans" cxnId="{5B96CC15-1DBA-4E45-8BC3-BC534263E17F}">
      <dgm:prSet/>
      <dgm:spPr/>
      <dgm:t>
        <a:bodyPr/>
        <a:lstStyle/>
        <a:p>
          <a:endParaRPr lang="en-US"/>
        </a:p>
      </dgm:t>
    </dgm:pt>
    <dgm:pt modelId="{60E599FF-9156-4F02-A117-61F12A5AB7A6}" type="sibTrans" cxnId="{5B96CC15-1DBA-4E45-8BC3-BC534263E17F}">
      <dgm:prSet/>
      <dgm:spPr/>
      <dgm:t>
        <a:bodyPr/>
        <a:lstStyle/>
        <a:p>
          <a:endParaRPr lang="en-US"/>
        </a:p>
      </dgm:t>
    </dgm:pt>
    <dgm:pt modelId="{A0D36B1B-58F7-446F-B5CC-E939CFD79321}">
      <dgm:prSet phldrT="[Text]" custT="1"/>
      <dgm:spPr>
        <a:solidFill>
          <a:schemeClr val="bg1"/>
        </a:solidFill>
        <a:ln>
          <a:solidFill>
            <a:schemeClr val="tx2">
              <a:lumMod val="75000"/>
              <a:alpha val="90000"/>
            </a:schemeClr>
          </a:solidFill>
        </a:ln>
      </dgm:spPr>
      <dgm:t>
        <a:bodyPr/>
        <a:lstStyle/>
        <a:p>
          <a:endParaRPr lang="en-US" sz="1500" b="0" dirty="0">
            <a:solidFill>
              <a:schemeClr val="tx1"/>
            </a:solidFill>
            <a:latin typeface="+mn-lt"/>
            <a:cs typeface="Arial" panose="020B0604020202020204" pitchFamily="34" charset="0"/>
          </a:endParaRPr>
        </a:p>
      </dgm:t>
    </dgm:pt>
    <dgm:pt modelId="{7D67D70E-CF5E-494A-9609-99680F98A0AB}" type="parTrans" cxnId="{CDE1D133-8466-4091-98EC-34D7DCB2A0CE}">
      <dgm:prSet/>
      <dgm:spPr/>
      <dgm:t>
        <a:bodyPr/>
        <a:lstStyle/>
        <a:p>
          <a:endParaRPr lang="en-US"/>
        </a:p>
      </dgm:t>
    </dgm:pt>
    <dgm:pt modelId="{3EAEFCBB-FC0E-4340-814C-56A95F9FDB72}" type="sibTrans" cxnId="{CDE1D133-8466-4091-98EC-34D7DCB2A0CE}">
      <dgm:prSet/>
      <dgm:spPr/>
      <dgm:t>
        <a:bodyPr/>
        <a:lstStyle/>
        <a:p>
          <a:endParaRPr lang="en-US"/>
        </a:p>
      </dgm:t>
    </dgm:pt>
    <dgm:pt modelId="{23330F9A-34E4-4972-A087-F24DFBA043E5}" type="pres">
      <dgm:prSet presAssocID="{D0829B4F-E323-401C-90CE-CF204867F5FB}" presName="Name0" presStyleCnt="0">
        <dgm:presLayoutVars>
          <dgm:dir/>
          <dgm:animLvl val="lvl"/>
          <dgm:resizeHandles/>
        </dgm:presLayoutVars>
      </dgm:prSet>
      <dgm:spPr/>
      <dgm:t>
        <a:bodyPr/>
        <a:lstStyle/>
        <a:p>
          <a:endParaRPr lang="en-US"/>
        </a:p>
      </dgm:t>
    </dgm:pt>
    <dgm:pt modelId="{66B9733B-7474-409C-B6F6-D8CB69FF6CBD}" type="pres">
      <dgm:prSet presAssocID="{EFCAD08C-8F05-4C22-95EE-45BB6FABF217}" presName="linNode" presStyleCnt="0"/>
      <dgm:spPr/>
    </dgm:pt>
    <dgm:pt modelId="{EF95BD6E-4657-4AB1-AD1E-8D95D10F3807}" type="pres">
      <dgm:prSet presAssocID="{EFCAD08C-8F05-4C22-95EE-45BB6FABF217}" presName="parentShp" presStyleLbl="node1" presStyleIdx="0" presStyleCnt="6" custScaleX="55346" custScaleY="189163" custLinFactNeighborX="665" custLinFactNeighborY="-275">
        <dgm:presLayoutVars>
          <dgm:bulletEnabled val="1"/>
        </dgm:presLayoutVars>
      </dgm:prSet>
      <dgm:spPr/>
      <dgm:t>
        <a:bodyPr/>
        <a:lstStyle/>
        <a:p>
          <a:endParaRPr lang="en-US"/>
        </a:p>
      </dgm:t>
    </dgm:pt>
    <dgm:pt modelId="{E22308F1-456A-4ECF-A466-FD3168433587}" type="pres">
      <dgm:prSet presAssocID="{EFCAD08C-8F05-4C22-95EE-45BB6FABF217}" presName="childShp" presStyleLbl="bgAccFollowNode1" presStyleIdx="0" presStyleCnt="6" custScaleX="126387" custScaleY="188589" custLinFactNeighborX="5658" custLinFactNeighborY="-286">
        <dgm:presLayoutVars>
          <dgm:bulletEnabled val="1"/>
        </dgm:presLayoutVars>
      </dgm:prSet>
      <dgm:spPr/>
      <dgm:t>
        <a:bodyPr/>
        <a:lstStyle/>
        <a:p>
          <a:endParaRPr lang="en-US"/>
        </a:p>
      </dgm:t>
    </dgm:pt>
    <dgm:pt modelId="{08F86422-6004-4E5E-B44A-ADB451FCF756}" type="pres">
      <dgm:prSet presAssocID="{9F275C8B-8D4D-46B9-9EBA-DF1E29A6F427}" presName="spacing" presStyleCnt="0"/>
      <dgm:spPr/>
    </dgm:pt>
    <dgm:pt modelId="{071D6BDA-90DA-4A7E-B023-76A409C7BCD9}" type="pres">
      <dgm:prSet presAssocID="{4F73C058-CCC1-4E80-BFC8-F02C95B3C33E}" presName="linNode" presStyleCnt="0"/>
      <dgm:spPr/>
    </dgm:pt>
    <dgm:pt modelId="{02624FBD-224C-47A0-9C05-BA22177E9B2B}" type="pres">
      <dgm:prSet presAssocID="{4F73C058-CCC1-4E80-BFC8-F02C95B3C33E}" presName="parentShp" presStyleLbl="node1" presStyleIdx="1" presStyleCnt="6" custScaleX="55346" custScaleY="189163" custLinFactNeighborX="665">
        <dgm:presLayoutVars>
          <dgm:bulletEnabled val="1"/>
        </dgm:presLayoutVars>
      </dgm:prSet>
      <dgm:spPr/>
      <dgm:t>
        <a:bodyPr/>
        <a:lstStyle/>
        <a:p>
          <a:endParaRPr lang="en-US"/>
        </a:p>
      </dgm:t>
    </dgm:pt>
    <dgm:pt modelId="{2FE0436C-F4F1-4A80-A9B2-53D1D835F663}" type="pres">
      <dgm:prSet presAssocID="{4F73C058-CCC1-4E80-BFC8-F02C95B3C33E}" presName="childShp" presStyleLbl="bgAccFollowNode1" presStyleIdx="1" presStyleCnt="6" custScaleX="126387" custScaleY="188589" custLinFactNeighborX="5658" custLinFactNeighborY="-286">
        <dgm:presLayoutVars>
          <dgm:bulletEnabled val="1"/>
        </dgm:presLayoutVars>
      </dgm:prSet>
      <dgm:spPr/>
      <dgm:t>
        <a:bodyPr/>
        <a:lstStyle/>
        <a:p>
          <a:endParaRPr lang="en-US"/>
        </a:p>
      </dgm:t>
    </dgm:pt>
    <dgm:pt modelId="{555E7318-E350-41C0-A09E-AF798962B105}" type="pres">
      <dgm:prSet presAssocID="{4DBACFA5-4477-421A-9E77-C1E28FCC47FC}" presName="spacing" presStyleCnt="0"/>
      <dgm:spPr/>
    </dgm:pt>
    <dgm:pt modelId="{64730982-925E-4818-A732-5644A4D7F676}" type="pres">
      <dgm:prSet presAssocID="{CE407FC0-ED12-4243-ADE3-7EADA9590A16}" presName="linNode" presStyleCnt="0"/>
      <dgm:spPr/>
    </dgm:pt>
    <dgm:pt modelId="{4DFB7C65-BE30-45C1-B547-7322358E7951}" type="pres">
      <dgm:prSet presAssocID="{CE407FC0-ED12-4243-ADE3-7EADA9590A16}" presName="parentShp" presStyleLbl="node1" presStyleIdx="2" presStyleCnt="6" custScaleX="55346" custScaleY="189163" custLinFactNeighborX="665">
        <dgm:presLayoutVars>
          <dgm:bulletEnabled val="1"/>
        </dgm:presLayoutVars>
      </dgm:prSet>
      <dgm:spPr/>
      <dgm:t>
        <a:bodyPr/>
        <a:lstStyle/>
        <a:p>
          <a:endParaRPr lang="en-US"/>
        </a:p>
      </dgm:t>
    </dgm:pt>
    <dgm:pt modelId="{552CFFF3-593F-4328-A2E4-8047EF72C4E8}" type="pres">
      <dgm:prSet presAssocID="{CE407FC0-ED12-4243-ADE3-7EADA9590A16}" presName="childShp" presStyleLbl="bgAccFollowNode1" presStyleIdx="2" presStyleCnt="6" custScaleX="126387" custScaleY="188589" custLinFactNeighborX="5658" custLinFactNeighborY="-286">
        <dgm:presLayoutVars>
          <dgm:bulletEnabled val="1"/>
        </dgm:presLayoutVars>
      </dgm:prSet>
      <dgm:spPr/>
      <dgm:t>
        <a:bodyPr/>
        <a:lstStyle/>
        <a:p>
          <a:endParaRPr lang="en-US"/>
        </a:p>
      </dgm:t>
    </dgm:pt>
    <dgm:pt modelId="{233B4D17-644E-4AD7-A77B-A66527E8DE7D}" type="pres">
      <dgm:prSet presAssocID="{9C3B2E1A-570B-43E6-8A6C-8EF0646A8EC7}" presName="spacing" presStyleCnt="0"/>
      <dgm:spPr/>
    </dgm:pt>
    <dgm:pt modelId="{5BEF523E-AE70-476D-AF88-C573C01D81D7}" type="pres">
      <dgm:prSet presAssocID="{932F0152-88F7-42EF-9588-C8115438BAA7}" presName="linNode" presStyleCnt="0"/>
      <dgm:spPr/>
    </dgm:pt>
    <dgm:pt modelId="{B3355E66-9FE1-4E33-A65B-57C19A7773A7}" type="pres">
      <dgm:prSet presAssocID="{932F0152-88F7-42EF-9588-C8115438BAA7}" presName="parentShp" presStyleLbl="node1" presStyleIdx="3" presStyleCnt="6" custScaleX="55346" custScaleY="189163" custLinFactNeighborX="665">
        <dgm:presLayoutVars>
          <dgm:bulletEnabled val="1"/>
        </dgm:presLayoutVars>
      </dgm:prSet>
      <dgm:spPr/>
      <dgm:t>
        <a:bodyPr/>
        <a:lstStyle/>
        <a:p>
          <a:endParaRPr lang="en-US"/>
        </a:p>
      </dgm:t>
    </dgm:pt>
    <dgm:pt modelId="{59D0F480-2CED-45EA-A97F-605441FD2A0B}" type="pres">
      <dgm:prSet presAssocID="{932F0152-88F7-42EF-9588-C8115438BAA7}" presName="childShp" presStyleLbl="bgAccFollowNode1" presStyleIdx="3" presStyleCnt="6" custScaleX="126387" custScaleY="188589" custLinFactNeighborX="5658" custLinFactNeighborY="-286">
        <dgm:presLayoutVars>
          <dgm:bulletEnabled val="1"/>
        </dgm:presLayoutVars>
      </dgm:prSet>
      <dgm:spPr/>
      <dgm:t>
        <a:bodyPr/>
        <a:lstStyle/>
        <a:p>
          <a:endParaRPr lang="en-US"/>
        </a:p>
      </dgm:t>
    </dgm:pt>
    <dgm:pt modelId="{804506A3-54E0-4842-B88A-B328C9D1E15F}" type="pres">
      <dgm:prSet presAssocID="{981E7C64-BFE8-4545-8DBE-6B35BBF58A60}" presName="spacing" presStyleCnt="0"/>
      <dgm:spPr/>
    </dgm:pt>
    <dgm:pt modelId="{B76D5932-24B7-441A-84EE-577E6D467297}" type="pres">
      <dgm:prSet presAssocID="{34DD8487-3556-4DD2-AED0-F923975B8571}" presName="linNode" presStyleCnt="0"/>
      <dgm:spPr/>
    </dgm:pt>
    <dgm:pt modelId="{774D9949-9637-49C8-A3F4-C15DB63DFF1C}" type="pres">
      <dgm:prSet presAssocID="{34DD8487-3556-4DD2-AED0-F923975B8571}" presName="parentShp" presStyleLbl="node1" presStyleIdx="4" presStyleCnt="6" custScaleX="55346" custScaleY="189163" custLinFactNeighborX="665">
        <dgm:presLayoutVars>
          <dgm:bulletEnabled val="1"/>
        </dgm:presLayoutVars>
      </dgm:prSet>
      <dgm:spPr/>
      <dgm:t>
        <a:bodyPr/>
        <a:lstStyle/>
        <a:p>
          <a:endParaRPr lang="en-US"/>
        </a:p>
      </dgm:t>
    </dgm:pt>
    <dgm:pt modelId="{B47B2DF2-1330-440D-8102-D22C0E414BDB}" type="pres">
      <dgm:prSet presAssocID="{34DD8487-3556-4DD2-AED0-F923975B8571}" presName="childShp" presStyleLbl="bgAccFollowNode1" presStyleIdx="4" presStyleCnt="6" custScaleX="126387" custScaleY="188589" custLinFactNeighborX="5658" custLinFactNeighborY="-286">
        <dgm:presLayoutVars>
          <dgm:bulletEnabled val="1"/>
        </dgm:presLayoutVars>
      </dgm:prSet>
      <dgm:spPr/>
      <dgm:t>
        <a:bodyPr/>
        <a:lstStyle/>
        <a:p>
          <a:endParaRPr lang="en-US"/>
        </a:p>
      </dgm:t>
    </dgm:pt>
    <dgm:pt modelId="{BF0EC2C0-5417-447B-BADD-1085F6CA9760}" type="pres">
      <dgm:prSet presAssocID="{598E3D99-BEE0-4FB2-B982-A0BA1586F5EC}" presName="spacing" presStyleCnt="0"/>
      <dgm:spPr/>
    </dgm:pt>
    <dgm:pt modelId="{D04B05FA-484C-46F8-9339-83AC05A879D6}" type="pres">
      <dgm:prSet presAssocID="{1F825056-C0E2-4D40-B58A-2DD78DAD2FF9}" presName="linNode" presStyleCnt="0"/>
      <dgm:spPr/>
    </dgm:pt>
    <dgm:pt modelId="{166BA247-F3A5-422C-96F0-652B223CDFBB}" type="pres">
      <dgm:prSet presAssocID="{1F825056-C0E2-4D40-B58A-2DD78DAD2FF9}" presName="parentShp" presStyleLbl="node1" presStyleIdx="5" presStyleCnt="6" custScaleX="54676" custScaleY="188486" custLinFactNeighborX="498">
        <dgm:presLayoutVars>
          <dgm:bulletEnabled val="1"/>
        </dgm:presLayoutVars>
      </dgm:prSet>
      <dgm:spPr/>
      <dgm:t>
        <a:bodyPr/>
        <a:lstStyle/>
        <a:p>
          <a:endParaRPr lang="en-US"/>
        </a:p>
      </dgm:t>
    </dgm:pt>
    <dgm:pt modelId="{7EAB1F1A-FC2B-4C2B-8176-C558E13C90FA}" type="pres">
      <dgm:prSet presAssocID="{1F825056-C0E2-4D40-B58A-2DD78DAD2FF9}" presName="childShp" presStyleLbl="bgAccFollowNode1" presStyleIdx="5" presStyleCnt="6" custScaleX="126387" custScaleY="188589" custLinFactNeighborX="3529" custLinFactNeighborY="1422">
        <dgm:presLayoutVars>
          <dgm:bulletEnabled val="1"/>
        </dgm:presLayoutVars>
      </dgm:prSet>
      <dgm:spPr/>
      <dgm:t>
        <a:bodyPr/>
        <a:lstStyle/>
        <a:p>
          <a:endParaRPr lang="en-US"/>
        </a:p>
      </dgm:t>
    </dgm:pt>
  </dgm:ptLst>
  <dgm:cxnLst>
    <dgm:cxn modelId="{B07985BC-FBA5-4455-9663-0E91F73A30CC}" type="presOf" srcId="{D0829B4F-E323-401C-90CE-CF204867F5FB}" destId="{23330F9A-34E4-4972-A087-F24DFBA043E5}" srcOrd="0" destOrd="0" presId="urn:microsoft.com/office/officeart/2005/8/layout/vList6"/>
    <dgm:cxn modelId="{F5D94A0B-0713-4104-AF82-0F5339A5C562}" type="presOf" srcId="{34DD8487-3556-4DD2-AED0-F923975B8571}" destId="{774D9949-9637-49C8-A3F4-C15DB63DFF1C}" srcOrd="0" destOrd="0" presId="urn:microsoft.com/office/officeart/2005/8/layout/vList6"/>
    <dgm:cxn modelId="{B3BA223D-D2BD-414C-B56F-3719B6A13250}" srcId="{4F73C058-CCC1-4E80-BFC8-F02C95B3C33E}" destId="{B81AF58A-DB68-44CD-A790-B45B51A9A7C9}" srcOrd="0" destOrd="0" parTransId="{3795DEEC-9B64-4C58-B3D2-ED1B6D5D55BA}" sibTransId="{6B301C9F-83FB-4C8A-A346-E84F93584499}"/>
    <dgm:cxn modelId="{55040195-ED8C-44CB-9686-11CF82A487B4}" type="presOf" srcId="{08ED5FFF-3956-4AB3-BA70-C7A050D60F07}" destId="{B47B2DF2-1330-440D-8102-D22C0E414BDB}" srcOrd="0" destOrd="0" presId="urn:microsoft.com/office/officeart/2005/8/layout/vList6"/>
    <dgm:cxn modelId="{A9427B09-CD1E-4789-8B82-30902E0109E0}" type="presOf" srcId="{A0D36B1B-58F7-446F-B5CC-E939CFD79321}" destId="{B47B2DF2-1330-440D-8102-D22C0E414BDB}" srcOrd="0" destOrd="1" presId="urn:microsoft.com/office/officeart/2005/8/layout/vList6"/>
    <dgm:cxn modelId="{49BB8631-D21E-4723-AE74-291869F442FB}" srcId="{34DD8487-3556-4DD2-AED0-F923975B8571}" destId="{08ED5FFF-3956-4AB3-BA70-C7A050D60F07}" srcOrd="0" destOrd="0" parTransId="{2464C7F4-0F97-481A-B83C-B687DA645039}" sibTransId="{F8F5FD2A-25FC-4E7D-AD0D-53B2D3EEFBE7}"/>
    <dgm:cxn modelId="{32AEF4CB-984D-474C-B7E1-8D19E48F9194}" type="presOf" srcId="{61EB18C3-BDDF-4A49-B37E-0814E55A62E0}" destId="{59D0F480-2CED-45EA-A97F-605441FD2A0B}" srcOrd="0" destOrd="0" presId="urn:microsoft.com/office/officeart/2005/8/layout/vList6"/>
    <dgm:cxn modelId="{FAEA9FB6-5AE7-4EFC-8E10-B6E948E3E5ED}" type="presOf" srcId="{4F73C058-CCC1-4E80-BFC8-F02C95B3C33E}" destId="{02624FBD-224C-47A0-9C05-BA22177E9B2B}" srcOrd="0" destOrd="0" presId="urn:microsoft.com/office/officeart/2005/8/layout/vList6"/>
    <dgm:cxn modelId="{171BBFB5-C57E-4FEE-AC5D-065A61839349}" srcId="{CE407FC0-ED12-4243-ADE3-7EADA9590A16}" destId="{83507500-BA1B-478B-B539-35E274EC9FD4}" srcOrd="0" destOrd="0" parTransId="{11934BE7-25DA-4400-B908-78FED0A3F0F4}" sibTransId="{37BC7EB1-9B5E-4FA7-A6FA-5931CCAB2C49}"/>
    <dgm:cxn modelId="{5B96CC15-1DBA-4E45-8BC3-BC534263E17F}" srcId="{EFCAD08C-8F05-4C22-95EE-45BB6FABF217}" destId="{18C5D7D7-235E-47D8-9A91-7E4CF3B98D89}" srcOrd="0" destOrd="0" parTransId="{82FB3909-12AA-48D1-A95A-018D20111ED0}" sibTransId="{60E599FF-9156-4F02-A117-61F12A5AB7A6}"/>
    <dgm:cxn modelId="{46B58D56-3420-4B4F-9227-F356CB91F59F}" type="presOf" srcId="{EFCAD08C-8F05-4C22-95EE-45BB6FABF217}" destId="{EF95BD6E-4657-4AB1-AD1E-8D95D10F3807}" srcOrd="0" destOrd="0" presId="urn:microsoft.com/office/officeart/2005/8/layout/vList6"/>
    <dgm:cxn modelId="{1ABF88DF-4F15-4797-B879-B52FBDDA70D4}" type="presOf" srcId="{1F825056-C0E2-4D40-B58A-2DD78DAD2FF9}" destId="{166BA247-F3A5-422C-96F0-652B223CDFBB}" srcOrd="0" destOrd="0" presId="urn:microsoft.com/office/officeart/2005/8/layout/vList6"/>
    <dgm:cxn modelId="{22F83313-0045-4EAA-B3A9-EE514BE720EE}" type="presOf" srcId="{18C5D7D7-235E-47D8-9A91-7E4CF3B98D89}" destId="{E22308F1-456A-4ECF-A466-FD3168433587}" srcOrd="0" destOrd="0" presId="urn:microsoft.com/office/officeart/2005/8/layout/vList6"/>
    <dgm:cxn modelId="{CDE1D133-8466-4091-98EC-34D7DCB2A0CE}" srcId="{34DD8487-3556-4DD2-AED0-F923975B8571}" destId="{A0D36B1B-58F7-446F-B5CC-E939CFD79321}" srcOrd="1" destOrd="0" parTransId="{7D67D70E-CF5E-494A-9609-99680F98A0AB}" sibTransId="{3EAEFCBB-FC0E-4340-814C-56A95F9FDB72}"/>
    <dgm:cxn modelId="{11519229-6952-4B0B-AAF7-3C10BD66849A}" type="presOf" srcId="{83507500-BA1B-478B-B539-35E274EC9FD4}" destId="{552CFFF3-593F-4328-A2E4-8047EF72C4E8}" srcOrd="0" destOrd="0" presId="urn:microsoft.com/office/officeart/2005/8/layout/vList6"/>
    <dgm:cxn modelId="{935E47FD-91C9-4D54-BF6C-7A74D7761E98}" type="presOf" srcId="{CE407FC0-ED12-4243-ADE3-7EADA9590A16}" destId="{4DFB7C65-BE30-45C1-B547-7322358E7951}" srcOrd="0" destOrd="0" presId="urn:microsoft.com/office/officeart/2005/8/layout/vList6"/>
    <dgm:cxn modelId="{E9943BCC-6265-4CF9-9FB5-E61187B0E2E7}" srcId="{1F825056-C0E2-4D40-B58A-2DD78DAD2FF9}" destId="{4DD36B39-D687-459F-8E1A-E5C6363A05EC}" srcOrd="0" destOrd="0" parTransId="{08F367FA-A742-47A6-BB6F-65DF610D3D0C}" sibTransId="{ED4D40FF-AC69-4D77-8BBA-64DEC9E67BAD}"/>
    <dgm:cxn modelId="{39A90D28-B458-4006-913F-1DA1D0E98E6D}" type="presOf" srcId="{B81AF58A-DB68-44CD-A790-B45B51A9A7C9}" destId="{2FE0436C-F4F1-4A80-A9B2-53D1D835F663}" srcOrd="0" destOrd="0" presId="urn:microsoft.com/office/officeart/2005/8/layout/vList6"/>
    <dgm:cxn modelId="{EC84CDAB-15E8-48AE-BBF8-E0A77B18FD60}" srcId="{D0829B4F-E323-401C-90CE-CF204867F5FB}" destId="{1F825056-C0E2-4D40-B58A-2DD78DAD2FF9}" srcOrd="5" destOrd="0" parTransId="{72B7E8DE-15EA-412E-A65D-9769AA0BB18A}" sibTransId="{937281B2-8B9B-462A-9F09-C9FB6C68B3A0}"/>
    <dgm:cxn modelId="{789C40E5-2319-4A37-86E3-402DBF8ABB6D}" srcId="{932F0152-88F7-42EF-9588-C8115438BAA7}" destId="{61EB18C3-BDDF-4A49-B37E-0814E55A62E0}" srcOrd="0" destOrd="0" parTransId="{AC16034B-A2F9-4343-9E08-674FED36C7F3}" sibTransId="{AE7C3269-666E-4964-BE49-8FFE7438C202}"/>
    <dgm:cxn modelId="{B6458ED4-1A24-41BB-9BDA-08CA7C66C6FD}" srcId="{D0829B4F-E323-401C-90CE-CF204867F5FB}" destId="{4F73C058-CCC1-4E80-BFC8-F02C95B3C33E}" srcOrd="1" destOrd="0" parTransId="{2922DA45-776D-437F-92F4-D9D7F619CCF8}" sibTransId="{4DBACFA5-4477-421A-9E77-C1E28FCC47FC}"/>
    <dgm:cxn modelId="{65929000-E903-491C-ABE6-5DEDD203E7F7}" srcId="{D0829B4F-E323-401C-90CE-CF204867F5FB}" destId="{CE407FC0-ED12-4243-ADE3-7EADA9590A16}" srcOrd="2" destOrd="0" parTransId="{3BA29E2F-6B55-4696-B5B9-21F3EC41474F}" sibTransId="{9C3B2E1A-570B-43E6-8A6C-8EF0646A8EC7}"/>
    <dgm:cxn modelId="{5DEAF5AD-8CA3-415B-9751-13E8BF9FE04F}" type="presOf" srcId="{4DD36B39-D687-459F-8E1A-E5C6363A05EC}" destId="{7EAB1F1A-FC2B-4C2B-8176-C558E13C90FA}" srcOrd="0" destOrd="0" presId="urn:microsoft.com/office/officeart/2005/8/layout/vList6"/>
    <dgm:cxn modelId="{F27107DC-8D4D-424F-8342-0FD05DFDD140}" type="presOf" srcId="{932F0152-88F7-42EF-9588-C8115438BAA7}" destId="{B3355E66-9FE1-4E33-A65B-57C19A7773A7}" srcOrd="0" destOrd="0" presId="urn:microsoft.com/office/officeart/2005/8/layout/vList6"/>
    <dgm:cxn modelId="{8C976F53-AF0E-44E6-926C-4E0767B708BE}" srcId="{D0829B4F-E323-401C-90CE-CF204867F5FB}" destId="{932F0152-88F7-42EF-9588-C8115438BAA7}" srcOrd="3" destOrd="0" parTransId="{9A28F11C-02FF-4F3A-8EDD-10E1C0D9134D}" sibTransId="{981E7C64-BFE8-4545-8DBE-6B35BBF58A60}"/>
    <dgm:cxn modelId="{CC39289F-F01B-40E3-82D8-60B79B2CD990}" srcId="{D0829B4F-E323-401C-90CE-CF204867F5FB}" destId="{EFCAD08C-8F05-4C22-95EE-45BB6FABF217}" srcOrd="0" destOrd="0" parTransId="{09B636E8-5B98-4521-879A-27C6F2361FFE}" sibTransId="{9F275C8B-8D4D-46B9-9EBA-DF1E29A6F427}"/>
    <dgm:cxn modelId="{CC9849ED-9D73-4808-A61B-CF2F46399B5C}" srcId="{D0829B4F-E323-401C-90CE-CF204867F5FB}" destId="{34DD8487-3556-4DD2-AED0-F923975B8571}" srcOrd="4" destOrd="0" parTransId="{DAD2A6A5-036C-4C2F-A31A-E4E1FA7F3205}" sibTransId="{598E3D99-BEE0-4FB2-B982-A0BA1586F5EC}"/>
    <dgm:cxn modelId="{EDBA4F97-C00A-499C-B9B1-A7DF3B0AE766}" type="presParOf" srcId="{23330F9A-34E4-4972-A087-F24DFBA043E5}" destId="{66B9733B-7474-409C-B6F6-D8CB69FF6CBD}" srcOrd="0" destOrd="0" presId="urn:microsoft.com/office/officeart/2005/8/layout/vList6"/>
    <dgm:cxn modelId="{2765FE4B-FA24-4E85-B5FF-65F67566A6F2}" type="presParOf" srcId="{66B9733B-7474-409C-B6F6-D8CB69FF6CBD}" destId="{EF95BD6E-4657-4AB1-AD1E-8D95D10F3807}" srcOrd="0" destOrd="0" presId="urn:microsoft.com/office/officeart/2005/8/layout/vList6"/>
    <dgm:cxn modelId="{97EAF22F-2F34-42AD-9B7E-848D4B95301D}" type="presParOf" srcId="{66B9733B-7474-409C-B6F6-D8CB69FF6CBD}" destId="{E22308F1-456A-4ECF-A466-FD3168433587}" srcOrd="1" destOrd="0" presId="urn:microsoft.com/office/officeart/2005/8/layout/vList6"/>
    <dgm:cxn modelId="{AFA1A4B7-8B4D-432F-8C11-DEEF6D9A90FF}" type="presParOf" srcId="{23330F9A-34E4-4972-A087-F24DFBA043E5}" destId="{08F86422-6004-4E5E-B44A-ADB451FCF756}" srcOrd="1" destOrd="0" presId="urn:microsoft.com/office/officeart/2005/8/layout/vList6"/>
    <dgm:cxn modelId="{AC59BECF-283C-496D-89CD-69C29500D069}" type="presParOf" srcId="{23330F9A-34E4-4972-A087-F24DFBA043E5}" destId="{071D6BDA-90DA-4A7E-B023-76A409C7BCD9}" srcOrd="2" destOrd="0" presId="urn:microsoft.com/office/officeart/2005/8/layout/vList6"/>
    <dgm:cxn modelId="{DDA8D504-8E10-4CE2-B5D8-11FF2CA05F7F}" type="presParOf" srcId="{071D6BDA-90DA-4A7E-B023-76A409C7BCD9}" destId="{02624FBD-224C-47A0-9C05-BA22177E9B2B}" srcOrd="0" destOrd="0" presId="urn:microsoft.com/office/officeart/2005/8/layout/vList6"/>
    <dgm:cxn modelId="{F1565D5E-C300-44F4-B99E-63DF30FA8F15}" type="presParOf" srcId="{071D6BDA-90DA-4A7E-B023-76A409C7BCD9}" destId="{2FE0436C-F4F1-4A80-A9B2-53D1D835F663}" srcOrd="1" destOrd="0" presId="urn:microsoft.com/office/officeart/2005/8/layout/vList6"/>
    <dgm:cxn modelId="{AF4BC84D-FA98-4E46-B703-28476FA28BDD}" type="presParOf" srcId="{23330F9A-34E4-4972-A087-F24DFBA043E5}" destId="{555E7318-E350-41C0-A09E-AF798962B105}" srcOrd="3" destOrd="0" presId="urn:microsoft.com/office/officeart/2005/8/layout/vList6"/>
    <dgm:cxn modelId="{F0978B9D-4820-4BCD-93AB-2BAF69D90ED5}" type="presParOf" srcId="{23330F9A-34E4-4972-A087-F24DFBA043E5}" destId="{64730982-925E-4818-A732-5644A4D7F676}" srcOrd="4" destOrd="0" presId="urn:microsoft.com/office/officeart/2005/8/layout/vList6"/>
    <dgm:cxn modelId="{BAD95F8A-B3E9-4621-88AA-5730FF3F0E45}" type="presParOf" srcId="{64730982-925E-4818-A732-5644A4D7F676}" destId="{4DFB7C65-BE30-45C1-B547-7322358E7951}" srcOrd="0" destOrd="0" presId="urn:microsoft.com/office/officeart/2005/8/layout/vList6"/>
    <dgm:cxn modelId="{3B56176D-428E-4B1F-999D-1C1B01B7E99C}" type="presParOf" srcId="{64730982-925E-4818-A732-5644A4D7F676}" destId="{552CFFF3-593F-4328-A2E4-8047EF72C4E8}" srcOrd="1" destOrd="0" presId="urn:microsoft.com/office/officeart/2005/8/layout/vList6"/>
    <dgm:cxn modelId="{BD3F5361-2D05-4283-9FD6-CC02E2FB4F4D}" type="presParOf" srcId="{23330F9A-34E4-4972-A087-F24DFBA043E5}" destId="{233B4D17-644E-4AD7-A77B-A66527E8DE7D}" srcOrd="5" destOrd="0" presId="urn:microsoft.com/office/officeart/2005/8/layout/vList6"/>
    <dgm:cxn modelId="{81AEB950-3CFB-4912-BF5C-7B9F9EA924E3}" type="presParOf" srcId="{23330F9A-34E4-4972-A087-F24DFBA043E5}" destId="{5BEF523E-AE70-476D-AF88-C573C01D81D7}" srcOrd="6" destOrd="0" presId="urn:microsoft.com/office/officeart/2005/8/layout/vList6"/>
    <dgm:cxn modelId="{7FD1DBBB-2A5A-4071-932C-0CF05450F3D9}" type="presParOf" srcId="{5BEF523E-AE70-476D-AF88-C573C01D81D7}" destId="{B3355E66-9FE1-4E33-A65B-57C19A7773A7}" srcOrd="0" destOrd="0" presId="urn:microsoft.com/office/officeart/2005/8/layout/vList6"/>
    <dgm:cxn modelId="{FEFEF8DB-28CB-4B92-A1CC-7F20A559A96A}" type="presParOf" srcId="{5BEF523E-AE70-476D-AF88-C573C01D81D7}" destId="{59D0F480-2CED-45EA-A97F-605441FD2A0B}" srcOrd="1" destOrd="0" presId="urn:microsoft.com/office/officeart/2005/8/layout/vList6"/>
    <dgm:cxn modelId="{FAC5A810-8E2A-4130-96A5-28826DB4F962}" type="presParOf" srcId="{23330F9A-34E4-4972-A087-F24DFBA043E5}" destId="{804506A3-54E0-4842-B88A-B328C9D1E15F}" srcOrd="7" destOrd="0" presId="urn:microsoft.com/office/officeart/2005/8/layout/vList6"/>
    <dgm:cxn modelId="{1420BE6D-3C69-492A-BB2F-45AC69C5E6E9}" type="presParOf" srcId="{23330F9A-34E4-4972-A087-F24DFBA043E5}" destId="{B76D5932-24B7-441A-84EE-577E6D467297}" srcOrd="8" destOrd="0" presId="urn:microsoft.com/office/officeart/2005/8/layout/vList6"/>
    <dgm:cxn modelId="{17AA01E2-6B91-4E3F-83F9-1E338FEFC2FD}" type="presParOf" srcId="{B76D5932-24B7-441A-84EE-577E6D467297}" destId="{774D9949-9637-49C8-A3F4-C15DB63DFF1C}" srcOrd="0" destOrd="0" presId="urn:microsoft.com/office/officeart/2005/8/layout/vList6"/>
    <dgm:cxn modelId="{213E3D92-3DD7-4443-AEA6-15983EAB40F4}" type="presParOf" srcId="{B76D5932-24B7-441A-84EE-577E6D467297}" destId="{B47B2DF2-1330-440D-8102-D22C0E414BDB}" srcOrd="1" destOrd="0" presId="urn:microsoft.com/office/officeart/2005/8/layout/vList6"/>
    <dgm:cxn modelId="{6E72C4FB-F226-45A3-84DD-F66635D9DBF3}" type="presParOf" srcId="{23330F9A-34E4-4972-A087-F24DFBA043E5}" destId="{BF0EC2C0-5417-447B-BADD-1085F6CA9760}" srcOrd="9" destOrd="0" presId="urn:microsoft.com/office/officeart/2005/8/layout/vList6"/>
    <dgm:cxn modelId="{905D2109-831C-42E4-A452-0016624DC1F8}" type="presParOf" srcId="{23330F9A-34E4-4972-A087-F24DFBA043E5}" destId="{D04B05FA-484C-46F8-9339-83AC05A879D6}" srcOrd="10" destOrd="0" presId="urn:microsoft.com/office/officeart/2005/8/layout/vList6"/>
    <dgm:cxn modelId="{461CC5B6-2A29-49C7-92DE-D325AF786804}" type="presParOf" srcId="{D04B05FA-484C-46F8-9339-83AC05A879D6}" destId="{166BA247-F3A5-422C-96F0-652B223CDFBB}" srcOrd="0" destOrd="0" presId="urn:microsoft.com/office/officeart/2005/8/layout/vList6"/>
    <dgm:cxn modelId="{3CD5DFBB-D21E-47E9-8F08-C04825CC4E77}" type="presParOf" srcId="{D04B05FA-484C-46F8-9339-83AC05A879D6}" destId="{7EAB1F1A-FC2B-4C2B-8176-C558E13C90FA}"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36926A-5C27-4696-B4B6-AAF30C9C710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66F69528-3D10-4A5C-B1D8-B95ADC135118}">
      <dgm:prSet phldrT="[Text]"/>
      <dgm:spPr/>
      <dgm:t>
        <a:bodyPr/>
        <a:lstStyle/>
        <a:p>
          <a:r>
            <a:rPr lang="en-US" dirty="0" smtClean="0"/>
            <a:t>Legally permissible if one of the following is met:</a:t>
          </a:r>
          <a:endParaRPr lang="en-US" dirty="0"/>
        </a:p>
      </dgm:t>
    </dgm:pt>
    <dgm:pt modelId="{7261DABD-D9F3-47C3-9228-9F12036612F2}" type="parTrans" cxnId="{AD0DFA9C-D1E7-4966-B31D-52B74520FE0E}">
      <dgm:prSet/>
      <dgm:spPr/>
      <dgm:t>
        <a:bodyPr/>
        <a:lstStyle/>
        <a:p>
          <a:endParaRPr lang="en-US"/>
        </a:p>
      </dgm:t>
    </dgm:pt>
    <dgm:pt modelId="{85BC5DB5-22A9-4E76-82D9-231F0D37D8D4}" type="sibTrans" cxnId="{AD0DFA9C-D1E7-4966-B31D-52B74520FE0E}">
      <dgm:prSet/>
      <dgm:spPr/>
      <dgm:t>
        <a:bodyPr/>
        <a:lstStyle/>
        <a:p>
          <a:endParaRPr lang="en-US"/>
        </a:p>
      </dgm:t>
    </dgm:pt>
    <dgm:pt modelId="{853F53AD-81CC-4C35-B715-E6E4249D3EB6}">
      <dgm:prSet phldrT="[Text]"/>
      <dgm:spPr/>
      <dgm:t>
        <a:bodyPr/>
        <a:lstStyle/>
        <a:p>
          <a:r>
            <a:rPr lang="en-US" dirty="0" smtClean="0"/>
            <a:t>Physicians must contribute financial capital</a:t>
          </a:r>
          <a:endParaRPr lang="en-US" dirty="0"/>
        </a:p>
      </dgm:t>
    </dgm:pt>
    <dgm:pt modelId="{FA7957C9-686D-4F24-9E68-404290ACAE34}" type="parTrans" cxnId="{CB4C3815-6A81-4107-87FD-D9F51FE8D817}">
      <dgm:prSet/>
      <dgm:spPr/>
      <dgm:t>
        <a:bodyPr/>
        <a:lstStyle/>
        <a:p>
          <a:endParaRPr lang="en-US" dirty="0"/>
        </a:p>
      </dgm:t>
    </dgm:pt>
    <dgm:pt modelId="{B96116C2-2820-4F4B-871E-2C361A7C803B}" type="sibTrans" cxnId="{CB4C3815-6A81-4107-87FD-D9F51FE8D817}">
      <dgm:prSet/>
      <dgm:spPr/>
      <dgm:t>
        <a:bodyPr/>
        <a:lstStyle/>
        <a:p>
          <a:endParaRPr lang="en-US"/>
        </a:p>
      </dgm:t>
    </dgm:pt>
    <dgm:pt modelId="{C68DC9F8-2095-473C-B69C-6142CB7E5AC8}">
      <dgm:prSet phldrT="[Text]"/>
      <dgm:spPr/>
      <dgm:t>
        <a:bodyPr/>
        <a:lstStyle/>
        <a:p>
          <a:r>
            <a:rPr lang="en-US" dirty="0" smtClean="0"/>
            <a:t>Physicians must provide business expertise</a:t>
          </a:r>
          <a:endParaRPr lang="en-US" dirty="0"/>
        </a:p>
      </dgm:t>
    </dgm:pt>
    <dgm:pt modelId="{2BF0EA6D-5968-402E-8FD8-2325885A7794}" type="parTrans" cxnId="{E642599D-93AB-4F5B-96C9-C36D87C90216}">
      <dgm:prSet/>
      <dgm:spPr/>
      <dgm:t>
        <a:bodyPr/>
        <a:lstStyle/>
        <a:p>
          <a:endParaRPr lang="en-US" dirty="0"/>
        </a:p>
      </dgm:t>
    </dgm:pt>
    <dgm:pt modelId="{D133C13D-A77C-4FE1-9230-534154C5CCF8}" type="sibTrans" cxnId="{E642599D-93AB-4F5B-96C9-C36D87C90216}">
      <dgm:prSet/>
      <dgm:spPr/>
      <dgm:t>
        <a:bodyPr/>
        <a:lstStyle/>
        <a:p>
          <a:endParaRPr lang="en-US"/>
        </a:p>
      </dgm:t>
    </dgm:pt>
    <dgm:pt modelId="{F489192F-0475-44C9-A417-2D636FB5E168}">
      <dgm:prSet phldrT="[Text]"/>
      <dgm:spPr/>
      <dgm:t>
        <a:bodyPr/>
        <a:lstStyle/>
        <a:p>
          <a:r>
            <a:rPr lang="en-US" dirty="0" smtClean="0"/>
            <a:t>Physicians must have a business risk</a:t>
          </a:r>
          <a:endParaRPr lang="en-US" dirty="0"/>
        </a:p>
      </dgm:t>
    </dgm:pt>
    <dgm:pt modelId="{A969DE06-BF1A-4DBE-A9D8-F9C98F5A21FB}" type="parTrans" cxnId="{63C8CDB1-1F10-4D0C-ABD4-009C52183DF2}">
      <dgm:prSet/>
      <dgm:spPr/>
      <dgm:t>
        <a:bodyPr/>
        <a:lstStyle/>
        <a:p>
          <a:endParaRPr lang="en-US" dirty="0"/>
        </a:p>
      </dgm:t>
    </dgm:pt>
    <dgm:pt modelId="{7C0EF961-BA4A-4DD4-BFF6-E61F73964457}" type="sibTrans" cxnId="{63C8CDB1-1F10-4D0C-ABD4-009C52183DF2}">
      <dgm:prSet/>
      <dgm:spPr/>
      <dgm:t>
        <a:bodyPr/>
        <a:lstStyle/>
        <a:p>
          <a:endParaRPr lang="en-US"/>
        </a:p>
      </dgm:t>
    </dgm:pt>
    <dgm:pt modelId="{F581DE15-0899-4A88-8E22-03C53883B5FE}" type="pres">
      <dgm:prSet presAssocID="{0B36926A-5C27-4696-B4B6-AAF30C9C7108}" presName="hierChild1" presStyleCnt="0">
        <dgm:presLayoutVars>
          <dgm:orgChart val="1"/>
          <dgm:chPref val="1"/>
          <dgm:dir/>
          <dgm:animOne val="branch"/>
          <dgm:animLvl val="lvl"/>
          <dgm:resizeHandles/>
        </dgm:presLayoutVars>
      </dgm:prSet>
      <dgm:spPr/>
      <dgm:t>
        <a:bodyPr/>
        <a:lstStyle/>
        <a:p>
          <a:endParaRPr lang="en-US"/>
        </a:p>
      </dgm:t>
    </dgm:pt>
    <dgm:pt modelId="{E2953177-DE28-4F64-818D-54AD87AE5BEF}" type="pres">
      <dgm:prSet presAssocID="{66F69528-3D10-4A5C-B1D8-B95ADC135118}" presName="hierRoot1" presStyleCnt="0">
        <dgm:presLayoutVars>
          <dgm:hierBranch val="init"/>
        </dgm:presLayoutVars>
      </dgm:prSet>
      <dgm:spPr/>
    </dgm:pt>
    <dgm:pt modelId="{C9BFC8E3-D790-47B2-BE4F-61ECD4E33C37}" type="pres">
      <dgm:prSet presAssocID="{66F69528-3D10-4A5C-B1D8-B95ADC135118}" presName="rootComposite1" presStyleCnt="0"/>
      <dgm:spPr/>
    </dgm:pt>
    <dgm:pt modelId="{FADD5793-A7E1-45B9-B591-E0FC1FE41BCB}" type="pres">
      <dgm:prSet presAssocID="{66F69528-3D10-4A5C-B1D8-B95ADC135118}" presName="rootText1" presStyleLbl="node0" presStyleIdx="0" presStyleCnt="1" custScaleX="111318">
        <dgm:presLayoutVars>
          <dgm:chPref val="3"/>
        </dgm:presLayoutVars>
      </dgm:prSet>
      <dgm:spPr/>
      <dgm:t>
        <a:bodyPr/>
        <a:lstStyle/>
        <a:p>
          <a:endParaRPr lang="en-US"/>
        </a:p>
      </dgm:t>
    </dgm:pt>
    <dgm:pt modelId="{8D26DF1B-C939-469F-B312-7F0C557684B7}" type="pres">
      <dgm:prSet presAssocID="{66F69528-3D10-4A5C-B1D8-B95ADC135118}" presName="rootConnector1" presStyleLbl="node1" presStyleIdx="0" presStyleCnt="0"/>
      <dgm:spPr/>
      <dgm:t>
        <a:bodyPr/>
        <a:lstStyle/>
        <a:p>
          <a:endParaRPr lang="en-US"/>
        </a:p>
      </dgm:t>
    </dgm:pt>
    <dgm:pt modelId="{427F48CE-6EDC-4AFF-BC2A-CEAF3315628D}" type="pres">
      <dgm:prSet presAssocID="{66F69528-3D10-4A5C-B1D8-B95ADC135118}" presName="hierChild2" presStyleCnt="0"/>
      <dgm:spPr/>
    </dgm:pt>
    <dgm:pt modelId="{88BFBC32-F031-4603-8E4C-E836109E0A32}" type="pres">
      <dgm:prSet presAssocID="{FA7957C9-686D-4F24-9E68-404290ACAE34}" presName="Name37" presStyleLbl="parChTrans1D2" presStyleIdx="0" presStyleCnt="3"/>
      <dgm:spPr/>
      <dgm:t>
        <a:bodyPr/>
        <a:lstStyle/>
        <a:p>
          <a:endParaRPr lang="en-US"/>
        </a:p>
      </dgm:t>
    </dgm:pt>
    <dgm:pt modelId="{72E86D8B-C0FE-48A1-86EE-7CEF779139DC}" type="pres">
      <dgm:prSet presAssocID="{853F53AD-81CC-4C35-B715-E6E4249D3EB6}" presName="hierRoot2" presStyleCnt="0">
        <dgm:presLayoutVars>
          <dgm:hierBranch val="init"/>
        </dgm:presLayoutVars>
      </dgm:prSet>
      <dgm:spPr/>
    </dgm:pt>
    <dgm:pt modelId="{6E1DAE2E-07D1-41DE-99FC-C905D63C9C62}" type="pres">
      <dgm:prSet presAssocID="{853F53AD-81CC-4C35-B715-E6E4249D3EB6}" presName="rootComposite" presStyleCnt="0"/>
      <dgm:spPr/>
    </dgm:pt>
    <dgm:pt modelId="{EA9815A7-B824-443D-91BB-AF4294C09B79}" type="pres">
      <dgm:prSet presAssocID="{853F53AD-81CC-4C35-B715-E6E4249D3EB6}" presName="rootText" presStyleLbl="node2" presStyleIdx="0" presStyleCnt="3" custScaleX="107731">
        <dgm:presLayoutVars>
          <dgm:chPref val="3"/>
        </dgm:presLayoutVars>
      </dgm:prSet>
      <dgm:spPr/>
      <dgm:t>
        <a:bodyPr/>
        <a:lstStyle/>
        <a:p>
          <a:endParaRPr lang="en-US"/>
        </a:p>
      </dgm:t>
    </dgm:pt>
    <dgm:pt modelId="{6B3BE099-CD2E-4954-8660-0EF62AABDB58}" type="pres">
      <dgm:prSet presAssocID="{853F53AD-81CC-4C35-B715-E6E4249D3EB6}" presName="rootConnector" presStyleLbl="node2" presStyleIdx="0" presStyleCnt="3"/>
      <dgm:spPr/>
      <dgm:t>
        <a:bodyPr/>
        <a:lstStyle/>
        <a:p>
          <a:endParaRPr lang="en-US"/>
        </a:p>
      </dgm:t>
    </dgm:pt>
    <dgm:pt modelId="{B0AC3F42-CC53-4796-8125-BBA6B9ADD4AD}" type="pres">
      <dgm:prSet presAssocID="{853F53AD-81CC-4C35-B715-E6E4249D3EB6}" presName="hierChild4" presStyleCnt="0"/>
      <dgm:spPr/>
    </dgm:pt>
    <dgm:pt modelId="{B04871ED-6C8C-41E7-8E39-A94E0236C5FA}" type="pres">
      <dgm:prSet presAssocID="{853F53AD-81CC-4C35-B715-E6E4249D3EB6}" presName="hierChild5" presStyleCnt="0"/>
      <dgm:spPr/>
    </dgm:pt>
    <dgm:pt modelId="{B7A06058-7FB7-4172-93E2-C386397B6289}" type="pres">
      <dgm:prSet presAssocID="{2BF0EA6D-5968-402E-8FD8-2325885A7794}" presName="Name37" presStyleLbl="parChTrans1D2" presStyleIdx="1" presStyleCnt="3"/>
      <dgm:spPr/>
      <dgm:t>
        <a:bodyPr/>
        <a:lstStyle/>
        <a:p>
          <a:endParaRPr lang="en-US"/>
        </a:p>
      </dgm:t>
    </dgm:pt>
    <dgm:pt modelId="{503660AF-1C03-43F5-8C2A-928F178F0E53}" type="pres">
      <dgm:prSet presAssocID="{C68DC9F8-2095-473C-B69C-6142CB7E5AC8}" presName="hierRoot2" presStyleCnt="0">
        <dgm:presLayoutVars>
          <dgm:hierBranch val="init"/>
        </dgm:presLayoutVars>
      </dgm:prSet>
      <dgm:spPr/>
    </dgm:pt>
    <dgm:pt modelId="{A7BC0CF5-F756-404F-8220-64B71CAA9CEA}" type="pres">
      <dgm:prSet presAssocID="{C68DC9F8-2095-473C-B69C-6142CB7E5AC8}" presName="rootComposite" presStyleCnt="0"/>
      <dgm:spPr/>
    </dgm:pt>
    <dgm:pt modelId="{2EBE2C80-EDAD-4D76-9A24-C3C113B1E9CA}" type="pres">
      <dgm:prSet presAssocID="{C68DC9F8-2095-473C-B69C-6142CB7E5AC8}" presName="rootText" presStyleLbl="node2" presStyleIdx="1" presStyleCnt="3" custScaleX="107731">
        <dgm:presLayoutVars>
          <dgm:chPref val="3"/>
        </dgm:presLayoutVars>
      </dgm:prSet>
      <dgm:spPr/>
      <dgm:t>
        <a:bodyPr/>
        <a:lstStyle/>
        <a:p>
          <a:endParaRPr lang="en-US"/>
        </a:p>
      </dgm:t>
    </dgm:pt>
    <dgm:pt modelId="{C157FC8A-B0C9-4D42-A823-57A5C85E74C4}" type="pres">
      <dgm:prSet presAssocID="{C68DC9F8-2095-473C-B69C-6142CB7E5AC8}" presName="rootConnector" presStyleLbl="node2" presStyleIdx="1" presStyleCnt="3"/>
      <dgm:spPr/>
      <dgm:t>
        <a:bodyPr/>
        <a:lstStyle/>
        <a:p>
          <a:endParaRPr lang="en-US"/>
        </a:p>
      </dgm:t>
    </dgm:pt>
    <dgm:pt modelId="{3EDC089E-5300-408C-87AB-C58470F8E0E2}" type="pres">
      <dgm:prSet presAssocID="{C68DC9F8-2095-473C-B69C-6142CB7E5AC8}" presName="hierChild4" presStyleCnt="0"/>
      <dgm:spPr/>
    </dgm:pt>
    <dgm:pt modelId="{FC158D59-A5DB-423E-8CCB-0B525E266F87}" type="pres">
      <dgm:prSet presAssocID="{C68DC9F8-2095-473C-B69C-6142CB7E5AC8}" presName="hierChild5" presStyleCnt="0"/>
      <dgm:spPr/>
    </dgm:pt>
    <dgm:pt modelId="{3BDD8A01-F123-4419-B98D-4B873ED6732B}" type="pres">
      <dgm:prSet presAssocID="{A969DE06-BF1A-4DBE-A9D8-F9C98F5A21FB}" presName="Name37" presStyleLbl="parChTrans1D2" presStyleIdx="2" presStyleCnt="3"/>
      <dgm:spPr/>
      <dgm:t>
        <a:bodyPr/>
        <a:lstStyle/>
        <a:p>
          <a:endParaRPr lang="en-US"/>
        </a:p>
      </dgm:t>
    </dgm:pt>
    <dgm:pt modelId="{2ED8C9CC-BB20-428A-81BA-90C4AEC8C208}" type="pres">
      <dgm:prSet presAssocID="{F489192F-0475-44C9-A417-2D636FB5E168}" presName="hierRoot2" presStyleCnt="0">
        <dgm:presLayoutVars>
          <dgm:hierBranch val="init"/>
        </dgm:presLayoutVars>
      </dgm:prSet>
      <dgm:spPr/>
    </dgm:pt>
    <dgm:pt modelId="{3C375AC4-13A8-4732-A99E-84B65DE6F684}" type="pres">
      <dgm:prSet presAssocID="{F489192F-0475-44C9-A417-2D636FB5E168}" presName="rootComposite" presStyleCnt="0"/>
      <dgm:spPr/>
    </dgm:pt>
    <dgm:pt modelId="{3989A37C-F22E-496D-B8F6-65AF8DE42624}" type="pres">
      <dgm:prSet presAssocID="{F489192F-0475-44C9-A417-2D636FB5E168}" presName="rootText" presStyleLbl="node2" presStyleIdx="2" presStyleCnt="3" custScaleX="107731">
        <dgm:presLayoutVars>
          <dgm:chPref val="3"/>
        </dgm:presLayoutVars>
      </dgm:prSet>
      <dgm:spPr/>
      <dgm:t>
        <a:bodyPr/>
        <a:lstStyle/>
        <a:p>
          <a:endParaRPr lang="en-US"/>
        </a:p>
      </dgm:t>
    </dgm:pt>
    <dgm:pt modelId="{317CB9E8-7ECC-4931-82FE-148078C80596}" type="pres">
      <dgm:prSet presAssocID="{F489192F-0475-44C9-A417-2D636FB5E168}" presName="rootConnector" presStyleLbl="node2" presStyleIdx="2" presStyleCnt="3"/>
      <dgm:spPr/>
      <dgm:t>
        <a:bodyPr/>
        <a:lstStyle/>
        <a:p>
          <a:endParaRPr lang="en-US"/>
        </a:p>
      </dgm:t>
    </dgm:pt>
    <dgm:pt modelId="{232C123E-A527-4158-878C-2EC0BBCF2320}" type="pres">
      <dgm:prSet presAssocID="{F489192F-0475-44C9-A417-2D636FB5E168}" presName="hierChild4" presStyleCnt="0"/>
      <dgm:spPr/>
    </dgm:pt>
    <dgm:pt modelId="{0FF0A539-7BF2-4499-8D1C-2CF22A9CD4C8}" type="pres">
      <dgm:prSet presAssocID="{F489192F-0475-44C9-A417-2D636FB5E168}" presName="hierChild5" presStyleCnt="0"/>
      <dgm:spPr/>
    </dgm:pt>
    <dgm:pt modelId="{D18E3536-214F-491B-A275-E92A966FF986}" type="pres">
      <dgm:prSet presAssocID="{66F69528-3D10-4A5C-B1D8-B95ADC135118}" presName="hierChild3" presStyleCnt="0"/>
      <dgm:spPr/>
    </dgm:pt>
  </dgm:ptLst>
  <dgm:cxnLst>
    <dgm:cxn modelId="{91F59ABC-FCB1-4A48-A253-D20C8E06FF59}" type="presOf" srcId="{C68DC9F8-2095-473C-B69C-6142CB7E5AC8}" destId="{2EBE2C80-EDAD-4D76-9A24-C3C113B1E9CA}" srcOrd="0" destOrd="0" presId="urn:microsoft.com/office/officeart/2005/8/layout/orgChart1"/>
    <dgm:cxn modelId="{AD0DFA9C-D1E7-4966-B31D-52B74520FE0E}" srcId="{0B36926A-5C27-4696-B4B6-AAF30C9C7108}" destId="{66F69528-3D10-4A5C-B1D8-B95ADC135118}" srcOrd="0" destOrd="0" parTransId="{7261DABD-D9F3-47C3-9228-9F12036612F2}" sibTransId="{85BC5DB5-22A9-4E76-82D9-231F0D37D8D4}"/>
    <dgm:cxn modelId="{ED964ED4-8E99-2F4F-B9CA-4003C65174F5}" type="presOf" srcId="{0B36926A-5C27-4696-B4B6-AAF30C9C7108}" destId="{F581DE15-0899-4A88-8E22-03C53883B5FE}" srcOrd="0" destOrd="0" presId="urn:microsoft.com/office/officeart/2005/8/layout/orgChart1"/>
    <dgm:cxn modelId="{CB4C3815-6A81-4107-87FD-D9F51FE8D817}" srcId="{66F69528-3D10-4A5C-B1D8-B95ADC135118}" destId="{853F53AD-81CC-4C35-B715-E6E4249D3EB6}" srcOrd="0" destOrd="0" parTransId="{FA7957C9-686D-4F24-9E68-404290ACAE34}" sibTransId="{B96116C2-2820-4F4B-871E-2C361A7C803B}"/>
    <dgm:cxn modelId="{24067F37-0A47-3F4A-A34D-45B31CE2E778}" type="presOf" srcId="{66F69528-3D10-4A5C-B1D8-B95ADC135118}" destId="{8D26DF1B-C939-469F-B312-7F0C557684B7}" srcOrd="1" destOrd="0" presId="urn:microsoft.com/office/officeart/2005/8/layout/orgChart1"/>
    <dgm:cxn modelId="{70DD36B2-E9CE-CA4C-B811-2D14064A64D6}" type="presOf" srcId="{F489192F-0475-44C9-A417-2D636FB5E168}" destId="{317CB9E8-7ECC-4931-82FE-148078C80596}" srcOrd="1" destOrd="0" presId="urn:microsoft.com/office/officeart/2005/8/layout/orgChart1"/>
    <dgm:cxn modelId="{D62D6472-1325-694A-B191-C339A33B4C1E}" type="presOf" srcId="{66F69528-3D10-4A5C-B1D8-B95ADC135118}" destId="{FADD5793-A7E1-45B9-B591-E0FC1FE41BCB}" srcOrd="0" destOrd="0" presId="urn:microsoft.com/office/officeart/2005/8/layout/orgChart1"/>
    <dgm:cxn modelId="{9C119CDD-F463-6D48-AFE6-F8C7E44EEDE9}" type="presOf" srcId="{853F53AD-81CC-4C35-B715-E6E4249D3EB6}" destId="{EA9815A7-B824-443D-91BB-AF4294C09B79}" srcOrd="0" destOrd="0" presId="urn:microsoft.com/office/officeart/2005/8/layout/orgChart1"/>
    <dgm:cxn modelId="{65B580C0-B66D-4146-8F8A-BFFB9CCBFE59}" type="presOf" srcId="{C68DC9F8-2095-473C-B69C-6142CB7E5AC8}" destId="{C157FC8A-B0C9-4D42-A823-57A5C85E74C4}" srcOrd="1" destOrd="0" presId="urn:microsoft.com/office/officeart/2005/8/layout/orgChart1"/>
    <dgm:cxn modelId="{76528E16-A088-7447-96A8-E958738A46BB}" type="presOf" srcId="{FA7957C9-686D-4F24-9E68-404290ACAE34}" destId="{88BFBC32-F031-4603-8E4C-E836109E0A32}" srcOrd="0" destOrd="0" presId="urn:microsoft.com/office/officeart/2005/8/layout/orgChart1"/>
    <dgm:cxn modelId="{AE0572A4-037E-FE4D-8D71-A0AF0FCFED03}" type="presOf" srcId="{F489192F-0475-44C9-A417-2D636FB5E168}" destId="{3989A37C-F22E-496D-B8F6-65AF8DE42624}" srcOrd="0" destOrd="0" presId="urn:microsoft.com/office/officeart/2005/8/layout/orgChart1"/>
    <dgm:cxn modelId="{63C8CDB1-1F10-4D0C-ABD4-009C52183DF2}" srcId="{66F69528-3D10-4A5C-B1D8-B95ADC135118}" destId="{F489192F-0475-44C9-A417-2D636FB5E168}" srcOrd="2" destOrd="0" parTransId="{A969DE06-BF1A-4DBE-A9D8-F9C98F5A21FB}" sibTransId="{7C0EF961-BA4A-4DD4-BFF6-E61F73964457}"/>
    <dgm:cxn modelId="{09EF1B6D-2EC5-6E41-88E8-1D89327755BF}" type="presOf" srcId="{853F53AD-81CC-4C35-B715-E6E4249D3EB6}" destId="{6B3BE099-CD2E-4954-8660-0EF62AABDB58}" srcOrd="1" destOrd="0" presId="urn:microsoft.com/office/officeart/2005/8/layout/orgChart1"/>
    <dgm:cxn modelId="{3A872C5B-5EB4-4445-8445-E1D66AB2F0A6}" type="presOf" srcId="{2BF0EA6D-5968-402E-8FD8-2325885A7794}" destId="{B7A06058-7FB7-4172-93E2-C386397B6289}" srcOrd="0" destOrd="0" presId="urn:microsoft.com/office/officeart/2005/8/layout/orgChart1"/>
    <dgm:cxn modelId="{E642599D-93AB-4F5B-96C9-C36D87C90216}" srcId="{66F69528-3D10-4A5C-B1D8-B95ADC135118}" destId="{C68DC9F8-2095-473C-B69C-6142CB7E5AC8}" srcOrd="1" destOrd="0" parTransId="{2BF0EA6D-5968-402E-8FD8-2325885A7794}" sibTransId="{D133C13D-A77C-4FE1-9230-534154C5CCF8}"/>
    <dgm:cxn modelId="{3460C2F4-30C1-B549-AE01-11B9128A4C53}" type="presOf" srcId="{A969DE06-BF1A-4DBE-A9D8-F9C98F5A21FB}" destId="{3BDD8A01-F123-4419-B98D-4B873ED6732B}" srcOrd="0" destOrd="0" presId="urn:microsoft.com/office/officeart/2005/8/layout/orgChart1"/>
    <dgm:cxn modelId="{A2677D9B-2442-7344-8D66-EBC6F3DB7C68}" type="presParOf" srcId="{F581DE15-0899-4A88-8E22-03C53883B5FE}" destId="{E2953177-DE28-4F64-818D-54AD87AE5BEF}" srcOrd="0" destOrd="0" presId="urn:microsoft.com/office/officeart/2005/8/layout/orgChart1"/>
    <dgm:cxn modelId="{E4FC594D-E77A-A740-AF7F-F49E856FA1E5}" type="presParOf" srcId="{E2953177-DE28-4F64-818D-54AD87AE5BEF}" destId="{C9BFC8E3-D790-47B2-BE4F-61ECD4E33C37}" srcOrd="0" destOrd="0" presId="urn:microsoft.com/office/officeart/2005/8/layout/orgChart1"/>
    <dgm:cxn modelId="{873B0ADA-C0DE-EE4D-85F1-5AD1209A2D6E}" type="presParOf" srcId="{C9BFC8E3-D790-47B2-BE4F-61ECD4E33C37}" destId="{FADD5793-A7E1-45B9-B591-E0FC1FE41BCB}" srcOrd="0" destOrd="0" presId="urn:microsoft.com/office/officeart/2005/8/layout/orgChart1"/>
    <dgm:cxn modelId="{FDF3C262-3223-1D45-9324-6E869DE7C67F}" type="presParOf" srcId="{C9BFC8E3-D790-47B2-BE4F-61ECD4E33C37}" destId="{8D26DF1B-C939-469F-B312-7F0C557684B7}" srcOrd="1" destOrd="0" presId="urn:microsoft.com/office/officeart/2005/8/layout/orgChart1"/>
    <dgm:cxn modelId="{D35434A6-06A7-2549-9D22-06F5AA187E92}" type="presParOf" srcId="{E2953177-DE28-4F64-818D-54AD87AE5BEF}" destId="{427F48CE-6EDC-4AFF-BC2A-CEAF3315628D}" srcOrd="1" destOrd="0" presId="urn:microsoft.com/office/officeart/2005/8/layout/orgChart1"/>
    <dgm:cxn modelId="{F33408E8-757E-9A44-9E26-99127F9C21DE}" type="presParOf" srcId="{427F48CE-6EDC-4AFF-BC2A-CEAF3315628D}" destId="{88BFBC32-F031-4603-8E4C-E836109E0A32}" srcOrd="0" destOrd="0" presId="urn:microsoft.com/office/officeart/2005/8/layout/orgChart1"/>
    <dgm:cxn modelId="{48711E33-7961-9040-B1BC-579135170C52}" type="presParOf" srcId="{427F48CE-6EDC-4AFF-BC2A-CEAF3315628D}" destId="{72E86D8B-C0FE-48A1-86EE-7CEF779139DC}" srcOrd="1" destOrd="0" presId="urn:microsoft.com/office/officeart/2005/8/layout/orgChart1"/>
    <dgm:cxn modelId="{D29F5759-F41C-7A45-B643-B6A048E1B62E}" type="presParOf" srcId="{72E86D8B-C0FE-48A1-86EE-7CEF779139DC}" destId="{6E1DAE2E-07D1-41DE-99FC-C905D63C9C62}" srcOrd="0" destOrd="0" presId="urn:microsoft.com/office/officeart/2005/8/layout/orgChart1"/>
    <dgm:cxn modelId="{E57E64DE-9915-B54A-8A54-5B9F6F29176E}" type="presParOf" srcId="{6E1DAE2E-07D1-41DE-99FC-C905D63C9C62}" destId="{EA9815A7-B824-443D-91BB-AF4294C09B79}" srcOrd="0" destOrd="0" presId="urn:microsoft.com/office/officeart/2005/8/layout/orgChart1"/>
    <dgm:cxn modelId="{B84C853A-4A64-184D-B4FD-2B069B556369}" type="presParOf" srcId="{6E1DAE2E-07D1-41DE-99FC-C905D63C9C62}" destId="{6B3BE099-CD2E-4954-8660-0EF62AABDB58}" srcOrd="1" destOrd="0" presId="urn:microsoft.com/office/officeart/2005/8/layout/orgChart1"/>
    <dgm:cxn modelId="{ADFC5227-BC49-8649-8FFD-710AEE3EE865}" type="presParOf" srcId="{72E86D8B-C0FE-48A1-86EE-7CEF779139DC}" destId="{B0AC3F42-CC53-4796-8125-BBA6B9ADD4AD}" srcOrd="1" destOrd="0" presId="urn:microsoft.com/office/officeart/2005/8/layout/orgChart1"/>
    <dgm:cxn modelId="{5D8059E8-E568-6D4D-81FA-3D2FC1C9C6F2}" type="presParOf" srcId="{72E86D8B-C0FE-48A1-86EE-7CEF779139DC}" destId="{B04871ED-6C8C-41E7-8E39-A94E0236C5FA}" srcOrd="2" destOrd="0" presId="urn:microsoft.com/office/officeart/2005/8/layout/orgChart1"/>
    <dgm:cxn modelId="{D7D3A444-2948-2A4B-A595-0F87127A617B}" type="presParOf" srcId="{427F48CE-6EDC-4AFF-BC2A-CEAF3315628D}" destId="{B7A06058-7FB7-4172-93E2-C386397B6289}" srcOrd="2" destOrd="0" presId="urn:microsoft.com/office/officeart/2005/8/layout/orgChart1"/>
    <dgm:cxn modelId="{323812BC-EE86-A04C-A1B8-68A52A75D726}" type="presParOf" srcId="{427F48CE-6EDC-4AFF-BC2A-CEAF3315628D}" destId="{503660AF-1C03-43F5-8C2A-928F178F0E53}" srcOrd="3" destOrd="0" presId="urn:microsoft.com/office/officeart/2005/8/layout/orgChart1"/>
    <dgm:cxn modelId="{901D9FA5-A379-3447-99DC-63689F87B196}" type="presParOf" srcId="{503660AF-1C03-43F5-8C2A-928F178F0E53}" destId="{A7BC0CF5-F756-404F-8220-64B71CAA9CEA}" srcOrd="0" destOrd="0" presId="urn:microsoft.com/office/officeart/2005/8/layout/orgChart1"/>
    <dgm:cxn modelId="{A45FAAA8-7F22-AB45-A300-43B03D2468F6}" type="presParOf" srcId="{A7BC0CF5-F756-404F-8220-64B71CAA9CEA}" destId="{2EBE2C80-EDAD-4D76-9A24-C3C113B1E9CA}" srcOrd="0" destOrd="0" presId="urn:microsoft.com/office/officeart/2005/8/layout/orgChart1"/>
    <dgm:cxn modelId="{7E6295D4-2A17-4441-B580-751C837953C9}" type="presParOf" srcId="{A7BC0CF5-F756-404F-8220-64B71CAA9CEA}" destId="{C157FC8A-B0C9-4D42-A823-57A5C85E74C4}" srcOrd="1" destOrd="0" presId="urn:microsoft.com/office/officeart/2005/8/layout/orgChart1"/>
    <dgm:cxn modelId="{A66F50AB-4694-5445-B358-3B0F4ECF5ED7}" type="presParOf" srcId="{503660AF-1C03-43F5-8C2A-928F178F0E53}" destId="{3EDC089E-5300-408C-87AB-C58470F8E0E2}" srcOrd="1" destOrd="0" presId="urn:microsoft.com/office/officeart/2005/8/layout/orgChart1"/>
    <dgm:cxn modelId="{E7383A19-3A2E-4C45-951D-CB9EECDC4E5C}" type="presParOf" srcId="{503660AF-1C03-43F5-8C2A-928F178F0E53}" destId="{FC158D59-A5DB-423E-8CCB-0B525E266F87}" srcOrd="2" destOrd="0" presId="urn:microsoft.com/office/officeart/2005/8/layout/orgChart1"/>
    <dgm:cxn modelId="{4B0AD62E-FF8B-FA49-AD19-85862884A38A}" type="presParOf" srcId="{427F48CE-6EDC-4AFF-BC2A-CEAF3315628D}" destId="{3BDD8A01-F123-4419-B98D-4B873ED6732B}" srcOrd="4" destOrd="0" presId="urn:microsoft.com/office/officeart/2005/8/layout/orgChart1"/>
    <dgm:cxn modelId="{E6576905-5098-4442-B4C2-48CD3250D436}" type="presParOf" srcId="{427F48CE-6EDC-4AFF-BC2A-CEAF3315628D}" destId="{2ED8C9CC-BB20-428A-81BA-90C4AEC8C208}" srcOrd="5" destOrd="0" presId="urn:microsoft.com/office/officeart/2005/8/layout/orgChart1"/>
    <dgm:cxn modelId="{0E6A1783-510C-254D-A796-C8CAB20A59C5}" type="presParOf" srcId="{2ED8C9CC-BB20-428A-81BA-90C4AEC8C208}" destId="{3C375AC4-13A8-4732-A99E-84B65DE6F684}" srcOrd="0" destOrd="0" presId="urn:microsoft.com/office/officeart/2005/8/layout/orgChart1"/>
    <dgm:cxn modelId="{2E5E2537-8E59-8940-8A33-3B96FD87C93C}" type="presParOf" srcId="{3C375AC4-13A8-4732-A99E-84B65DE6F684}" destId="{3989A37C-F22E-496D-B8F6-65AF8DE42624}" srcOrd="0" destOrd="0" presId="urn:microsoft.com/office/officeart/2005/8/layout/orgChart1"/>
    <dgm:cxn modelId="{4EDFEDF5-44C6-C040-8427-0704AD8C7129}" type="presParOf" srcId="{3C375AC4-13A8-4732-A99E-84B65DE6F684}" destId="{317CB9E8-7ECC-4931-82FE-148078C80596}" srcOrd="1" destOrd="0" presId="urn:microsoft.com/office/officeart/2005/8/layout/orgChart1"/>
    <dgm:cxn modelId="{A36E5595-5ED3-F944-91EA-12AA89D9F9F8}" type="presParOf" srcId="{2ED8C9CC-BB20-428A-81BA-90C4AEC8C208}" destId="{232C123E-A527-4158-878C-2EC0BBCF2320}" srcOrd="1" destOrd="0" presId="urn:microsoft.com/office/officeart/2005/8/layout/orgChart1"/>
    <dgm:cxn modelId="{06C284DC-19A0-1647-8041-28C7902D6D2E}" type="presParOf" srcId="{2ED8C9CC-BB20-428A-81BA-90C4AEC8C208}" destId="{0FF0A539-7BF2-4499-8D1C-2CF22A9CD4C8}" srcOrd="2" destOrd="0" presId="urn:microsoft.com/office/officeart/2005/8/layout/orgChart1"/>
    <dgm:cxn modelId="{13645C2C-E675-7B4A-9566-E64A95744939}" type="presParOf" srcId="{E2953177-DE28-4F64-818D-54AD87AE5BEF}" destId="{D18E3536-214F-491B-A275-E92A966FF98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5FA8EF-1087-4EAB-AAA8-0679E27360CA}" type="doc">
      <dgm:prSet loTypeId="urn:diagrams.loki3.com/BracketList+Icon" loCatId="list" qsTypeId="urn:microsoft.com/office/officeart/2005/8/quickstyle/simple1" qsCatId="simple" csTypeId="urn:microsoft.com/office/officeart/2005/8/colors/accent1_2" csCatId="accent1" phldr="1"/>
      <dgm:spPr/>
      <dgm:t>
        <a:bodyPr/>
        <a:lstStyle/>
        <a:p>
          <a:endParaRPr lang="en-US"/>
        </a:p>
      </dgm:t>
    </dgm:pt>
    <dgm:pt modelId="{04DF062F-FAC9-4B00-A4E2-4EE30C374CB0}">
      <dgm:prSet phldrT="[Text]" custT="1"/>
      <dgm:spPr/>
      <dgm:t>
        <a:bodyPr/>
        <a:lstStyle/>
        <a:p>
          <a:r>
            <a:rPr lang="en-US" sz="2400" dirty="0" smtClean="0">
              <a:solidFill>
                <a:schemeClr val="tx1">
                  <a:lumMod val="65000"/>
                  <a:lumOff val="35000"/>
                </a:schemeClr>
              </a:solidFill>
            </a:rPr>
            <a:t>Size</a:t>
          </a:r>
          <a:endParaRPr lang="en-US" sz="2400" dirty="0">
            <a:solidFill>
              <a:schemeClr val="tx1">
                <a:lumMod val="65000"/>
                <a:lumOff val="35000"/>
              </a:schemeClr>
            </a:solidFill>
          </a:endParaRPr>
        </a:p>
      </dgm:t>
    </dgm:pt>
    <dgm:pt modelId="{00988FAA-2B72-4E8B-9C63-9DAA304B59A8}" type="parTrans" cxnId="{6B01293C-5DBA-42E1-AAA8-555FC8961332}">
      <dgm:prSet/>
      <dgm:spPr/>
      <dgm:t>
        <a:bodyPr/>
        <a:lstStyle/>
        <a:p>
          <a:endParaRPr lang="en-US"/>
        </a:p>
      </dgm:t>
    </dgm:pt>
    <dgm:pt modelId="{550E8194-8D28-44A7-BDE8-25B203904BDE}" type="sibTrans" cxnId="{6B01293C-5DBA-42E1-AAA8-555FC8961332}">
      <dgm:prSet/>
      <dgm:spPr/>
      <dgm:t>
        <a:bodyPr/>
        <a:lstStyle/>
        <a:p>
          <a:endParaRPr lang="en-US"/>
        </a:p>
      </dgm:t>
    </dgm:pt>
    <dgm:pt modelId="{12AC7816-B317-4F1B-9BF6-0203CE157C63}">
      <dgm:prSet phldrT="[Text]"/>
      <dgm:spPr/>
      <dgm:t>
        <a:bodyPr/>
        <a:lstStyle/>
        <a:p>
          <a:r>
            <a:rPr lang="en-US" dirty="0" smtClean="0"/>
            <a:t>All providers within each applicable service line can participate in the CCMA </a:t>
          </a:r>
          <a:endParaRPr lang="en-US" dirty="0"/>
        </a:p>
      </dgm:t>
    </dgm:pt>
    <dgm:pt modelId="{CCE5A000-9C4F-47AC-AF7D-435AAAE1D151}" type="parTrans" cxnId="{BCBC628D-C3FA-42AB-86EA-24926782BD7E}">
      <dgm:prSet/>
      <dgm:spPr/>
      <dgm:t>
        <a:bodyPr/>
        <a:lstStyle/>
        <a:p>
          <a:endParaRPr lang="en-US"/>
        </a:p>
      </dgm:t>
    </dgm:pt>
    <dgm:pt modelId="{1E977673-FBD5-4EE2-8D05-8FA374316695}" type="sibTrans" cxnId="{BCBC628D-C3FA-42AB-86EA-24926782BD7E}">
      <dgm:prSet/>
      <dgm:spPr/>
      <dgm:t>
        <a:bodyPr/>
        <a:lstStyle/>
        <a:p>
          <a:endParaRPr lang="en-US"/>
        </a:p>
      </dgm:t>
    </dgm:pt>
    <dgm:pt modelId="{9D4BAEAE-1B87-446F-9C70-C988A12B4878}">
      <dgm:prSet phldrT="[Text]" custT="1"/>
      <dgm:spPr/>
      <dgm:t>
        <a:bodyPr/>
        <a:lstStyle/>
        <a:p>
          <a:r>
            <a:rPr lang="en-US" sz="2400" dirty="0" smtClean="0">
              <a:solidFill>
                <a:schemeClr val="tx1">
                  <a:lumMod val="65000"/>
                  <a:lumOff val="35000"/>
                </a:schemeClr>
              </a:solidFill>
            </a:rPr>
            <a:t>Wraparound</a:t>
          </a:r>
          <a:endParaRPr lang="en-US" sz="2400" dirty="0">
            <a:solidFill>
              <a:schemeClr val="tx1">
                <a:lumMod val="65000"/>
                <a:lumOff val="35000"/>
              </a:schemeClr>
            </a:solidFill>
          </a:endParaRPr>
        </a:p>
      </dgm:t>
    </dgm:pt>
    <dgm:pt modelId="{CC876265-02A7-4050-9BB5-38668BAE75A7}" type="parTrans" cxnId="{C16E5859-35F1-4D9D-ABCB-11BF52852D80}">
      <dgm:prSet/>
      <dgm:spPr/>
      <dgm:t>
        <a:bodyPr/>
        <a:lstStyle/>
        <a:p>
          <a:endParaRPr lang="en-US"/>
        </a:p>
      </dgm:t>
    </dgm:pt>
    <dgm:pt modelId="{9850188F-D3A6-4001-9E2E-CAFF70B96ECD}" type="sibTrans" cxnId="{C16E5859-35F1-4D9D-ABCB-11BF52852D80}">
      <dgm:prSet/>
      <dgm:spPr/>
      <dgm:t>
        <a:bodyPr/>
        <a:lstStyle/>
        <a:p>
          <a:endParaRPr lang="en-US"/>
        </a:p>
      </dgm:t>
    </dgm:pt>
    <dgm:pt modelId="{431E283E-095A-49D8-86B4-B99046FF4274}">
      <dgm:prSet phldrT="[Text]"/>
      <dgm:spPr/>
      <dgm:t>
        <a:bodyPr/>
        <a:lstStyle/>
        <a:p>
          <a:r>
            <a:rPr lang="en-US" dirty="0" smtClean="0"/>
            <a:t>“Add-on” services such as medical directorships, management services agreements, etc. may be incorporated into the CCMA structure </a:t>
          </a:r>
          <a:endParaRPr lang="en-US" dirty="0"/>
        </a:p>
      </dgm:t>
    </dgm:pt>
    <dgm:pt modelId="{BDC05CEE-EBC6-4C60-A984-3A079D08D479}" type="parTrans" cxnId="{2B88F263-F393-4B7D-8D1C-21D8AC8DD440}">
      <dgm:prSet/>
      <dgm:spPr/>
      <dgm:t>
        <a:bodyPr/>
        <a:lstStyle/>
        <a:p>
          <a:endParaRPr lang="en-US"/>
        </a:p>
      </dgm:t>
    </dgm:pt>
    <dgm:pt modelId="{328812BF-CFE6-4F38-A795-B38271EEC146}" type="sibTrans" cxnId="{2B88F263-F393-4B7D-8D1C-21D8AC8DD440}">
      <dgm:prSet/>
      <dgm:spPr/>
      <dgm:t>
        <a:bodyPr/>
        <a:lstStyle/>
        <a:p>
          <a:endParaRPr lang="en-US"/>
        </a:p>
      </dgm:t>
    </dgm:pt>
    <dgm:pt modelId="{0C2243C7-5EF2-42D8-9809-44328FA986AF}">
      <dgm:prSet phldrT="[Text]" custT="1"/>
      <dgm:spPr/>
      <dgm:t>
        <a:bodyPr/>
        <a:lstStyle/>
        <a:p>
          <a:r>
            <a:rPr lang="en-US" sz="2400" dirty="0" smtClean="0">
              <a:solidFill>
                <a:schemeClr val="tx1">
                  <a:lumMod val="65000"/>
                  <a:lumOff val="35000"/>
                </a:schemeClr>
              </a:solidFill>
            </a:rPr>
            <a:t>Flexibility</a:t>
          </a:r>
          <a:endParaRPr lang="en-US" sz="2400" dirty="0">
            <a:solidFill>
              <a:schemeClr val="tx1">
                <a:lumMod val="65000"/>
                <a:lumOff val="35000"/>
              </a:schemeClr>
            </a:solidFill>
          </a:endParaRPr>
        </a:p>
      </dgm:t>
    </dgm:pt>
    <dgm:pt modelId="{98F68B10-2763-4045-BC64-4EDC3D993C02}" type="parTrans" cxnId="{B753BD20-5506-4071-8CBF-ACCD34F2C2F4}">
      <dgm:prSet/>
      <dgm:spPr/>
      <dgm:t>
        <a:bodyPr/>
        <a:lstStyle/>
        <a:p>
          <a:endParaRPr lang="en-US"/>
        </a:p>
      </dgm:t>
    </dgm:pt>
    <dgm:pt modelId="{F506F314-D02D-418A-977E-35AC6D88DFF6}" type="sibTrans" cxnId="{B753BD20-5506-4071-8CBF-ACCD34F2C2F4}">
      <dgm:prSet/>
      <dgm:spPr/>
      <dgm:t>
        <a:bodyPr/>
        <a:lstStyle/>
        <a:p>
          <a:endParaRPr lang="en-US"/>
        </a:p>
      </dgm:t>
    </dgm:pt>
    <dgm:pt modelId="{9234D2CC-15FB-484E-839C-0DD196827F47}">
      <dgm:prSet phldrT="[Text]"/>
      <dgm:spPr/>
      <dgm:t>
        <a:bodyPr/>
        <a:lstStyle/>
        <a:p>
          <a:r>
            <a:rPr lang="en-US" dirty="0" smtClean="0"/>
            <a:t>Can be implemented with or without additional alignment strategies and can be executed via a number of models</a:t>
          </a:r>
          <a:endParaRPr lang="en-US" dirty="0"/>
        </a:p>
      </dgm:t>
    </dgm:pt>
    <dgm:pt modelId="{6CE1E88D-89AE-4AB5-B3FB-CC358015538A}" type="parTrans" cxnId="{9E4E8B1E-56B3-451F-B712-589780E0D05A}">
      <dgm:prSet/>
      <dgm:spPr/>
      <dgm:t>
        <a:bodyPr/>
        <a:lstStyle/>
        <a:p>
          <a:endParaRPr lang="en-US"/>
        </a:p>
      </dgm:t>
    </dgm:pt>
    <dgm:pt modelId="{2A2D6455-3E47-4F73-BB92-019309EF826F}" type="sibTrans" cxnId="{9E4E8B1E-56B3-451F-B712-589780E0D05A}">
      <dgm:prSet/>
      <dgm:spPr/>
      <dgm:t>
        <a:bodyPr/>
        <a:lstStyle/>
        <a:p>
          <a:endParaRPr lang="en-US"/>
        </a:p>
      </dgm:t>
    </dgm:pt>
    <dgm:pt modelId="{5BAED886-5553-4059-B66D-A3C5510B8C42}">
      <dgm:prSet phldrT="[Text]" custT="1"/>
      <dgm:spPr/>
      <dgm:t>
        <a:bodyPr/>
        <a:lstStyle/>
        <a:p>
          <a:r>
            <a:rPr lang="en-US" sz="2400" dirty="0" smtClean="0">
              <a:solidFill>
                <a:schemeClr val="tx1">
                  <a:lumMod val="65000"/>
                  <a:lumOff val="35000"/>
                </a:schemeClr>
              </a:solidFill>
            </a:rPr>
            <a:t>Stability and Improvement</a:t>
          </a:r>
          <a:endParaRPr lang="en-US" sz="2400" dirty="0">
            <a:solidFill>
              <a:schemeClr val="tx1">
                <a:lumMod val="65000"/>
                <a:lumOff val="35000"/>
              </a:schemeClr>
            </a:solidFill>
          </a:endParaRPr>
        </a:p>
      </dgm:t>
    </dgm:pt>
    <dgm:pt modelId="{6F64400E-4C4F-42D6-9E8F-9E5F64D8697B}" type="parTrans" cxnId="{20150FB6-4989-42E0-B709-55C2A73732F7}">
      <dgm:prSet/>
      <dgm:spPr/>
      <dgm:t>
        <a:bodyPr/>
        <a:lstStyle/>
        <a:p>
          <a:endParaRPr lang="en-US"/>
        </a:p>
      </dgm:t>
    </dgm:pt>
    <dgm:pt modelId="{C594632C-7F50-413A-8863-EC9283EE9062}" type="sibTrans" cxnId="{20150FB6-4989-42E0-B709-55C2A73732F7}">
      <dgm:prSet/>
      <dgm:spPr/>
      <dgm:t>
        <a:bodyPr/>
        <a:lstStyle/>
        <a:p>
          <a:endParaRPr lang="en-US"/>
        </a:p>
      </dgm:t>
    </dgm:pt>
    <dgm:pt modelId="{EFF39BE8-4ADD-4C8F-ABB8-556DD668DD21}">
      <dgm:prSet phldrT="[Text]"/>
      <dgm:spPr/>
      <dgm:t>
        <a:bodyPr/>
        <a:lstStyle/>
        <a:p>
          <a:r>
            <a:rPr lang="en-US" dirty="0" smtClean="0"/>
            <a:t>Providers are incentivized and rewarded for driving the value proposition (outcomes/cost)</a:t>
          </a:r>
          <a:endParaRPr lang="en-US" dirty="0"/>
        </a:p>
      </dgm:t>
    </dgm:pt>
    <dgm:pt modelId="{44DB77BC-C660-4E4A-A237-54104BC0135F}" type="parTrans" cxnId="{AEC16A0A-653F-4F31-B0BF-526D3261AF43}">
      <dgm:prSet/>
      <dgm:spPr/>
      <dgm:t>
        <a:bodyPr/>
        <a:lstStyle/>
        <a:p>
          <a:endParaRPr lang="en-US"/>
        </a:p>
      </dgm:t>
    </dgm:pt>
    <dgm:pt modelId="{3795EF03-7DD7-4D6D-940A-2492F4DCF1B2}" type="sibTrans" cxnId="{AEC16A0A-653F-4F31-B0BF-526D3261AF43}">
      <dgm:prSet/>
      <dgm:spPr/>
      <dgm:t>
        <a:bodyPr/>
        <a:lstStyle/>
        <a:p>
          <a:endParaRPr lang="en-US"/>
        </a:p>
      </dgm:t>
    </dgm:pt>
    <dgm:pt modelId="{161F6216-23EB-4048-939F-A5D4A0AE0FA3}">
      <dgm:prSet phldrT="[Text]"/>
      <dgm:spPr/>
      <dgm:t>
        <a:bodyPr/>
        <a:lstStyle/>
        <a:p>
          <a:r>
            <a:rPr lang="en-US" dirty="0" smtClean="0"/>
            <a:t>Multiple CCMAs may occur simultaneously </a:t>
          </a:r>
          <a:endParaRPr lang="en-US" dirty="0"/>
        </a:p>
      </dgm:t>
    </dgm:pt>
    <dgm:pt modelId="{C7AB579F-0D8B-4139-AE1C-A347D9C22ADD}" type="parTrans" cxnId="{DE1B2D6D-DD82-4603-89A5-F49F573409D6}">
      <dgm:prSet/>
      <dgm:spPr/>
      <dgm:t>
        <a:bodyPr/>
        <a:lstStyle/>
        <a:p>
          <a:endParaRPr lang="en-US"/>
        </a:p>
      </dgm:t>
    </dgm:pt>
    <dgm:pt modelId="{1C6F4F66-5B5F-4EE1-A2D0-0C045A1959A2}" type="sibTrans" cxnId="{DE1B2D6D-DD82-4603-89A5-F49F573409D6}">
      <dgm:prSet/>
      <dgm:spPr/>
      <dgm:t>
        <a:bodyPr/>
        <a:lstStyle/>
        <a:p>
          <a:endParaRPr lang="en-US"/>
        </a:p>
      </dgm:t>
    </dgm:pt>
    <dgm:pt modelId="{9A2B3031-0388-4A2D-B852-C2FFA25A4128}">
      <dgm:prSet phldrT="[Text]" custT="1"/>
      <dgm:spPr/>
      <dgm:t>
        <a:bodyPr/>
        <a:lstStyle/>
        <a:p>
          <a:r>
            <a:rPr lang="en-US" sz="2400" dirty="0" smtClean="0">
              <a:solidFill>
                <a:schemeClr val="tx1">
                  <a:lumMod val="65000"/>
                  <a:lumOff val="35000"/>
                </a:schemeClr>
              </a:solidFill>
            </a:rPr>
            <a:t>Compensation </a:t>
          </a:r>
          <a:endParaRPr lang="en-US" sz="2400" dirty="0">
            <a:solidFill>
              <a:schemeClr val="tx1">
                <a:lumMod val="65000"/>
                <a:lumOff val="35000"/>
              </a:schemeClr>
            </a:solidFill>
          </a:endParaRPr>
        </a:p>
      </dgm:t>
    </dgm:pt>
    <dgm:pt modelId="{B7C7BA34-8957-4A96-8FF5-86B3FEFBD2FB}" type="parTrans" cxnId="{6617EC46-5593-4A8E-80FD-5FB7E95B54DA}">
      <dgm:prSet/>
      <dgm:spPr/>
      <dgm:t>
        <a:bodyPr/>
        <a:lstStyle/>
        <a:p>
          <a:endParaRPr lang="en-US"/>
        </a:p>
      </dgm:t>
    </dgm:pt>
    <dgm:pt modelId="{DD0B8703-D02F-4D7B-BFC8-C4782CB2CDDF}" type="sibTrans" cxnId="{6617EC46-5593-4A8E-80FD-5FB7E95B54DA}">
      <dgm:prSet/>
      <dgm:spPr/>
      <dgm:t>
        <a:bodyPr/>
        <a:lstStyle/>
        <a:p>
          <a:endParaRPr lang="en-US"/>
        </a:p>
      </dgm:t>
    </dgm:pt>
    <dgm:pt modelId="{480F282A-E304-4DE3-A52A-E8F0A1A419AB}">
      <dgm:prSet phldrT="[Text]"/>
      <dgm:spPr/>
      <dgm:t>
        <a:bodyPr/>
        <a:lstStyle/>
        <a:p>
          <a:r>
            <a:rPr lang="en-US" dirty="0" smtClean="0"/>
            <a:t>Practice will be paid a base management fee for providing administrative services as well as value-centric incentives for the achievement of defined performance goals and measures </a:t>
          </a:r>
          <a:endParaRPr lang="en-US" dirty="0"/>
        </a:p>
      </dgm:t>
    </dgm:pt>
    <dgm:pt modelId="{1F9CF189-7DD0-42C6-9C5E-5FCDD6B5DF61}" type="parTrans" cxnId="{A3E887D9-BC51-4D83-BD81-54392C176459}">
      <dgm:prSet/>
      <dgm:spPr/>
      <dgm:t>
        <a:bodyPr/>
        <a:lstStyle/>
        <a:p>
          <a:endParaRPr lang="en-US"/>
        </a:p>
      </dgm:t>
    </dgm:pt>
    <dgm:pt modelId="{7D751486-35E6-4603-AF44-C0D0856FC4A7}" type="sibTrans" cxnId="{A3E887D9-BC51-4D83-BD81-54392C176459}">
      <dgm:prSet/>
      <dgm:spPr/>
      <dgm:t>
        <a:bodyPr/>
        <a:lstStyle/>
        <a:p>
          <a:endParaRPr lang="en-US"/>
        </a:p>
      </dgm:t>
    </dgm:pt>
    <dgm:pt modelId="{1F81A556-EC89-4E9B-BA66-D2365ECEE9F8}" type="pres">
      <dgm:prSet presAssocID="{005FA8EF-1087-4EAB-AAA8-0679E27360CA}" presName="Name0" presStyleCnt="0">
        <dgm:presLayoutVars>
          <dgm:dir/>
          <dgm:animLvl val="lvl"/>
          <dgm:resizeHandles val="exact"/>
        </dgm:presLayoutVars>
      </dgm:prSet>
      <dgm:spPr/>
      <dgm:t>
        <a:bodyPr/>
        <a:lstStyle/>
        <a:p>
          <a:endParaRPr lang="en-US"/>
        </a:p>
      </dgm:t>
    </dgm:pt>
    <dgm:pt modelId="{0E03DB5A-D3FE-400A-B124-98C2CF0B5CC7}" type="pres">
      <dgm:prSet presAssocID="{04DF062F-FAC9-4B00-A4E2-4EE30C374CB0}" presName="linNode" presStyleCnt="0"/>
      <dgm:spPr/>
    </dgm:pt>
    <dgm:pt modelId="{5EBA0CDE-8272-48C6-BF82-473DD14A6394}" type="pres">
      <dgm:prSet presAssocID="{04DF062F-FAC9-4B00-A4E2-4EE30C374CB0}" presName="parTx" presStyleLbl="revTx" presStyleIdx="0" presStyleCnt="5" custLinFactNeighborX="9940">
        <dgm:presLayoutVars>
          <dgm:chMax val="1"/>
          <dgm:bulletEnabled val="1"/>
        </dgm:presLayoutVars>
      </dgm:prSet>
      <dgm:spPr/>
      <dgm:t>
        <a:bodyPr/>
        <a:lstStyle/>
        <a:p>
          <a:endParaRPr lang="en-US"/>
        </a:p>
      </dgm:t>
    </dgm:pt>
    <dgm:pt modelId="{2D37DA79-08F5-40D6-A29D-7B7EE4AF354E}" type="pres">
      <dgm:prSet presAssocID="{04DF062F-FAC9-4B00-A4E2-4EE30C374CB0}" presName="bracket" presStyleLbl="parChTrans1D1" presStyleIdx="0" presStyleCnt="5" custLinFactNeighborX="24844"/>
      <dgm:spPr/>
    </dgm:pt>
    <dgm:pt modelId="{61347728-171F-456C-A6F2-63444A7A9775}" type="pres">
      <dgm:prSet presAssocID="{04DF062F-FAC9-4B00-A4E2-4EE30C374CB0}" presName="spH" presStyleCnt="0"/>
      <dgm:spPr/>
    </dgm:pt>
    <dgm:pt modelId="{6A71E28B-D9CA-488B-9903-E3D1F5BD1A04}" type="pres">
      <dgm:prSet presAssocID="{04DF062F-FAC9-4B00-A4E2-4EE30C374CB0}" presName="desTx" presStyleLbl="node1" presStyleIdx="0" presStyleCnt="5" custScaleX="94577" custLinFactNeighborX="24844">
        <dgm:presLayoutVars>
          <dgm:bulletEnabled val="1"/>
        </dgm:presLayoutVars>
      </dgm:prSet>
      <dgm:spPr/>
      <dgm:t>
        <a:bodyPr/>
        <a:lstStyle/>
        <a:p>
          <a:endParaRPr lang="en-US"/>
        </a:p>
      </dgm:t>
    </dgm:pt>
    <dgm:pt modelId="{5D7C2FC2-3275-4E22-B962-DCB03047EB04}" type="pres">
      <dgm:prSet presAssocID="{550E8194-8D28-44A7-BDE8-25B203904BDE}" presName="spV" presStyleCnt="0"/>
      <dgm:spPr/>
    </dgm:pt>
    <dgm:pt modelId="{1771F885-E03D-448D-B9A7-84A845E328F1}" type="pres">
      <dgm:prSet presAssocID="{9D4BAEAE-1B87-446F-9C70-C988A12B4878}" presName="linNode" presStyleCnt="0"/>
      <dgm:spPr/>
    </dgm:pt>
    <dgm:pt modelId="{97E0E80B-AFF3-4176-8201-05D8D3F7BC0C}" type="pres">
      <dgm:prSet presAssocID="{9D4BAEAE-1B87-446F-9C70-C988A12B4878}" presName="parTx" presStyleLbl="revTx" presStyleIdx="1" presStyleCnt="5" custLinFactNeighborX="9940">
        <dgm:presLayoutVars>
          <dgm:chMax val="1"/>
          <dgm:bulletEnabled val="1"/>
        </dgm:presLayoutVars>
      </dgm:prSet>
      <dgm:spPr/>
      <dgm:t>
        <a:bodyPr/>
        <a:lstStyle/>
        <a:p>
          <a:endParaRPr lang="en-US"/>
        </a:p>
      </dgm:t>
    </dgm:pt>
    <dgm:pt modelId="{656F4CD5-53D0-4C24-B01E-729B69B3DC47}" type="pres">
      <dgm:prSet presAssocID="{9D4BAEAE-1B87-446F-9C70-C988A12B4878}" presName="bracket" presStyleLbl="parChTrans1D1" presStyleIdx="1" presStyleCnt="5" custLinFactNeighborX="24844"/>
      <dgm:spPr/>
    </dgm:pt>
    <dgm:pt modelId="{912BE397-5280-447F-B476-10BBE1F17DB6}" type="pres">
      <dgm:prSet presAssocID="{9D4BAEAE-1B87-446F-9C70-C988A12B4878}" presName="spH" presStyleCnt="0"/>
      <dgm:spPr/>
    </dgm:pt>
    <dgm:pt modelId="{CAD81AD8-63DE-466E-89B8-14C3A3E7EF94}" type="pres">
      <dgm:prSet presAssocID="{9D4BAEAE-1B87-446F-9C70-C988A12B4878}" presName="desTx" presStyleLbl="node1" presStyleIdx="1" presStyleCnt="5" custScaleX="94749" custLinFactNeighborX="24844">
        <dgm:presLayoutVars>
          <dgm:bulletEnabled val="1"/>
        </dgm:presLayoutVars>
      </dgm:prSet>
      <dgm:spPr/>
      <dgm:t>
        <a:bodyPr/>
        <a:lstStyle/>
        <a:p>
          <a:endParaRPr lang="en-US"/>
        </a:p>
      </dgm:t>
    </dgm:pt>
    <dgm:pt modelId="{20A6F759-37E4-4818-9371-3CA49474D2F3}" type="pres">
      <dgm:prSet presAssocID="{9850188F-D3A6-4001-9E2E-CAFF70B96ECD}" presName="spV" presStyleCnt="0"/>
      <dgm:spPr/>
    </dgm:pt>
    <dgm:pt modelId="{89493CA4-B9C1-43D4-81AA-B73E51B3CE8C}" type="pres">
      <dgm:prSet presAssocID="{0C2243C7-5EF2-42D8-9809-44328FA986AF}" presName="linNode" presStyleCnt="0"/>
      <dgm:spPr/>
    </dgm:pt>
    <dgm:pt modelId="{B093DD1A-2E6D-41A5-86D8-AEE2B6D0D14E}" type="pres">
      <dgm:prSet presAssocID="{0C2243C7-5EF2-42D8-9809-44328FA986AF}" presName="parTx" presStyleLbl="revTx" presStyleIdx="2" presStyleCnt="5" custLinFactNeighborX="9940">
        <dgm:presLayoutVars>
          <dgm:chMax val="1"/>
          <dgm:bulletEnabled val="1"/>
        </dgm:presLayoutVars>
      </dgm:prSet>
      <dgm:spPr/>
      <dgm:t>
        <a:bodyPr/>
        <a:lstStyle/>
        <a:p>
          <a:endParaRPr lang="en-US"/>
        </a:p>
      </dgm:t>
    </dgm:pt>
    <dgm:pt modelId="{8BB5FC0E-60DF-46B7-BCE8-A0819A9CA71B}" type="pres">
      <dgm:prSet presAssocID="{0C2243C7-5EF2-42D8-9809-44328FA986AF}" presName="bracket" presStyleLbl="parChTrans1D1" presStyleIdx="2" presStyleCnt="5" custLinFactNeighborX="24844"/>
      <dgm:spPr/>
    </dgm:pt>
    <dgm:pt modelId="{2318C75B-49E6-4ABE-8D12-D293D0F2356D}" type="pres">
      <dgm:prSet presAssocID="{0C2243C7-5EF2-42D8-9809-44328FA986AF}" presName="spH" presStyleCnt="0"/>
      <dgm:spPr/>
    </dgm:pt>
    <dgm:pt modelId="{FA12B31B-756E-4205-9265-81A1257FF6F9}" type="pres">
      <dgm:prSet presAssocID="{0C2243C7-5EF2-42D8-9809-44328FA986AF}" presName="desTx" presStyleLbl="node1" presStyleIdx="2" presStyleCnt="5" custScaleX="94749" custLinFactNeighborX="24844">
        <dgm:presLayoutVars>
          <dgm:bulletEnabled val="1"/>
        </dgm:presLayoutVars>
      </dgm:prSet>
      <dgm:spPr/>
      <dgm:t>
        <a:bodyPr/>
        <a:lstStyle/>
        <a:p>
          <a:endParaRPr lang="en-US"/>
        </a:p>
      </dgm:t>
    </dgm:pt>
    <dgm:pt modelId="{CA71D4FE-CDD0-462E-B497-5ABAF92E4068}" type="pres">
      <dgm:prSet presAssocID="{F506F314-D02D-418A-977E-35AC6D88DFF6}" presName="spV" presStyleCnt="0"/>
      <dgm:spPr/>
    </dgm:pt>
    <dgm:pt modelId="{9C4D64BE-4D45-4007-9DC5-2CE22F0CD682}" type="pres">
      <dgm:prSet presAssocID="{5BAED886-5553-4059-B66D-A3C5510B8C42}" presName="linNode" presStyleCnt="0"/>
      <dgm:spPr/>
    </dgm:pt>
    <dgm:pt modelId="{91ED0A32-96D9-4322-896C-E1B5BD9F4024}" type="pres">
      <dgm:prSet presAssocID="{5BAED886-5553-4059-B66D-A3C5510B8C42}" presName="parTx" presStyleLbl="revTx" presStyleIdx="3" presStyleCnt="5" custLinFactNeighborX="9940">
        <dgm:presLayoutVars>
          <dgm:chMax val="1"/>
          <dgm:bulletEnabled val="1"/>
        </dgm:presLayoutVars>
      </dgm:prSet>
      <dgm:spPr/>
      <dgm:t>
        <a:bodyPr/>
        <a:lstStyle/>
        <a:p>
          <a:endParaRPr lang="en-US"/>
        </a:p>
      </dgm:t>
    </dgm:pt>
    <dgm:pt modelId="{ED590254-C712-4AAF-AF0B-B82CB93DFE09}" type="pres">
      <dgm:prSet presAssocID="{5BAED886-5553-4059-B66D-A3C5510B8C42}" presName="bracket" presStyleLbl="parChTrans1D1" presStyleIdx="3" presStyleCnt="5" custLinFactNeighborX="24844"/>
      <dgm:spPr/>
    </dgm:pt>
    <dgm:pt modelId="{1D54825E-1114-4F38-AFF1-A065654348AD}" type="pres">
      <dgm:prSet presAssocID="{5BAED886-5553-4059-B66D-A3C5510B8C42}" presName="spH" presStyleCnt="0"/>
      <dgm:spPr/>
    </dgm:pt>
    <dgm:pt modelId="{C066600D-179D-4112-A26C-A8EB2D078A15}" type="pres">
      <dgm:prSet presAssocID="{5BAED886-5553-4059-B66D-A3C5510B8C42}" presName="desTx" presStyleLbl="node1" presStyleIdx="3" presStyleCnt="5" custScaleX="94749" custLinFactNeighborX="25062">
        <dgm:presLayoutVars>
          <dgm:bulletEnabled val="1"/>
        </dgm:presLayoutVars>
      </dgm:prSet>
      <dgm:spPr/>
      <dgm:t>
        <a:bodyPr/>
        <a:lstStyle/>
        <a:p>
          <a:endParaRPr lang="en-US"/>
        </a:p>
      </dgm:t>
    </dgm:pt>
    <dgm:pt modelId="{35322173-C1EE-4B90-BA64-AD4925A966CD}" type="pres">
      <dgm:prSet presAssocID="{C594632C-7F50-413A-8863-EC9283EE9062}" presName="spV" presStyleCnt="0"/>
      <dgm:spPr/>
    </dgm:pt>
    <dgm:pt modelId="{D7F70BDF-D5A3-4747-8AD8-3D2E08F8DA9E}" type="pres">
      <dgm:prSet presAssocID="{9A2B3031-0388-4A2D-B852-C2FFA25A4128}" presName="linNode" presStyleCnt="0"/>
      <dgm:spPr/>
    </dgm:pt>
    <dgm:pt modelId="{ECAB67B5-458A-4408-9F18-28F72A132B78}" type="pres">
      <dgm:prSet presAssocID="{9A2B3031-0388-4A2D-B852-C2FFA25A4128}" presName="parTx" presStyleLbl="revTx" presStyleIdx="4" presStyleCnt="5" custScaleX="103036">
        <dgm:presLayoutVars>
          <dgm:chMax val="1"/>
          <dgm:bulletEnabled val="1"/>
        </dgm:presLayoutVars>
      </dgm:prSet>
      <dgm:spPr/>
      <dgm:t>
        <a:bodyPr/>
        <a:lstStyle/>
        <a:p>
          <a:endParaRPr lang="en-US"/>
        </a:p>
      </dgm:t>
    </dgm:pt>
    <dgm:pt modelId="{2C376344-73F2-4D83-930C-26B7060067BF}" type="pres">
      <dgm:prSet presAssocID="{9A2B3031-0388-4A2D-B852-C2FFA25A4128}" presName="bracket" presStyleLbl="parChTrans1D1" presStyleIdx="4" presStyleCnt="5"/>
      <dgm:spPr/>
    </dgm:pt>
    <dgm:pt modelId="{A7018781-4A60-4AE7-86EE-02890E00A3A8}" type="pres">
      <dgm:prSet presAssocID="{9A2B3031-0388-4A2D-B852-C2FFA25A4128}" presName="spH" presStyleCnt="0"/>
      <dgm:spPr/>
    </dgm:pt>
    <dgm:pt modelId="{4EB2D128-B9C6-4850-B851-C887758FCECB}" type="pres">
      <dgm:prSet presAssocID="{9A2B3031-0388-4A2D-B852-C2FFA25A4128}" presName="desTx" presStyleLbl="node1" presStyleIdx="4" presStyleCnt="5" custScaleX="94729">
        <dgm:presLayoutVars>
          <dgm:bulletEnabled val="1"/>
        </dgm:presLayoutVars>
      </dgm:prSet>
      <dgm:spPr/>
      <dgm:t>
        <a:bodyPr/>
        <a:lstStyle/>
        <a:p>
          <a:endParaRPr lang="en-US"/>
        </a:p>
      </dgm:t>
    </dgm:pt>
  </dgm:ptLst>
  <dgm:cxnLst>
    <dgm:cxn modelId="{6B01293C-5DBA-42E1-AAA8-555FC8961332}" srcId="{005FA8EF-1087-4EAB-AAA8-0679E27360CA}" destId="{04DF062F-FAC9-4B00-A4E2-4EE30C374CB0}" srcOrd="0" destOrd="0" parTransId="{00988FAA-2B72-4E8B-9C63-9DAA304B59A8}" sibTransId="{550E8194-8D28-44A7-BDE8-25B203904BDE}"/>
    <dgm:cxn modelId="{EE140466-B6BD-4D5A-8223-2AA6E4A05DC7}" type="presOf" srcId="{EFF39BE8-4ADD-4C8F-ABB8-556DD668DD21}" destId="{C066600D-179D-4112-A26C-A8EB2D078A15}" srcOrd="0" destOrd="0" presId="urn:diagrams.loki3.com/BracketList+Icon"/>
    <dgm:cxn modelId="{9C2F9145-A62E-4B44-92CD-2A74EA03ABCE}" type="presOf" srcId="{431E283E-095A-49D8-86B4-B99046FF4274}" destId="{CAD81AD8-63DE-466E-89B8-14C3A3E7EF94}" srcOrd="0" destOrd="0" presId="urn:diagrams.loki3.com/BracketList+Icon"/>
    <dgm:cxn modelId="{6617EC46-5593-4A8E-80FD-5FB7E95B54DA}" srcId="{005FA8EF-1087-4EAB-AAA8-0679E27360CA}" destId="{9A2B3031-0388-4A2D-B852-C2FFA25A4128}" srcOrd="4" destOrd="0" parTransId="{B7C7BA34-8957-4A96-8FF5-86B3FEFBD2FB}" sibTransId="{DD0B8703-D02F-4D7B-BFC8-C4782CB2CDDF}"/>
    <dgm:cxn modelId="{3B6B1538-E6A7-4C10-9A99-C3FE6146FB56}" type="presOf" srcId="{9D4BAEAE-1B87-446F-9C70-C988A12B4878}" destId="{97E0E80B-AFF3-4176-8201-05D8D3F7BC0C}" srcOrd="0" destOrd="0" presId="urn:diagrams.loki3.com/BracketList+Icon"/>
    <dgm:cxn modelId="{DE1B2D6D-DD82-4603-89A5-F49F573409D6}" srcId="{04DF062F-FAC9-4B00-A4E2-4EE30C374CB0}" destId="{161F6216-23EB-4048-939F-A5D4A0AE0FA3}" srcOrd="1" destOrd="0" parTransId="{C7AB579F-0D8B-4139-AE1C-A347D9C22ADD}" sibTransId="{1C6F4F66-5B5F-4EE1-A2D0-0C045A1959A2}"/>
    <dgm:cxn modelId="{B006140C-BA28-4E01-8094-046419704286}" type="presOf" srcId="{005FA8EF-1087-4EAB-AAA8-0679E27360CA}" destId="{1F81A556-EC89-4E9B-BA66-D2365ECEE9F8}" srcOrd="0" destOrd="0" presId="urn:diagrams.loki3.com/BracketList+Icon"/>
    <dgm:cxn modelId="{1211FA23-59C8-41B6-A546-7000282B7FE3}" type="presOf" srcId="{5BAED886-5553-4059-B66D-A3C5510B8C42}" destId="{91ED0A32-96D9-4322-896C-E1B5BD9F4024}" srcOrd="0" destOrd="0" presId="urn:diagrams.loki3.com/BracketList+Icon"/>
    <dgm:cxn modelId="{A53F1E36-E49D-40AF-B89A-23C565683F2B}" type="presOf" srcId="{0C2243C7-5EF2-42D8-9809-44328FA986AF}" destId="{B093DD1A-2E6D-41A5-86D8-AEE2B6D0D14E}" srcOrd="0" destOrd="0" presId="urn:diagrams.loki3.com/BracketList+Icon"/>
    <dgm:cxn modelId="{19D9E479-ABE9-4EF9-B828-E70FB1594ABF}" type="presOf" srcId="{161F6216-23EB-4048-939F-A5D4A0AE0FA3}" destId="{6A71E28B-D9CA-488B-9903-E3D1F5BD1A04}" srcOrd="0" destOrd="1" presId="urn:diagrams.loki3.com/BracketList+Icon"/>
    <dgm:cxn modelId="{BB90F59A-C9C1-4FF5-BEB1-FB1288266396}" type="presOf" srcId="{12AC7816-B317-4F1B-9BF6-0203CE157C63}" destId="{6A71E28B-D9CA-488B-9903-E3D1F5BD1A04}" srcOrd="0" destOrd="0" presId="urn:diagrams.loki3.com/BracketList+Icon"/>
    <dgm:cxn modelId="{9C7837BB-B22F-4612-8E42-2F437495B15E}" type="presOf" srcId="{9234D2CC-15FB-484E-839C-0DD196827F47}" destId="{FA12B31B-756E-4205-9265-81A1257FF6F9}" srcOrd="0" destOrd="0" presId="urn:diagrams.loki3.com/BracketList+Icon"/>
    <dgm:cxn modelId="{EB7EAB2E-0ED9-4D54-9BFD-11BD78933CA7}" type="presOf" srcId="{9A2B3031-0388-4A2D-B852-C2FFA25A4128}" destId="{ECAB67B5-458A-4408-9F18-28F72A132B78}" srcOrd="0" destOrd="0" presId="urn:diagrams.loki3.com/BracketList+Icon"/>
    <dgm:cxn modelId="{AEC16A0A-653F-4F31-B0BF-526D3261AF43}" srcId="{5BAED886-5553-4059-B66D-A3C5510B8C42}" destId="{EFF39BE8-4ADD-4C8F-ABB8-556DD668DD21}" srcOrd="0" destOrd="0" parTransId="{44DB77BC-C660-4E4A-A237-54104BC0135F}" sibTransId="{3795EF03-7DD7-4D6D-940A-2492F4DCF1B2}"/>
    <dgm:cxn modelId="{20150FB6-4989-42E0-B709-55C2A73732F7}" srcId="{005FA8EF-1087-4EAB-AAA8-0679E27360CA}" destId="{5BAED886-5553-4059-B66D-A3C5510B8C42}" srcOrd="3" destOrd="0" parTransId="{6F64400E-4C4F-42D6-9E8F-9E5F64D8697B}" sibTransId="{C594632C-7F50-413A-8863-EC9283EE9062}"/>
    <dgm:cxn modelId="{A3E887D9-BC51-4D83-BD81-54392C176459}" srcId="{9A2B3031-0388-4A2D-B852-C2FFA25A4128}" destId="{480F282A-E304-4DE3-A52A-E8F0A1A419AB}" srcOrd="0" destOrd="0" parTransId="{1F9CF189-7DD0-42C6-9C5E-5FCDD6B5DF61}" sibTransId="{7D751486-35E6-4603-AF44-C0D0856FC4A7}"/>
    <dgm:cxn modelId="{33FB0AB2-3566-4E16-A257-2C30D5931C8B}" type="presOf" srcId="{480F282A-E304-4DE3-A52A-E8F0A1A419AB}" destId="{4EB2D128-B9C6-4850-B851-C887758FCECB}" srcOrd="0" destOrd="0" presId="urn:diagrams.loki3.com/BracketList+Icon"/>
    <dgm:cxn modelId="{2B88F263-F393-4B7D-8D1C-21D8AC8DD440}" srcId="{9D4BAEAE-1B87-446F-9C70-C988A12B4878}" destId="{431E283E-095A-49D8-86B4-B99046FF4274}" srcOrd="0" destOrd="0" parTransId="{BDC05CEE-EBC6-4C60-A984-3A079D08D479}" sibTransId="{328812BF-CFE6-4F38-A795-B38271EEC146}"/>
    <dgm:cxn modelId="{BCBC628D-C3FA-42AB-86EA-24926782BD7E}" srcId="{04DF062F-FAC9-4B00-A4E2-4EE30C374CB0}" destId="{12AC7816-B317-4F1B-9BF6-0203CE157C63}" srcOrd="0" destOrd="0" parTransId="{CCE5A000-9C4F-47AC-AF7D-435AAAE1D151}" sibTransId="{1E977673-FBD5-4EE2-8D05-8FA374316695}"/>
    <dgm:cxn modelId="{C16E5859-35F1-4D9D-ABCB-11BF52852D80}" srcId="{005FA8EF-1087-4EAB-AAA8-0679E27360CA}" destId="{9D4BAEAE-1B87-446F-9C70-C988A12B4878}" srcOrd="1" destOrd="0" parTransId="{CC876265-02A7-4050-9BB5-38668BAE75A7}" sibTransId="{9850188F-D3A6-4001-9E2E-CAFF70B96ECD}"/>
    <dgm:cxn modelId="{B753BD20-5506-4071-8CBF-ACCD34F2C2F4}" srcId="{005FA8EF-1087-4EAB-AAA8-0679E27360CA}" destId="{0C2243C7-5EF2-42D8-9809-44328FA986AF}" srcOrd="2" destOrd="0" parTransId="{98F68B10-2763-4045-BC64-4EDC3D993C02}" sibTransId="{F506F314-D02D-418A-977E-35AC6D88DFF6}"/>
    <dgm:cxn modelId="{92AC54B4-7AD8-4700-82C1-BB5565EB80B1}" type="presOf" srcId="{04DF062F-FAC9-4B00-A4E2-4EE30C374CB0}" destId="{5EBA0CDE-8272-48C6-BF82-473DD14A6394}" srcOrd="0" destOrd="0" presId="urn:diagrams.loki3.com/BracketList+Icon"/>
    <dgm:cxn modelId="{9E4E8B1E-56B3-451F-B712-589780E0D05A}" srcId="{0C2243C7-5EF2-42D8-9809-44328FA986AF}" destId="{9234D2CC-15FB-484E-839C-0DD196827F47}" srcOrd="0" destOrd="0" parTransId="{6CE1E88D-89AE-4AB5-B3FB-CC358015538A}" sibTransId="{2A2D6455-3E47-4F73-BB92-019309EF826F}"/>
    <dgm:cxn modelId="{1EAFC5C5-8AA6-48D5-B937-D0B87E120005}" type="presParOf" srcId="{1F81A556-EC89-4E9B-BA66-D2365ECEE9F8}" destId="{0E03DB5A-D3FE-400A-B124-98C2CF0B5CC7}" srcOrd="0" destOrd="0" presId="urn:diagrams.loki3.com/BracketList+Icon"/>
    <dgm:cxn modelId="{E4183A4A-C398-4D90-BAE0-B3BE9C7807CC}" type="presParOf" srcId="{0E03DB5A-D3FE-400A-B124-98C2CF0B5CC7}" destId="{5EBA0CDE-8272-48C6-BF82-473DD14A6394}" srcOrd="0" destOrd="0" presId="urn:diagrams.loki3.com/BracketList+Icon"/>
    <dgm:cxn modelId="{CFE5EDE2-D35E-46F7-AED7-CD18B93B00CC}" type="presParOf" srcId="{0E03DB5A-D3FE-400A-B124-98C2CF0B5CC7}" destId="{2D37DA79-08F5-40D6-A29D-7B7EE4AF354E}" srcOrd="1" destOrd="0" presId="urn:diagrams.loki3.com/BracketList+Icon"/>
    <dgm:cxn modelId="{B427947E-A35B-4380-83D6-606D3F96ED84}" type="presParOf" srcId="{0E03DB5A-D3FE-400A-B124-98C2CF0B5CC7}" destId="{61347728-171F-456C-A6F2-63444A7A9775}" srcOrd="2" destOrd="0" presId="urn:diagrams.loki3.com/BracketList+Icon"/>
    <dgm:cxn modelId="{BD53F0FC-3444-45FF-A1B4-C1F4C2C7FB83}" type="presParOf" srcId="{0E03DB5A-D3FE-400A-B124-98C2CF0B5CC7}" destId="{6A71E28B-D9CA-488B-9903-E3D1F5BD1A04}" srcOrd="3" destOrd="0" presId="urn:diagrams.loki3.com/BracketList+Icon"/>
    <dgm:cxn modelId="{6BCB8BAC-1B7B-45E7-AE47-8B381CE05126}" type="presParOf" srcId="{1F81A556-EC89-4E9B-BA66-D2365ECEE9F8}" destId="{5D7C2FC2-3275-4E22-B962-DCB03047EB04}" srcOrd="1" destOrd="0" presId="urn:diagrams.loki3.com/BracketList+Icon"/>
    <dgm:cxn modelId="{21B56577-EC94-4A64-86D7-3DC5B7BD5B5B}" type="presParOf" srcId="{1F81A556-EC89-4E9B-BA66-D2365ECEE9F8}" destId="{1771F885-E03D-448D-B9A7-84A845E328F1}" srcOrd="2" destOrd="0" presId="urn:diagrams.loki3.com/BracketList+Icon"/>
    <dgm:cxn modelId="{116FDC30-719D-4799-A497-3CFA7AFB8F01}" type="presParOf" srcId="{1771F885-E03D-448D-B9A7-84A845E328F1}" destId="{97E0E80B-AFF3-4176-8201-05D8D3F7BC0C}" srcOrd="0" destOrd="0" presId="urn:diagrams.loki3.com/BracketList+Icon"/>
    <dgm:cxn modelId="{FE99F99E-1E6B-4FE7-9A8D-A2099D1C28E0}" type="presParOf" srcId="{1771F885-E03D-448D-B9A7-84A845E328F1}" destId="{656F4CD5-53D0-4C24-B01E-729B69B3DC47}" srcOrd="1" destOrd="0" presId="urn:diagrams.loki3.com/BracketList+Icon"/>
    <dgm:cxn modelId="{DD82CB14-3DB3-44DF-8779-687D0AAF169D}" type="presParOf" srcId="{1771F885-E03D-448D-B9A7-84A845E328F1}" destId="{912BE397-5280-447F-B476-10BBE1F17DB6}" srcOrd="2" destOrd="0" presId="urn:diagrams.loki3.com/BracketList+Icon"/>
    <dgm:cxn modelId="{488BD442-FB99-4EC2-BD3C-6ABFAE4C1C67}" type="presParOf" srcId="{1771F885-E03D-448D-B9A7-84A845E328F1}" destId="{CAD81AD8-63DE-466E-89B8-14C3A3E7EF94}" srcOrd="3" destOrd="0" presId="urn:diagrams.loki3.com/BracketList+Icon"/>
    <dgm:cxn modelId="{B7BC70F0-9FA3-444C-AADC-817BFDD45E38}" type="presParOf" srcId="{1F81A556-EC89-4E9B-BA66-D2365ECEE9F8}" destId="{20A6F759-37E4-4818-9371-3CA49474D2F3}" srcOrd="3" destOrd="0" presId="urn:diagrams.loki3.com/BracketList+Icon"/>
    <dgm:cxn modelId="{F3142325-0581-418D-B275-97E87977F2CA}" type="presParOf" srcId="{1F81A556-EC89-4E9B-BA66-D2365ECEE9F8}" destId="{89493CA4-B9C1-43D4-81AA-B73E51B3CE8C}" srcOrd="4" destOrd="0" presId="urn:diagrams.loki3.com/BracketList+Icon"/>
    <dgm:cxn modelId="{ED7E286F-EC64-4B6D-BD35-CF7F7A3A4C68}" type="presParOf" srcId="{89493CA4-B9C1-43D4-81AA-B73E51B3CE8C}" destId="{B093DD1A-2E6D-41A5-86D8-AEE2B6D0D14E}" srcOrd="0" destOrd="0" presId="urn:diagrams.loki3.com/BracketList+Icon"/>
    <dgm:cxn modelId="{37979369-19BA-4C76-BE16-022BE1C0A568}" type="presParOf" srcId="{89493CA4-B9C1-43D4-81AA-B73E51B3CE8C}" destId="{8BB5FC0E-60DF-46B7-BCE8-A0819A9CA71B}" srcOrd="1" destOrd="0" presId="urn:diagrams.loki3.com/BracketList+Icon"/>
    <dgm:cxn modelId="{72555632-BEF5-4C1F-8BFC-12A3F70D7CED}" type="presParOf" srcId="{89493CA4-B9C1-43D4-81AA-B73E51B3CE8C}" destId="{2318C75B-49E6-4ABE-8D12-D293D0F2356D}" srcOrd="2" destOrd="0" presId="urn:diagrams.loki3.com/BracketList+Icon"/>
    <dgm:cxn modelId="{C83CB4DF-7420-4A7A-8037-492B0D0C6F84}" type="presParOf" srcId="{89493CA4-B9C1-43D4-81AA-B73E51B3CE8C}" destId="{FA12B31B-756E-4205-9265-81A1257FF6F9}" srcOrd="3" destOrd="0" presId="urn:diagrams.loki3.com/BracketList+Icon"/>
    <dgm:cxn modelId="{9D0BF090-3112-4676-9152-385CC70011E0}" type="presParOf" srcId="{1F81A556-EC89-4E9B-BA66-D2365ECEE9F8}" destId="{CA71D4FE-CDD0-462E-B497-5ABAF92E4068}" srcOrd="5" destOrd="0" presId="urn:diagrams.loki3.com/BracketList+Icon"/>
    <dgm:cxn modelId="{5F306B73-E570-48AF-AF0C-EF75D5C05215}" type="presParOf" srcId="{1F81A556-EC89-4E9B-BA66-D2365ECEE9F8}" destId="{9C4D64BE-4D45-4007-9DC5-2CE22F0CD682}" srcOrd="6" destOrd="0" presId="urn:diagrams.loki3.com/BracketList+Icon"/>
    <dgm:cxn modelId="{DFD49108-AC5C-4E27-AA88-3192DC84C639}" type="presParOf" srcId="{9C4D64BE-4D45-4007-9DC5-2CE22F0CD682}" destId="{91ED0A32-96D9-4322-896C-E1B5BD9F4024}" srcOrd="0" destOrd="0" presId="urn:diagrams.loki3.com/BracketList+Icon"/>
    <dgm:cxn modelId="{C0E2050F-49AE-4EE0-A867-D8DD71583260}" type="presParOf" srcId="{9C4D64BE-4D45-4007-9DC5-2CE22F0CD682}" destId="{ED590254-C712-4AAF-AF0B-B82CB93DFE09}" srcOrd="1" destOrd="0" presId="urn:diagrams.loki3.com/BracketList+Icon"/>
    <dgm:cxn modelId="{96335650-C030-48E5-9A9E-ABC7DF86E531}" type="presParOf" srcId="{9C4D64BE-4D45-4007-9DC5-2CE22F0CD682}" destId="{1D54825E-1114-4F38-AFF1-A065654348AD}" srcOrd="2" destOrd="0" presId="urn:diagrams.loki3.com/BracketList+Icon"/>
    <dgm:cxn modelId="{FD66FB8D-D38C-4506-9400-1C454B825286}" type="presParOf" srcId="{9C4D64BE-4D45-4007-9DC5-2CE22F0CD682}" destId="{C066600D-179D-4112-A26C-A8EB2D078A15}" srcOrd="3" destOrd="0" presId="urn:diagrams.loki3.com/BracketList+Icon"/>
    <dgm:cxn modelId="{0EB40822-F5F9-402F-BB98-5089440B4372}" type="presParOf" srcId="{1F81A556-EC89-4E9B-BA66-D2365ECEE9F8}" destId="{35322173-C1EE-4B90-BA64-AD4925A966CD}" srcOrd="7" destOrd="0" presId="urn:diagrams.loki3.com/BracketList+Icon"/>
    <dgm:cxn modelId="{96167070-D537-4E81-A2DD-D79DD8F90701}" type="presParOf" srcId="{1F81A556-EC89-4E9B-BA66-D2365ECEE9F8}" destId="{D7F70BDF-D5A3-4747-8AD8-3D2E08F8DA9E}" srcOrd="8" destOrd="0" presId="urn:diagrams.loki3.com/BracketList+Icon"/>
    <dgm:cxn modelId="{2DA9CDE8-82E4-4191-89B9-EC0CE227D93D}" type="presParOf" srcId="{D7F70BDF-D5A3-4747-8AD8-3D2E08F8DA9E}" destId="{ECAB67B5-458A-4408-9F18-28F72A132B78}" srcOrd="0" destOrd="0" presId="urn:diagrams.loki3.com/BracketList+Icon"/>
    <dgm:cxn modelId="{044D68CD-78B2-45E0-8780-364CBF7582C8}" type="presParOf" srcId="{D7F70BDF-D5A3-4747-8AD8-3D2E08F8DA9E}" destId="{2C376344-73F2-4D83-930C-26B7060067BF}" srcOrd="1" destOrd="0" presId="urn:diagrams.loki3.com/BracketList+Icon"/>
    <dgm:cxn modelId="{F9681923-DCEE-4000-AF0C-0B0549F99420}" type="presParOf" srcId="{D7F70BDF-D5A3-4747-8AD8-3D2E08F8DA9E}" destId="{A7018781-4A60-4AE7-86EE-02890E00A3A8}" srcOrd="2" destOrd="0" presId="urn:diagrams.loki3.com/BracketList+Icon"/>
    <dgm:cxn modelId="{5C8EB973-55B3-4D0D-93A5-AE08B4A08B9F}" type="presParOf" srcId="{D7F70BDF-D5A3-4747-8AD8-3D2E08F8DA9E}" destId="{4EB2D128-B9C6-4850-B851-C887758FCECB}" srcOrd="3" destOrd="0" presId="urn:diagrams.loki3.com/BracketLis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AAB8BB0-5DAA-4F20-BE10-9B1230AB34F6}" type="doc">
      <dgm:prSet loTypeId="urn:microsoft.com/office/officeart/2008/layout/HorizontalMultiLevelHierarchy" loCatId="hierarchy" qsTypeId="urn:microsoft.com/office/officeart/2005/8/quickstyle/simple1" qsCatId="simple" csTypeId="urn:microsoft.com/office/officeart/2005/8/colors/accent1_1" csCatId="accent1" phldr="1"/>
      <dgm:spPr/>
      <dgm:t>
        <a:bodyPr/>
        <a:lstStyle/>
        <a:p>
          <a:endParaRPr lang="en-US"/>
        </a:p>
      </dgm:t>
    </dgm:pt>
    <dgm:pt modelId="{3E498AE3-C11C-4628-B6D5-4BFA1E5BEC73}">
      <dgm:prSet phldrT="[Text]"/>
      <dgm:spPr>
        <a:solidFill>
          <a:schemeClr val="accent1">
            <a:lumMod val="75000"/>
          </a:schemeClr>
        </a:solidFill>
      </dgm:spPr>
      <dgm:t>
        <a:bodyPr/>
        <a:lstStyle/>
        <a:p>
          <a:r>
            <a:rPr lang="en-US" dirty="0" smtClean="0">
              <a:solidFill>
                <a:schemeClr val="bg1"/>
              </a:solidFill>
            </a:rPr>
            <a:t>Hospital/Health System</a:t>
          </a:r>
          <a:endParaRPr lang="en-US" dirty="0">
            <a:solidFill>
              <a:schemeClr val="bg1"/>
            </a:solidFill>
          </a:endParaRPr>
        </a:p>
      </dgm:t>
    </dgm:pt>
    <dgm:pt modelId="{C222215F-E524-47CB-86DD-72E778BF2AB3}" type="parTrans" cxnId="{8D83D620-30FA-4616-A571-6E10EAAB392E}">
      <dgm:prSet/>
      <dgm:spPr/>
      <dgm:t>
        <a:bodyPr/>
        <a:lstStyle/>
        <a:p>
          <a:endParaRPr lang="en-US">
            <a:solidFill>
              <a:schemeClr val="accent1"/>
            </a:solidFill>
          </a:endParaRPr>
        </a:p>
      </dgm:t>
    </dgm:pt>
    <dgm:pt modelId="{3DB97BF2-B9F4-472C-A55A-1926F9CFAF47}" type="sibTrans" cxnId="{8D83D620-30FA-4616-A571-6E10EAAB392E}">
      <dgm:prSet/>
      <dgm:spPr/>
      <dgm:t>
        <a:bodyPr/>
        <a:lstStyle/>
        <a:p>
          <a:endParaRPr lang="en-US">
            <a:solidFill>
              <a:schemeClr val="accent1"/>
            </a:solidFill>
          </a:endParaRPr>
        </a:p>
      </dgm:t>
    </dgm:pt>
    <dgm:pt modelId="{F5A84BEA-820A-4D3C-A7A2-E015024FC693}">
      <dgm:prSet phldrT="[Text]" custT="1"/>
      <dgm:spPr/>
      <dgm:t>
        <a:bodyPr/>
        <a:lstStyle/>
        <a:p>
          <a:r>
            <a:rPr lang="en-US" sz="1400" b="0" dirty="0" smtClean="0">
              <a:solidFill>
                <a:schemeClr val="tx1">
                  <a:lumMod val="65000"/>
                  <a:lumOff val="35000"/>
                </a:schemeClr>
              </a:solidFill>
            </a:rPr>
            <a:t>Assumes responsibility for Practice’s management and operations (includes  lease/depreciation expense and other operating expenses) </a:t>
          </a:r>
          <a:endParaRPr lang="en-US" sz="1400" b="0" dirty="0">
            <a:solidFill>
              <a:schemeClr val="tx1">
                <a:lumMod val="65000"/>
                <a:lumOff val="35000"/>
              </a:schemeClr>
            </a:solidFill>
          </a:endParaRPr>
        </a:p>
      </dgm:t>
    </dgm:pt>
    <dgm:pt modelId="{7E444B8E-6617-4BCE-A55D-9861D0BE243B}" type="parTrans" cxnId="{0730941F-8291-4BF0-9EC5-4BF0BD5E561C}">
      <dgm:prSet/>
      <dgm:spPr/>
      <dgm:t>
        <a:bodyPr/>
        <a:lstStyle/>
        <a:p>
          <a:endParaRPr lang="en-US" dirty="0">
            <a:solidFill>
              <a:schemeClr val="accent1"/>
            </a:solidFill>
          </a:endParaRPr>
        </a:p>
      </dgm:t>
    </dgm:pt>
    <dgm:pt modelId="{1CCC8C6B-F96C-4A82-A778-C716B0B5C254}" type="sibTrans" cxnId="{0730941F-8291-4BF0-9EC5-4BF0BD5E561C}">
      <dgm:prSet/>
      <dgm:spPr/>
      <dgm:t>
        <a:bodyPr/>
        <a:lstStyle/>
        <a:p>
          <a:endParaRPr lang="en-US">
            <a:solidFill>
              <a:schemeClr val="accent1"/>
            </a:solidFill>
          </a:endParaRPr>
        </a:p>
      </dgm:t>
    </dgm:pt>
    <dgm:pt modelId="{51CCEDB8-5D10-4518-A717-4A0DB39502B3}">
      <dgm:prSet phldrT="[Text]" custT="1"/>
      <dgm:spPr/>
      <dgm:t>
        <a:bodyPr/>
        <a:lstStyle/>
        <a:p>
          <a:r>
            <a:rPr lang="en-US" sz="1400" b="0" dirty="0" smtClean="0">
              <a:solidFill>
                <a:schemeClr val="tx1">
                  <a:lumMod val="65000"/>
                  <a:lumOff val="35000"/>
                </a:schemeClr>
              </a:solidFill>
            </a:rPr>
            <a:t>Pays the Practice’s real estate lease</a:t>
          </a:r>
          <a:endParaRPr lang="en-US" sz="1400" b="0" dirty="0">
            <a:solidFill>
              <a:schemeClr val="tx1">
                <a:lumMod val="65000"/>
                <a:lumOff val="35000"/>
              </a:schemeClr>
            </a:solidFill>
          </a:endParaRPr>
        </a:p>
      </dgm:t>
    </dgm:pt>
    <dgm:pt modelId="{BE880576-7478-4E59-9A93-F0913277C9FB}" type="parTrans" cxnId="{0AB71A19-D3DE-44DB-BAB3-BB584734D94C}">
      <dgm:prSet/>
      <dgm:spPr/>
      <dgm:t>
        <a:bodyPr/>
        <a:lstStyle/>
        <a:p>
          <a:endParaRPr lang="en-US" dirty="0">
            <a:solidFill>
              <a:schemeClr val="accent1"/>
            </a:solidFill>
          </a:endParaRPr>
        </a:p>
      </dgm:t>
    </dgm:pt>
    <dgm:pt modelId="{3CCB33C3-4FD0-4159-A14D-71FFFC5B6F70}" type="sibTrans" cxnId="{0AB71A19-D3DE-44DB-BAB3-BB584734D94C}">
      <dgm:prSet/>
      <dgm:spPr/>
      <dgm:t>
        <a:bodyPr/>
        <a:lstStyle/>
        <a:p>
          <a:endParaRPr lang="en-US">
            <a:solidFill>
              <a:schemeClr val="accent1"/>
            </a:solidFill>
          </a:endParaRPr>
        </a:p>
      </dgm:t>
    </dgm:pt>
    <dgm:pt modelId="{F1459C35-486F-458C-93BD-530196BDD25D}">
      <dgm:prSet phldrT="[Text]" custT="1"/>
      <dgm:spPr>
        <a:solidFill>
          <a:schemeClr val="accent1">
            <a:lumMod val="20000"/>
            <a:lumOff val="80000"/>
          </a:schemeClr>
        </a:solidFill>
      </dgm:spPr>
      <dgm:t>
        <a:bodyPr/>
        <a:lstStyle/>
        <a:p>
          <a:r>
            <a:rPr lang="en-US" sz="1400" b="0" dirty="0" smtClean="0">
              <a:solidFill>
                <a:schemeClr val="tx1">
                  <a:lumMod val="65000"/>
                  <a:lumOff val="35000"/>
                </a:schemeClr>
              </a:solidFill>
              <a:ea typeface="+mn-ea"/>
            </a:rPr>
            <a:t>Deducted from professional service revenue to be paid to Practice</a:t>
          </a:r>
          <a:endParaRPr lang="en-US" sz="1400" b="0" dirty="0">
            <a:solidFill>
              <a:schemeClr val="tx1">
                <a:lumMod val="65000"/>
                <a:lumOff val="35000"/>
              </a:schemeClr>
            </a:solidFill>
          </a:endParaRPr>
        </a:p>
      </dgm:t>
    </dgm:pt>
    <dgm:pt modelId="{DFFA8F87-FA90-4DBE-AC61-E36811603DA3}" type="parTrans" cxnId="{81324D6E-461F-4C58-AD2B-4958F6D7EE96}">
      <dgm:prSet/>
      <dgm:spPr/>
      <dgm:t>
        <a:bodyPr/>
        <a:lstStyle/>
        <a:p>
          <a:endParaRPr lang="en-US" dirty="0">
            <a:solidFill>
              <a:schemeClr val="accent1"/>
            </a:solidFill>
          </a:endParaRPr>
        </a:p>
      </dgm:t>
    </dgm:pt>
    <dgm:pt modelId="{E169A683-22F3-499A-9483-8878AF98B183}" type="sibTrans" cxnId="{81324D6E-461F-4C58-AD2B-4958F6D7EE96}">
      <dgm:prSet/>
      <dgm:spPr/>
      <dgm:t>
        <a:bodyPr/>
        <a:lstStyle/>
        <a:p>
          <a:endParaRPr lang="en-US">
            <a:solidFill>
              <a:schemeClr val="accent1"/>
            </a:solidFill>
          </a:endParaRPr>
        </a:p>
      </dgm:t>
    </dgm:pt>
    <dgm:pt modelId="{D806CD1D-34B8-4F6C-8451-1E5FA56F4C89}">
      <dgm:prSet phldrT="[Text]" custT="1"/>
      <dgm:spPr>
        <a:solidFill>
          <a:schemeClr val="accent1">
            <a:lumMod val="20000"/>
            <a:lumOff val="80000"/>
          </a:schemeClr>
        </a:solidFill>
      </dgm:spPr>
      <dgm:t>
        <a:bodyPr/>
        <a:lstStyle/>
        <a:p>
          <a:r>
            <a:rPr lang="en-US" altLang="en-US" sz="1400" b="0" dirty="0" smtClean="0">
              <a:solidFill>
                <a:schemeClr val="tx1">
                  <a:lumMod val="65000"/>
                  <a:lumOff val="35000"/>
                </a:schemeClr>
              </a:solidFill>
            </a:rPr>
            <a:t>Lease expense deducted from professional service revenue to be paid to Practice</a:t>
          </a:r>
          <a:endParaRPr lang="en-US" sz="1400" b="0" dirty="0">
            <a:solidFill>
              <a:schemeClr val="tx1">
                <a:lumMod val="65000"/>
                <a:lumOff val="35000"/>
              </a:schemeClr>
            </a:solidFill>
          </a:endParaRPr>
        </a:p>
      </dgm:t>
    </dgm:pt>
    <dgm:pt modelId="{0B37AC20-1476-4E6D-A7A3-4BCB707EBAAC}" type="parTrans" cxnId="{3C5A2E50-5E90-439B-A52F-50F1B1354440}">
      <dgm:prSet/>
      <dgm:spPr/>
      <dgm:t>
        <a:bodyPr/>
        <a:lstStyle/>
        <a:p>
          <a:endParaRPr lang="en-US" dirty="0">
            <a:solidFill>
              <a:schemeClr val="accent1"/>
            </a:solidFill>
          </a:endParaRPr>
        </a:p>
      </dgm:t>
    </dgm:pt>
    <dgm:pt modelId="{EC5ED134-A3C4-4B2B-8DC7-14BD74A4BCA3}" type="sibTrans" cxnId="{3C5A2E50-5E90-439B-A52F-50F1B1354440}">
      <dgm:prSet/>
      <dgm:spPr/>
      <dgm:t>
        <a:bodyPr/>
        <a:lstStyle/>
        <a:p>
          <a:endParaRPr lang="en-US">
            <a:solidFill>
              <a:schemeClr val="accent1"/>
            </a:solidFill>
          </a:endParaRPr>
        </a:p>
      </dgm:t>
    </dgm:pt>
    <dgm:pt modelId="{CBB115FC-9BD2-4AE4-A67A-CF2C01E81B56}">
      <dgm:prSet phldrT="[Text]" custT="1"/>
      <dgm:spPr/>
      <dgm:t>
        <a:bodyPr/>
        <a:lstStyle/>
        <a:p>
          <a:r>
            <a:rPr lang="en-US" sz="1400" b="0" dirty="0" smtClean="0">
              <a:solidFill>
                <a:schemeClr val="tx1">
                  <a:lumMod val="65000"/>
                  <a:lumOff val="35000"/>
                </a:schemeClr>
              </a:solidFill>
            </a:rPr>
            <a:t>Purchases or leases ancillary services; bills HOPD rates</a:t>
          </a:r>
          <a:endParaRPr lang="en-US" sz="1400" b="0" dirty="0">
            <a:solidFill>
              <a:schemeClr val="tx1">
                <a:lumMod val="65000"/>
                <a:lumOff val="35000"/>
              </a:schemeClr>
            </a:solidFill>
          </a:endParaRPr>
        </a:p>
      </dgm:t>
    </dgm:pt>
    <dgm:pt modelId="{287F96AD-CFC7-4E20-80E3-9367C33732EC}" type="parTrans" cxnId="{D3B70936-625E-47E7-A460-D21C505F5C65}">
      <dgm:prSet/>
      <dgm:spPr/>
      <dgm:t>
        <a:bodyPr/>
        <a:lstStyle/>
        <a:p>
          <a:endParaRPr lang="en-US" dirty="0">
            <a:solidFill>
              <a:schemeClr val="accent1"/>
            </a:solidFill>
          </a:endParaRPr>
        </a:p>
      </dgm:t>
    </dgm:pt>
    <dgm:pt modelId="{F0596C90-B2B9-43AB-9B8D-672B1E137900}" type="sibTrans" cxnId="{D3B70936-625E-47E7-A460-D21C505F5C65}">
      <dgm:prSet/>
      <dgm:spPr/>
      <dgm:t>
        <a:bodyPr/>
        <a:lstStyle/>
        <a:p>
          <a:endParaRPr lang="en-US">
            <a:solidFill>
              <a:schemeClr val="accent1"/>
            </a:solidFill>
          </a:endParaRPr>
        </a:p>
      </dgm:t>
    </dgm:pt>
    <dgm:pt modelId="{8E2E8A4A-DCA0-4646-B67E-C7DB159E8445}">
      <dgm:prSet phldrT="[Text]" custT="1"/>
      <dgm:spPr/>
      <dgm:t>
        <a:bodyPr/>
        <a:lstStyle/>
        <a:p>
          <a:r>
            <a:rPr lang="en-US" sz="1400" b="0" dirty="0" smtClean="0">
              <a:solidFill>
                <a:schemeClr val="tx1">
                  <a:lumMod val="65000"/>
                  <a:lumOff val="35000"/>
                </a:schemeClr>
              </a:solidFill>
            </a:rPr>
            <a:t>Employs Practice staff (both ancillary and non-ancillary staff)</a:t>
          </a:r>
          <a:endParaRPr lang="en-US" sz="1400" b="0" dirty="0">
            <a:solidFill>
              <a:schemeClr val="tx1">
                <a:lumMod val="65000"/>
                <a:lumOff val="35000"/>
              </a:schemeClr>
            </a:solidFill>
          </a:endParaRPr>
        </a:p>
      </dgm:t>
    </dgm:pt>
    <dgm:pt modelId="{AF975B1E-444A-459E-91C7-1BD82D0677A2}" type="parTrans" cxnId="{59BE276A-8E34-466C-81D5-51F1D3582F37}">
      <dgm:prSet/>
      <dgm:spPr/>
      <dgm:t>
        <a:bodyPr/>
        <a:lstStyle/>
        <a:p>
          <a:endParaRPr lang="en-US" dirty="0">
            <a:solidFill>
              <a:schemeClr val="accent1"/>
            </a:solidFill>
          </a:endParaRPr>
        </a:p>
      </dgm:t>
    </dgm:pt>
    <dgm:pt modelId="{18425778-D8DA-4D25-9261-8C942E261050}" type="sibTrans" cxnId="{59BE276A-8E34-466C-81D5-51F1D3582F37}">
      <dgm:prSet/>
      <dgm:spPr/>
      <dgm:t>
        <a:bodyPr/>
        <a:lstStyle/>
        <a:p>
          <a:endParaRPr lang="en-US">
            <a:solidFill>
              <a:schemeClr val="accent1"/>
            </a:solidFill>
          </a:endParaRPr>
        </a:p>
      </dgm:t>
    </dgm:pt>
    <dgm:pt modelId="{B0DCEAFF-8690-4988-BFDD-68CC3E052E0E}">
      <dgm:prSet phldrT="[Text]" custT="1"/>
      <dgm:spPr>
        <a:solidFill>
          <a:schemeClr val="accent1">
            <a:lumMod val="20000"/>
            <a:lumOff val="80000"/>
          </a:schemeClr>
        </a:solidFill>
      </dgm:spPr>
      <dgm:t>
        <a:bodyPr/>
        <a:lstStyle/>
        <a:p>
          <a:r>
            <a:rPr lang="en-US" altLang="en-US" sz="1400" b="0" dirty="0" smtClean="0">
              <a:solidFill>
                <a:schemeClr val="tx1">
                  <a:lumMod val="65000"/>
                  <a:lumOff val="35000"/>
                </a:schemeClr>
              </a:solidFill>
            </a:rPr>
            <a:t>Fully loaded expense deducted from professional service revenue to be paid to Practice</a:t>
          </a:r>
          <a:endParaRPr lang="en-US" sz="1400" b="0" dirty="0">
            <a:solidFill>
              <a:schemeClr val="tx1">
                <a:lumMod val="65000"/>
                <a:lumOff val="35000"/>
              </a:schemeClr>
            </a:solidFill>
          </a:endParaRPr>
        </a:p>
      </dgm:t>
    </dgm:pt>
    <dgm:pt modelId="{2F596A7D-CABE-42A9-87C8-09D48716266E}" type="parTrans" cxnId="{71B6A398-4C20-462A-8E2D-07FBEE832167}">
      <dgm:prSet/>
      <dgm:spPr/>
      <dgm:t>
        <a:bodyPr/>
        <a:lstStyle/>
        <a:p>
          <a:endParaRPr lang="en-US" dirty="0">
            <a:solidFill>
              <a:schemeClr val="accent1"/>
            </a:solidFill>
          </a:endParaRPr>
        </a:p>
      </dgm:t>
    </dgm:pt>
    <dgm:pt modelId="{DB7EF730-DBED-4A45-BBD0-2D0408AD7DCF}" type="sibTrans" cxnId="{71B6A398-4C20-462A-8E2D-07FBEE832167}">
      <dgm:prSet/>
      <dgm:spPr/>
      <dgm:t>
        <a:bodyPr/>
        <a:lstStyle/>
        <a:p>
          <a:endParaRPr lang="en-US">
            <a:solidFill>
              <a:schemeClr val="accent1"/>
            </a:solidFill>
          </a:endParaRPr>
        </a:p>
      </dgm:t>
    </dgm:pt>
    <dgm:pt modelId="{561F5A33-5C2E-4381-AE75-6D18C9248D3D}">
      <dgm:prSet custT="1"/>
      <dgm:spPr>
        <a:solidFill>
          <a:schemeClr val="accent1">
            <a:lumMod val="20000"/>
            <a:lumOff val="80000"/>
          </a:schemeClr>
        </a:solidFill>
      </dgm:spPr>
      <dgm:t>
        <a:bodyPr/>
        <a:lstStyle/>
        <a:p>
          <a:r>
            <a:rPr lang="en-US" altLang="en-US" sz="1400" b="0" dirty="0" smtClean="0">
              <a:solidFill>
                <a:schemeClr val="tx1">
                  <a:lumMod val="65000"/>
                  <a:lumOff val="35000"/>
                </a:schemeClr>
              </a:solidFill>
            </a:rPr>
            <a:t>Fixed payment (upfront or annually) to the Practice, set in advance</a:t>
          </a:r>
          <a:endParaRPr lang="en-US" altLang="en-US" sz="1400" b="0" dirty="0">
            <a:solidFill>
              <a:schemeClr val="tx1">
                <a:lumMod val="65000"/>
                <a:lumOff val="35000"/>
              </a:schemeClr>
            </a:solidFill>
          </a:endParaRPr>
        </a:p>
      </dgm:t>
    </dgm:pt>
    <dgm:pt modelId="{E36BD8E5-A238-4AE6-B248-64BEF6B43620}" type="parTrans" cxnId="{27BDB348-51FE-4C55-9300-4292136199B7}">
      <dgm:prSet/>
      <dgm:spPr/>
      <dgm:t>
        <a:bodyPr/>
        <a:lstStyle/>
        <a:p>
          <a:endParaRPr lang="en-US" dirty="0">
            <a:solidFill>
              <a:schemeClr val="accent1"/>
            </a:solidFill>
          </a:endParaRPr>
        </a:p>
      </dgm:t>
    </dgm:pt>
    <dgm:pt modelId="{06B1F711-0650-4527-BEDB-D826BCF91FAF}" type="sibTrans" cxnId="{27BDB348-51FE-4C55-9300-4292136199B7}">
      <dgm:prSet/>
      <dgm:spPr/>
      <dgm:t>
        <a:bodyPr/>
        <a:lstStyle/>
        <a:p>
          <a:endParaRPr lang="en-US">
            <a:solidFill>
              <a:schemeClr val="accent1"/>
            </a:solidFill>
          </a:endParaRPr>
        </a:p>
      </dgm:t>
    </dgm:pt>
    <dgm:pt modelId="{2F96323B-330D-44FF-BF35-0C2AB6AE0A7E}">
      <dgm:prSet phldrT="[Text]" custT="1"/>
      <dgm:spPr/>
      <dgm:t>
        <a:bodyPr/>
        <a:lstStyle/>
        <a:p>
          <a:r>
            <a:rPr lang="en-US" sz="1400" b="0" dirty="0" smtClean="0">
              <a:solidFill>
                <a:schemeClr val="tx1">
                  <a:lumMod val="65000"/>
                  <a:lumOff val="35000"/>
                </a:schemeClr>
              </a:solidFill>
            </a:rPr>
            <a:t>Contracts directly with payers for professional and technical fees</a:t>
          </a:r>
          <a:endParaRPr lang="en-US" sz="1400" b="0" dirty="0">
            <a:solidFill>
              <a:schemeClr val="tx1">
                <a:lumMod val="65000"/>
                <a:lumOff val="35000"/>
              </a:schemeClr>
            </a:solidFill>
          </a:endParaRPr>
        </a:p>
      </dgm:t>
    </dgm:pt>
    <dgm:pt modelId="{07E278E5-A49B-4334-BA51-176AE99C2E3C}" type="parTrans" cxnId="{E79EB428-83A8-4401-BF78-D41381550852}">
      <dgm:prSet/>
      <dgm:spPr/>
      <dgm:t>
        <a:bodyPr/>
        <a:lstStyle/>
        <a:p>
          <a:endParaRPr lang="en-US" dirty="0">
            <a:solidFill>
              <a:schemeClr val="accent1"/>
            </a:solidFill>
          </a:endParaRPr>
        </a:p>
      </dgm:t>
    </dgm:pt>
    <dgm:pt modelId="{403C73CC-A68D-40FD-8B79-96976790CA03}" type="sibTrans" cxnId="{E79EB428-83A8-4401-BF78-D41381550852}">
      <dgm:prSet/>
      <dgm:spPr/>
      <dgm:t>
        <a:bodyPr/>
        <a:lstStyle/>
        <a:p>
          <a:endParaRPr lang="en-US">
            <a:solidFill>
              <a:schemeClr val="accent1"/>
            </a:solidFill>
          </a:endParaRPr>
        </a:p>
      </dgm:t>
    </dgm:pt>
    <dgm:pt modelId="{DA553F3A-4BCF-4469-8696-AC4207A6E88B}" type="pres">
      <dgm:prSet presAssocID="{2AAB8BB0-5DAA-4F20-BE10-9B1230AB34F6}" presName="Name0" presStyleCnt="0">
        <dgm:presLayoutVars>
          <dgm:chPref val="1"/>
          <dgm:dir/>
          <dgm:animOne val="branch"/>
          <dgm:animLvl val="lvl"/>
          <dgm:resizeHandles val="exact"/>
        </dgm:presLayoutVars>
      </dgm:prSet>
      <dgm:spPr/>
      <dgm:t>
        <a:bodyPr/>
        <a:lstStyle/>
        <a:p>
          <a:endParaRPr lang="en-US"/>
        </a:p>
      </dgm:t>
    </dgm:pt>
    <dgm:pt modelId="{39728CA8-E589-4768-B346-15579FDD10FD}" type="pres">
      <dgm:prSet presAssocID="{3E498AE3-C11C-4628-B6D5-4BFA1E5BEC73}" presName="root1" presStyleCnt="0"/>
      <dgm:spPr/>
    </dgm:pt>
    <dgm:pt modelId="{D4917ED2-F971-4D77-B8CD-4E95664AD69A}" type="pres">
      <dgm:prSet presAssocID="{3E498AE3-C11C-4628-B6D5-4BFA1E5BEC73}" presName="LevelOneTextNode" presStyleLbl="node0" presStyleIdx="0" presStyleCnt="1" custScaleY="114031">
        <dgm:presLayoutVars>
          <dgm:chPref val="3"/>
        </dgm:presLayoutVars>
      </dgm:prSet>
      <dgm:spPr/>
      <dgm:t>
        <a:bodyPr/>
        <a:lstStyle/>
        <a:p>
          <a:endParaRPr lang="en-US"/>
        </a:p>
      </dgm:t>
    </dgm:pt>
    <dgm:pt modelId="{2211DA89-47E1-492B-B885-18E8E58BC06A}" type="pres">
      <dgm:prSet presAssocID="{3E498AE3-C11C-4628-B6D5-4BFA1E5BEC73}" presName="level2hierChild" presStyleCnt="0"/>
      <dgm:spPr/>
    </dgm:pt>
    <dgm:pt modelId="{7AD69D24-0C34-43C9-8CEF-8102D6E94C07}" type="pres">
      <dgm:prSet presAssocID="{7E444B8E-6617-4BCE-A55D-9861D0BE243B}" presName="conn2-1" presStyleLbl="parChTrans1D2" presStyleIdx="0" presStyleCnt="5"/>
      <dgm:spPr/>
      <dgm:t>
        <a:bodyPr/>
        <a:lstStyle/>
        <a:p>
          <a:endParaRPr lang="en-US"/>
        </a:p>
      </dgm:t>
    </dgm:pt>
    <dgm:pt modelId="{D316E899-2672-4353-8157-A418D4CE8619}" type="pres">
      <dgm:prSet presAssocID="{7E444B8E-6617-4BCE-A55D-9861D0BE243B}" presName="connTx" presStyleLbl="parChTrans1D2" presStyleIdx="0" presStyleCnt="5"/>
      <dgm:spPr/>
      <dgm:t>
        <a:bodyPr/>
        <a:lstStyle/>
        <a:p>
          <a:endParaRPr lang="en-US"/>
        </a:p>
      </dgm:t>
    </dgm:pt>
    <dgm:pt modelId="{F54F6B1E-3C04-4509-A8CC-A5245A478007}" type="pres">
      <dgm:prSet presAssocID="{F5A84BEA-820A-4D3C-A7A2-E015024FC693}" presName="root2" presStyleCnt="0"/>
      <dgm:spPr/>
    </dgm:pt>
    <dgm:pt modelId="{F252A9CB-E208-49A9-B69E-682888545DAF}" type="pres">
      <dgm:prSet presAssocID="{F5A84BEA-820A-4D3C-A7A2-E015024FC693}" presName="LevelTwoTextNode" presStyleLbl="node2" presStyleIdx="0" presStyleCnt="5" custScaleX="226958" custScaleY="156877">
        <dgm:presLayoutVars>
          <dgm:chPref val="3"/>
        </dgm:presLayoutVars>
      </dgm:prSet>
      <dgm:spPr/>
      <dgm:t>
        <a:bodyPr/>
        <a:lstStyle/>
        <a:p>
          <a:endParaRPr lang="en-US"/>
        </a:p>
      </dgm:t>
    </dgm:pt>
    <dgm:pt modelId="{99BB0389-F077-4B28-BB3D-DB7C0866220F}" type="pres">
      <dgm:prSet presAssocID="{F5A84BEA-820A-4D3C-A7A2-E015024FC693}" presName="level3hierChild" presStyleCnt="0"/>
      <dgm:spPr/>
    </dgm:pt>
    <dgm:pt modelId="{EEAB6CA5-FAA5-4C45-9ADB-86937853ACF1}" type="pres">
      <dgm:prSet presAssocID="{DFFA8F87-FA90-4DBE-AC61-E36811603DA3}" presName="conn2-1" presStyleLbl="parChTrans1D3" presStyleIdx="0" presStyleCnt="4"/>
      <dgm:spPr/>
      <dgm:t>
        <a:bodyPr/>
        <a:lstStyle/>
        <a:p>
          <a:endParaRPr lang="en-US"/>
        </a:p>
      </dgm:t>
    </dgm:pt>
    <dgm:pt modelId="{12086303-4EEC-43F8-BC57-5E58293AFCD6}" type="pres">
      <dgm:prSet presAssocID="{DFFA8F87-FA90-4DBE-AC61-E36811603DA3}" presName="connTx" presStyleLbl="parChTrans1D3" presStyleIdx="0" presStyleCnt="4"/>
      <dgm:spPr/>
      <dgm:t>
        <a:bodyPr/>
        <a:lstStyle/>
        <a:p>
          <a:endParaRPr lang="en-US"/>
        </a:p>
      </dgm:t>
    </dgm:pt>
    <dgm:pt modelId="{F5B2FEBF-48B5-45A4-B068-BB224E995890}" type="pres">
      <dgm:prSet presAssocID="{F1459C35-486F-458C-93BD-530196BDD25D}" presName="root2" presStyleCnt="0"/>
      <dgm:spPr/>
    </dgm:pt>
    <dgm:pt modelId="{733C8161-4A3C-40E5-9082-9611C6D2C57D}" type="pres">
      <dgm:prSet presAssocID="{F1459C35-486F-458C-93BD-530196BDD25D}" presName="LevelTwoTextNode" presStyleLbl="node3" presStyleIdx="0" presStyleCnt="4" custScaleX="216820">
        <dgm:presLayoutVars>
          <dgm:chPref val="3"/>
        </dgm:presLayoutVars>
      </dgm:prSet>
      <dgm:spPr/>
      <dgm:t>
        <a:bodyPr/>
        <a:lstStyle/>
        <a:p>
          <a:endParaRPr lang="en-US"/>
        </a:p>
      </dgm:t>
    </dgm:pt>
    <dgm:pt modelId="{843C31A5-5B64-4619-AD89-D5B5DD8FB982}" type="pres">
      <dgm:prSet presAssocID="{F1459C35-486F-458C-93BD-530196BDD25D}" presName="level3hierChild" presStyleCnt="0"/>
      <dgm:spPr/>
    </dgm:pt>
    <dgm:pt modelId="{341380DF-EDED-47A0-891D-58604A964A4E}" type="pres">
      <dgm:prSet presAssocID="{BE880576-7478-4E59-9A93-F0913277C9FB}" presName="conn2-1" presStyleLbl="parChTrans1D2" presStyleIdx="1" presStyleCnt="5"/>
      <dgm:spPr/>
      <dgm:t>
        <a:bodyPr/>
        <a:lstStyle/>
        <a:p>
          <a:endParaRPr lang="en-US"/>
        </a:p>
      </dgm:t>
    </dgm:pt>
    <dgm:pt modelId="{8265F9D5-24CD-4224-BF22-35B8851C7815}" type="pres">
      <dgm:prSet presAssocID="{BE880576-7478-4E59-9A93-F0913277C9FB}" presName="connTx" presStyleLbl="parChTrans1D2" presStyleIdx="1" presStyleCnt="5"/>
      <dgm:spPr/>
      <dgm:t>
        <a:bodyPr/>
        <a:lstStyle/>
        <a:p>
          <a:endParaRPr lang="en-US"/>
        </a:p>
      </dgm:t>
    </dgm:pt>
    <dgm:pt modelId="{62F6C85C-7FE2-4620-97D8-BCF665027757}" type="pres">
      <dgm:prSet presAssocID="{51CCEDB8-5D10-4518-A717-4A0DB39502B3}" presName="root2" presStyleCnt="0"/>
      <dgm:spPr/>
    </dgm:pt>
    <dgm:pt modelId="{49AB3237-851A-4599-A2F2-6A5451B89B34}" type="pres">
      <dgm:prSet presAssocID="{51CCEDB8-5D10-4518-A717-4A0DB39502B3}" presName="LevelTwoTextNode" presStyleLbl="node2" presStyleIdx="1" presStyleCnt="5" custScaleX="226958">
        <dgm:presLayoutVars>
          <dgm:chPref val="3"/>
        </dgm:presLayoutVars>
      </dgm:prSet>
      <dgm:spPr/>
      <dgm:t>
        <a:bodyPr/>
        <a:lstStyle/>
        <a:p>
          <a:endParaRPr lang="en-US"/>
        </a:p>
      </dgm:t>
    </dgm:pt>
    <dgm:pt modelId="{06B96620-5826-4D65-86E1-EAEC1A38A3F8}" type="pres">
      <dgm:prSet presAssocID="{51CCEDB8-5D10-4518-A717-4A0DB39502B3}" presName="level3hierChild" presStyleCnt="0"/>
      <dgm:spPr/>
    </dgm:pt>
    <dgm:pt modelId="{74485DEF-E843-42A9-B941-66555A7908F2}" type="pres">
      <dgm:prSet presAssocID="{0B37AC20-1476-4E6D-A7A3-4BCB707EBAAC}" presName="conn2-1" presStyleLbl="parChTrans1D3" presStyleIdx="1" presStyleCnt="4"/>
      <dgm:spPr/>
      <dgm:t>
        <a:bodyPr/>
        <a:lstStyle/>
        <a:p>
          <a:endParaRPr lang="en-US"/>
        </a:p>
      </dgm:t>
    </dgm:pt>
    <dgm:pt modelId="{8EBD727E-AABA-4590-86AE-E00F6BFF676C}" type="pres">
      <dgm:prSet presAssocID="{0B37AC20-1476-4E6D-A7A3-4BCB707EBAAC}" presName="connTx" presStyleLbl="parChTrans1D3" presStyleIdx="1" presStyleCnt="4"/>
      <dgm:spPr/>
      <dgm:t>
        <a:bodyPr/>
        <a:lstStyle/>
        <a:p>
          <a:endParaRPr lang="en-US"/>
        </a:p>
      </dgm:t>
    </dgm:pt>
    <dgm:pt modelId="{DE573371-5D29-4EE9-9BF8-D31A6FF8B3AF}" type="pres">
      <dgm:prSet presAssocID="{D806CD1D-34B8-4F6C-8451-1E5FA56F4C89}" presName="root2" presStyleCnt="0"/>
      <dgm:spPr/>
    </dgm:pt>
    <dgm:pt modelId="{FF8E5633-C7B3-413A-BFBC-5288CECB842F}" type="pres">
      <dgm:prSet presAssocID="{D806CD1D-34B8-4F6C-8451-1E5FA56F4C89}" presName="LevelTwoTextNode" presStyleLbl="node3" presStyleIdx="1" presStyleCnt="4" custScaleX="216820">
        <dgm:presLayoutVars>
          <dgm:chPref val="3"/>
        </dgm:presLayoutVars>
      </dgm:prSet>
      <dgm:spPr/>
      <dgm:t>
        <a:bodyPr/>
        <a:lstStyle/>
        <a:p>
          <a:endParaRPr lang="en-US"/>
        </a:p>
      </dgm:t>
    </dgm:pt>
    <dgm:pt modelId="{214E9880-0216-4B10-9693-C71CC4E2C686}" type="pres">
      <dgm:prSet presAssocID="{D806CD1D-34B8-4F6C-8451-1E5FA56F4C89}" presName="level3hierChild" presStyleCnt="0"/>
      <dgm:spPr/>
    </dgm:pt>
    <dgm:pt modelId="{7FEB1733-558A-413E-9084-06A4B3658F96}" type="pres">
      <dgm:prSet presAssocID="{287F96AD-CFC7-4E20-80E3-9367C33732EC}" presName="conn2-1" presStyleLbl="parChTrans1D2" presStyleIdx="2" presStyleCnt="5"/>
      <dgm:spPr/>
      <dgm:t>
        <a:bodyPr/>
        <a:lstStyle/>
        <a:p>
          <a:endParaRPr lang="en-US"/>
        </a:p>
      </dgm:t>
    </dgm:pt>
    <dgm:pt modelId="{F2EF1A90-7320-45CA-9CEC-B68EBE7CC974}" type="pres">
      <dgm:prSet presAssocID="{287F96AD-CFC7-4E20-80E3-9367C33732EC}" presName="connTx" presStyleLbl="parChTrans1D2" presStyleIdx="2" presStyleCnt="5"/>
      <dgm:spPr/>
      <dgm:t>
        <a:bodyPr/>
        <a:lstStyle/>
        <a:p>
          <a:endParaRPr lang="en-US"/>
        </a:p>
      </dgm:t>
    </dgm:pt>
    <dgm:pt modelId="{805ECBCC-9E47-4D0B-90A3-9C4A2D178BFC}" type="pres">
      <dgm:prSet presAssocID="{CBB115FC-9BD2-4AE4-A67A-CF2C01E81B56}" presName="root2" presStyleCnt="0"/>
      <dgm:spPr/>
    </dgm:pt>
    <dgm:pt modelId="{D7CBD4EB-2881-42FA-A769-44747B254B14}" type="pres">
      <dgm:prSet presAssocID="{CBB115FC-9BD2-4AE4-A67A-CF2C01E81B56}" presName="LevelTwoTextNode" presStyleLbl="node2" presStyleIdx="2" presStyleCnt="5" custScaleX="226958">
        <dgm:presLayoutVars>
          <dgm:chPref val="3"/>
        </dgm:presLayoutVars>
      </dgm:prSet>
      <dgm:spPr/>
      <dgm:t>
        <a:bodyPr/>
        <a:lstStyle/>
        <a:p>
          <a:endParaRPr lang="en-US"/>
        </a:p>
      </dgm:t>
    </dgm:pt>
    <dgm:pt modelId="{01359F89-5A8F-42CB-8D4B-A35D245065BC}" type="pres">
      <dgm:prSet presAssocID="{CBB115FC-9BD2-4AE4-A67A-CF2C01E81B56}" presName="level3hierChild" presStyleCnt="0"/>
      <dgm:spPr/>
    </dgm:pt>
    <dgm:pt modelId="{9028A7A8-6355-4E69-9EBF-57525BEC5A81}" type="pres">
      <dgm:prSet presAssocID="{E36BD8E5-A238-4AE6-B248-64BEF6B43620}" presName="conn2-1" presStyleLbl="parChTrans1D3" presStyleIdx="2" presStyleCnt="4"/>
      <dgm:spPr/>
      <dgm:t>
        <a:bodyPr/>
        <a:lstStyle/>
        <a:p>
          <a:endParaRPr lang="en-US"/>
        </a:p>
      </dgm:t>
    </dgm:pt>
    <dgm:pt modelId="{A1C3C6B7-598E-43D7-95A2-E00A275E74EF}" type="pres">
      <dgm:prSet presAssocID="{E36BD8E5-A238-4AE6-B248-64BEF6B43620}" presName="connTx" presStyleLbl="parChTrans1D3" presStyleIdx="2" presStyleCnt="4"/>
      <dgm:spPr/>
      <dgm:t>
        <a:bodyPr/>
        <a:lstStyle/>
        <a:p>
          <a:endParaRPr lang="en-US"/>
        </a:p>
      </dgm:t>
    </dgm:pt>
    <dgm:pt modelId="{2BBDAEB1-D975-48EC-8F7E-5B9CF97A07C8}" type="pres">
      <dgm:prSet presAssocID="{561F5A33-5C2E-4381-AE75-6D18C9248D3D}" presName="root2" presStyleCnt="0"/>
      <dgm:spPr/>
    </dgm:pt>
    <dgm:pt modelId="{AC02FD32-2AE3-4B96-B77F-38DC7602BD6C}" type="pres">
      <dgm:prSet presAssocID="{561F5A33-5C2E-4381-AE75-6D18C9248D3D}" presName="LevelTwoTextNode" presStyleLbl="node3" presStyleIdx="2" presStyleCnt="4" custScaleX="216820">
        <dgm:presLayoutVars>
          <dgm:chPref val="3"/>
        </dgm:presLayoutVars>
      </dgm:prSet>
      <dgm:spPr/>
      <dgm:t>
        <a:bodyPr/>
        <a:lstStyle/>
        <a:p>
          <a:endParaRPr lang="en-US"/>
        </a:p>
      </dgm:t>
    </dgm:pt>
    <dgm:pt modelId="{A5DE05EC-EC9A-4B4D-A072-966F7A61A52C}" type="pres">
      <dgm:prSet presAssocID="{561F5A33-5C2E-4381-AE75-6D18C9248D3D}" presName="level3hierChild" presStyleCnt="0"/>
      <dgm:spPr/>
    </dgm:pt>
    <dgm:pt modelId="{17528F39-8E8F-457A-9485-9A280F79CCC2}" type="pres">
      <dgm:prSet presAssocID="{AF975B1E-444A-459E-91C7-1BD82D0677A2}" presName="conn2-1" presStyleLbl="parChTrans1D2" presStyleIdx="3" presStyleCnt="5"/>
      <dgm:spPr/>
      <dgm:t>
        <a:bodyPr/>
        <a:lstStyle/>
        <a:p>
          <a:endParaRPr lang="en-US"/>
        </a:p>
      </dgm:t>
    </dgm:pt>
    <dgm:pt modelId="{350DB924-D728-43FA-94C8-1E882193ED57}" type="pres">
      <dgm:prSet presAssocID="{AF975B1E-444A-459E-91C7-1BD82D0677A2}" presName="connTx" presStyleLbl="parChTrans1D2" presStyleIdx="3" presStyleCnt="5"/>
      <dgm:spPr/>
      <dgm:t>
        <a:bodyPr/>
        <a:lstStyle/>
        <a:p>
          <a:endParaRPr lang="en-US"/>
        </a:p>
      </dgm:t>
    </dgm:pt>
    <dgm:pt modelId="{C0605C69-2E3C-456B-92BA-E6B6E2772F5E}" type="pres">
      <dgm:prSet presAssocID="{8E2E8A4A-DCA0-4646-B67E-C7DB159E8445}" presName="root2" presStyleCnt="0"/>
      <dgm:spPr/>
    </dgm:pt>
    <dgm:pt modelId="{881984DD-26B5-4B5D-93EC-D5A573DF2492}" type="pres">
      <dgm:prSet presAssocID="{8E2E8A4A-DCA0-4646-B67E-C7DB159E8445}" presName="LevelTwoTextNode" presStyleLbl="node2" presStyleIdx="3" presStyleCnt="5" custScaleX="226958">
        <dgm:presLayoutVars>
          <dgm:chPref val="3"/>
        </dgm:presLayoutVars>
      </dgm:prSet>
      <dgm:spPr/>
      <dgm:t>
        <a:bodyPr/>
        <a:lstStyle/>
        <a:p>
          <a:endParaRPr lang="en-US"/>
        </a:p>
      </dgm:t>
    </dgm:pt>
    <dgm:pt modelId="{FF7F7AF3-6D18-4D0B-BB50-9F6DE1FD58E6}" type="pres">
      <dgm:prSet presAssocID="{8E2E8A4A-DCA0-4646-B67E-C7DB159E8445}" presName="level3hierChild" presStyleCnt="0"/>
      <dgm:spPr/>
    </dgm:pt>
    <dgm:pt modelId="{6816C60C-A861-4A77-8F7C-9945D0DC8ACE}" type="pres">
      <dgm:prSet presAssocID="{2F596A7D-CABE-42A9-87C8-09D48716266E}" presName="conn2-1" presStyleLbl="parChTrans1D3" presStyleIdx="3" presStyleCnt="4"/>
      <dgm:spPr/>
      <dgm:t>
        <a:bodyPr/>
        <a:lstStyle/>
        <a:p>
          <a:endParaRPr lang="en-US"/>
        </a:p>
      </dgm:t>
    </dgm:pt>
    <dgm:pt modelId="{885FF125-4F1D-4E4D-856B-F7D82F58B337}" type="pres">
      <dgm:prSet presAssocID="{2F596A7D-CABE-42A9-87C8-09D48716266E}" presName="connTx" presStyleLbl="parChTrans1D3" presStyleIdx="3" presStyleCnt="4"/>
      <dgm:spPr/>
      <dgm:t>
        <a:bodyPr/>
        <a:lstStyle/>
        <a:p>
          <a:endParaRPr lang="en-US"/>
        </a:p>
      </dgm:t>
    </dgm:pt>
    <dgm:pt modelId="{1645830C-8010-4045-8549-9EFAAB2DB358}" type="pres">
      <dgm:prSet presAssocID="{B0DCEAFF-8690-4988-BFDD-68CC3E052E0E}" presName="root2" presStyleCnt="0"/>
      <dgm:spPr/>
    </dgm:pt>
    <dgm:pt modelId="{57827921-A4C2-4423-8AB7-9FFB2F719962}" type="pres">
      <dgm:prSet presAssocID="{B0DCEAFF-8690-4988-BFDD-68CC3E052E0E}" presName="LevelTwoTextNode" presStyleLbl="node3" presStyleIdx="3" presStyleCnt="4" custScaleX="216820">
        <dgm:presLayoutVars>
          <dgm:chPref val="3"/>
        </dgm:presLayoutVars>
      </dgm:prSet>
      <dgm:spPr/>
      <dgm:t>
        <a:bodyPr/>
        <a:lstStyle/>
        <a:p>
          <a:endParaRPr lang="en-US"/>
        </a:p>
      </dgm:t>
    </dgm:pt>
    <dgm:pt modelId="{ACC9B434-DF0B-4541-8E19-10DAD26AEC5D}" type="pres">
      <dgm:prSet presAssocID="{B0DCEAFF-8690-4988-BFDD-68CC3E052E0E}" presName="level3hierChild" presStyleCnt="0"/>
      <dgm:spPr/>
    </dgm:pt>
    <dgm:pt modelId="{010C3F06-2065-4C5B-8C8F-24FB6DE72FF2}" type="pres">
      <dgm:prSet presAssocID="{07E278E5-A49B-4334-BA51-176AE99C2E3C}" presName="conn2-1" presStyleLbl="parChTrans1D2" presStyleIdx="4" presStyleCnt="5"/>
      <dgm:spPr/>
      <dgm:t>
        <a:bodyPr/>
        <a:lstStyle/>
        <a:p>
          <a:endParaRPr lang="en-US"/>
        </a:p>
      </dgm:t>
    </dgm:pt>
    <dgm:pt modelId="{0C8E10BD-E62A-4DA7-AE50-9756053DB664}" type="pres">
      <dgm:prSet presAssocID="{07E278E5-A49B-4334-BA51-176AE99C2E3C}" presName="connTx" presStyleLbl="parChTrans1D2" presStyleIdx="4" presStyleCnt="5"/>
      <dgm:spPr/>
      <dgm:t>
        <a:bodyPr/>
        <a:lstStyle/>
        <a:p>
          <a:endParaRPr lang="en-US"/>
        </a:p>
      </dgm:t>
    </dgm:pt>
    <dgm:pt modelId="{18B70F00-68FD-4052-9DE2-21924081BD95}" type="pres">
      <dgm:prSet presAssocID="{2F96323B-330D-44FF-BF35-0C2AB6AE0A7E}" presName="root2" presStyleCnt="0"/>
      <dgm:spPr/>
    </dgm:pt>
    <dgm:pt modelId="{770AAC72-7FF6-4D09-94C1-DF3A80FA5445}" type="pres">
      <dgm:prSet presAssocID="{2F96323B-330D-44FF-BF35-0C2AB6AE0A7E}" presName="LevelTwoTextNode" presStyleLbl="node2" presStyleIdx="4" presStyleCnt="5" custScaleX="226958">
        <dgm:presLayoutVars>
          <dgm:chPref val="3"/>
        </dgm:presLayoutVars>
      </dgm:prSet>
      <dgm:spPr/>
      <dgm:t>
        <a:bodyPr/>
        <a:lstStyle/>
        <a:p>
          <a:endParaRPr lang="en-US"/>
        </a:p>
      </dgm:t>
    </dgm:pt>
    <dgm:pt modelId="{D005AD24-AECE-4B1F-B0B2-81598D131CAF}" type="pres">
      <dgm:prSet presAssocID="{2F96323B-330D-44FF-BF35-0C2AB6AE0A7E}" presName="level3hierChild" presStyleCnt="0"/>
      <dgm:spPr/>
    </dgm:pt>
  </dgm:ptLst>
  <dgm:cxnLst>
    <dgm:cxn modelId="{B319F508-DE7B-4747-941D-49A72B2742D4}" type="presOf" srcId="{F1459C35-486F-458C-93BD-530196BDD25D}" destId="{733C8161-4A3C-40E5-9082-9611C6D2C57D}" srcOrd="0" destOrd="0" presId="urn:microsoft.com/office/officeart/2008/layout/HorizontalMultiLevelHierarchy"/>
    <dgm:cxn modelId="{7EC2A2FA-88AA-4647-8440-6741F8579F67}" type="presOf" srcId="{07E278E5-A49B-4334-BA51-176AE99C2E3C}" destId="{0C8E10BD-E62A-4DA7-AE50-9756053DB664}" srcOrd="1" destOrd="0" presId="urn:microsoft.com/office/officeart/2008/layout/HorizontalMultiLevelHierarchy"/>
    <dgm:cxn modelId="{90312B79-4738-43CB-996B-6D616F3B77E9}" type="presOf" srcId="{3E498AE3-C11C-4628-B6D5-4BFA1E5BEC73}" destId="{D4917ED2-F971-4D77-B8CD-4E95664AD69A}" srcOrd="0" destOrd="0" presId="urn:microsoft.com/office/officeart/2008/layout/HorizontalMultiLevelHierarchy"/>
    <dgm:cxn modelId="{44673296-1E1B-49AE-909A-202604377B36}" type="presOf" srcId="{D806CD1D-34B8-4F6C-8451-1E5FA56F4C89}" destId="{FF8E5633-C7B3-413A-BFBC-5288CECB842F}" srcOrd="0" destOrd="0" presId="urn:microsoft.com/office/officeart/2008/layout/HorizontalMultiLevelHierarchy"/>
    <dgm:cxn modelId="{884092B9-C95A-4AE3-BD3E-F75D995CA828}" type="presOf" srcId="{2AAB8BB0-5DAA-4F20-BE10-9B1230AB34F6}" destId="{DA553F3A-4BCF-4469-8696-AC4207A6E88B}" srcOrd="0" destOrd="0" presId="urn:microsoft.com/office/officeart/2008/layout/HorizontalMultiLevelHierarchy"/>
    <dgm:cxn modelId="{2AC82C2B-E2CE-4A10-9189-DB23C385C15F}" type="presOf" srcId="{BE880576-7478-4E59-9A93-F0913277C9FB}" destId="{8265F9D5-24CD-4224-BF22-35B8851C7815}" srcOrd="1" destOrd="0" presId="urn:microsoft.com/office/officeart/2008/layout/HorizontalMultiLevelHierarchy"/>
    <dgm:cxn modelId="{8DA88A25-3579-4B76-89B5-4195E3DAA6B2}" type="presOf" srcId="{0B37AC20-1476-4E6D-A7A3-4BCB707EBAAC}" destId="{8EBD727E-AABA-4590-86AE-E00F6BFF676C}" srcOrd="1" destOrd="0" presId="urn:microsoft.com/office/officeart/2008/layout/HorizontalMultiLevelHierarchy"/>
    <dgm:cxn modelId="{F81D050D-50A7-4837-872C-E4EFD81A6B90}" type="presOf" srcId="{E36BD8E5-A238-4AE6-B248-64BEF6B43620}" destId="{9028A7A8-6355-4E69-9EBF-57525BEC5A81}" srcOrd="0" destOrd="0" presId="urn:microsoft.com/office/officeart/2008/layout/HorizontalMultiLevelHierarchy"/>
    <dgm:cxn modelId="{8F7680BD-A63E-46E5-83E8-0D00DBE468D3}" type="presOf" srcId="{2F96323B-330D-44FF-BF35-0C2AB6AE0A7E}" destId="{770AAC72-7FF6-4D09-94C1-DF3A80FA5445}" srcOrd="0" destOrd="0" presId="urn:microsoft.com/office/officeart/2008/layout/HorizontalMultiLevelHierarchy"/>
    <dgm:cxn modelId="{ADA7FA4F-4F49-4FC1-BD49-63188A819102}" type="presOf" srcId="{E36BD8E5-A238-4AE6-B248-64BEF6B43620}" destId="{A1C3C6B7-598E-43D7-95A2-E00A275E74EF}" srcOrd="1" destOrd="0" presId="urn:microsoft.com/office/officeart/2008/layout/HorizontalMultiLevelHierarchy"/>
    <dgm:cxn modelId="{71336AFB-3931-48F6-B2D8-4110A4718318}" type="presOf" srcId="{0B37AC20-1476-4E6D-A7A3-4BCB707EBAAC}" destId="{74485DEF-E843-42A9-B941-66555A7908F2}" srcOrd="0" destOrd="0" presId="urn:microsoft.com/office/officeart/2008/layout/HorizontalMultiLevelHierarchy"/>
    <dgm:cxn modelId="{3C5A2E50-5E90-439B-A52F-50F1B1354440}" srcId="{51CCEDB8-5D10-4518-A717-4A0DB39502B3}" destId="{D806CD1D-34B8-4F6C-8451-1E5FA56F4C89}" srcOrd="0" destOrd="0" parTransId="{0B37AC20-1476-4E6D-A7A3-4BCB707EBAAC}" sibTransId="{EC5ED134-A3C4-4B2B-8DC7-14BD74A4BCA3}"/>
    <dgm:cxn modelId="{1D33DBA6-36AE-4F5C-A31A-1B57A6F1FD16}" type="presOf" srcId="{07E278E5-A49B-4334-BA51-176AE99C2E3C}" destId="{010C3F06-2065-4C5B-8C8F-24FB6DE72FF2}" srcOrd="0" destOrd="0" presId="urn:microsoft.com/office/officeart/2008/layout/HorizontalMultiLevelHierarchy"/>
    <dgm:cxn modelId="{59BE276A-8E34-466C-81D5-51F1D3582F37}" srcId="{3E498AE3-C11C-4628-B6D5-4BFA1E5BEC73}" destId="{8E2E8A4A-DCA0-4646-B67E-C7DB159E8445}" srcOrd="3" destOrd="0" parTransId="{AF975B1E-444A-459E-91C7-1BD82D0677A2}" sibTransId="{18425778-D8DA-4D25-9261-8C942E261050}"/>
    <dgm:cxn modelId="{71B6A398-4C20-462A-8E2D-07FBEE832167}" srcId="{8E2E8A4A-DCA0-4646-B67E-C7DB159E8445}" destId="{B0DCEAFF-8690-4988-BFDD-68CC3E052E0E}" srcOrd="0" destOrd="0" parTransId="{2F596A7D-CABE-42A9-87C8-09D48716266E}" sibTransId="{DB7EF730-DBED-4A45-BBD0-2D0408AD7DCF}"/>
    <dgm:cxn modelId="{0E09F785-6379-4E61-9124-218A2FC20469}" type="presOf" srcId="{BE880576-7478-4E59-9A93-F0913277C9FB}" destId="{341380DF-EDED-47A0-891D-58604A964A4E}" srcOrd="0" destOrd="0" presId="urn:microsoft.com/office/officeart/2008/layout/HorizontalMultiLevelHierarchy"/>
    <dgm:cxn modelId="{321EFFE5-CFB7-446B-921E-488BE315B9F7}" type="presOf" srcId="{561F5A33-5C2E-4381-AE75-6D18C9248D3D}" destId="{AC02FD32-2AE3-4B96-B77F-38DC7602BD6C}" srcOrd="0" destOrd="0" presId="urn:microsoft.com/office/officeart/2008/layout/HorizontalMultiLevelHierarchy"/>
    <dgm:cxn modelId="{E5E86194-1C14-41AE-A2C3-96F43325051A}" type="presOf" srcId="{AF975B1E-444A-459E-91C7-1BD82D0677A2}" destId="{17528F39-8E8F-457A-9485-9A280F79CCC2}" srcOrd="0" destOrd="0" presId="urn:microsoft.com/office/officeart/2008/layout/HorizontalMultiLevelHierarchy"/>
    <dgm:cxn modelId="{E8389667-FE62-4430-96DB-4C1AFFF5410B}" type="presOf" srcId="{F5A84BEA-820A-4D3C-A7A2-E015024FC693}" destId="{F252A9CB-E208-49A9-B69E-682888545DAF}" srcOrd="0" destOrd="0" presId="urn:microsoft.com/office/officeart/2008/layout/HorizontalMultiLevelHierarchy"/>
    <dgm:cxn modelId="{0AB71A19-D3DE-44DB-BAB3-BB584734D94C}" srcId="{3E498AE3-C11C-4628-B6D5-4BFA1E5BEC73}" destId="{51CCEDB8-5D10-4518-A717-4A0DB39502B3}" srcOrd="1" destOrd="0" parTransId="{BE880576-7478-4E59-9A93-F0913277C9FB}" sibTransId="{3CCB33C3-4FD0-4159-A14D-71FFFC5B6F70}"/>
    <dgm:cxn modelId="{A445A76A-2B0D-4084-84A4-30A6346B23DE}" type="presOf" srcId="{8E2E8A4A-DCA0-4646-B67E-C7DB159E8445}" destId="{881984DD-26B5-4B5D-93EC-D5A573DF2492}" srcOrd="0" destOrd="0" presId="urn:microsoft.com/office/officeart/2008/layout/HorizontalMultiLevelHierarchy"/>
    <dgm:cxn modelId="{0730941F-8291-4BF0-9EC5-4BF0BD5E561C}" srcId="{3E498AE3-C11C-4628-B6D5-4BFA1E5BEC73}" destId="{F5A84BEA-820A-4D3C-A7A2-E015024FC693}" srcOrd="0" destOrd="0" parTransId="{7E444B8E-6617-4BCE-A55D-9861D0BE243B}" sibTransId="{1CCC8C6B-F96C-4A82-A778-C716B0B5C254}"/>
    <dgm:cxn modelId="{81324D6E-461F-4C58-AD2B-4958F6D7EE96}" srcId="{F5A84BEA-820A-4D3C-A7A2-E015024FC693}" destId="{F1459C35-486F-458C-93BD-530196BDD25D}" srcOrd="0" destOrd="0" parTransId="{DFFA8F87-FA90-4DBE-AC61-E36811603DA3}" sibTransId="{E169A683-22F3-499A-9483-8878AF98B183}"/>
    <dgm:cxn modelId="{45010700-2C00-4F54-9B0B-4EA63203E28A}" type="presOf" srcId="{51CCEDB8-5D10-4518-A717-4A0DB39502B3}" destId="{49AB3237-851A-4599-A2F2-6A5451B89B34}" srcOrd="0" destOrd="0" presId="urn:microsoft.com/office/officeart/2008/layout/HorizontalMultiLevelHierarchy"/>
    <dgm:cxn modelId="{72B6A2BE-FBCE-492D-A623-74AEFB5618F0}" type="presOf" srcId="{B0DCEAFF-8690-4988-BFDD-68CC3E052E0E}" destId="{57827921-A4C2-4423-8AB7-9FFB2F719962}" srcOrd="0" destOrd="0" presId="urn:microsoft.com/office/officeart/2008/layout/HorizontalMultiLevelHierarchy"/>
    <dgm:cxn modelId="{B5035104-FD1A-45DB-8CD3-F129808CB6B1}" type="presOf" srcId="{CBB115FC-9BD2-4AE4-A67A-CF2C01E81B56}" destId="{D7CBD4EB-2881-42FA-A769-44747B254B14}" srcOrd="0" destOrd="0" presId="urn:microsoft.com/office/officeart/2008/layout/HorizontalMultiLevelHierarchy"/>
    <dgm:cxn modelId="{586EE010-9325-4454-B05B-51299631075D}" type="presOf" srcId="{2F596A7D-CABE-42A9-87C8-09D48716266E}" destId="{885FF125-4F1D-4E4D-856B-F7D82F58B337}" srcOrd="1" destOrd="0" presId="urn:microsoft.com/office/officeart/2008/layout/HorizontalMultiLevelHierarchy"/>
    <dgm:cxn modelId="{D3B70936-625E-47E7-A460-D21C505F5C65}" srcId="{3E498AE3-C11C-4628-B6D5-4BFA1E5BEC73}" destId="{CBB115FC-9BD2-4AE4-A67A-CF2C01E81B56}" srcOrd="2" destOrd="0" parTransId="{287F96AD-CFC7-4E20-80E3-9367C33732EC}" sibTransId="{F0596C90-B2B9-43AB-9B8D-672B1E137900}"/>
    <dgm:cxn modelId="{87BFCA0E-4225-4881-B091-7A081622AD3B}" type="presOf" srcId="{287F96AD-CFC7-4E20-80E3-9367C33732EC}" destId="{F2EF1A90-7320-45CA-9CEC-B68EBE7CC974}" srcOrd="1" destOrd="0" presId="urn:microsoft.com/office/officeart/2008/layout/HorizontalMultiLevelHierarchy"/>
    <dgm:cxn modelId="{E79EB428-83A8-4401-BF78-D41381550852}" srcId="{3E498AE3-C11C-4628-B6D5-4BFA1E5BEC73}" destId="{2F96323B-330D-44FF-BF35-0C2AB6AE0A7E}" srcOrd="4" destOrd="0" parTransId="{07E278E5-A49B-4334-BA51-176AE99C2E3C}" sibTransId="{403C73CC-A68D-40FD-8B79-96976790CA03}"/>
    <dgm:cxn modelId="{27BDB348-51FE-4C55-9300-4292136199B7}" srcId="{CBB115FC-9BD2-4AE4-A67A-CF2C01E81B56}" destId="{561F5A33-5C2E-4381-AE75-6D18C9248D3D}" srcOrd="0" destOrd="0" parTransId="{E36BD8E5-A238-4AE6-B248-64BEF6B43620}" sibTransId="{06B1F711-0650-4527-BEDB-D826BCF91FAF}"/>
    <dgm:cxn modelId="{A74FDEAE-0FC7-423E-9B3F-49C86F26126C}" type="presOf" srcId="{7E444B8E-6617-4BCE-A55D-9861D0BE243B}" destId="{7AD69D24-0C34-43C9-8CEF-8102D6E94C07}" srcOrd="0" destOrd="0" presId="urn:microsoft.com/office/officeart/2008/layout/HorizontalMultiLevelHierarchy"/>
    <dgm:cxn modelId="{C0B1C53B-66EE-4ADE-B256-F4DF7BDDEDF2}" type="presOf" srcId="{7E444B8E-6617-4BCE-A55D-9861D0BE243B}" destId="{D316E899-2672-4353-8157-A418D4CE8619}" srcOrd="1" destOrd="0" presId="urn:microsoft.com/office/officeart/2008/layout/HorizontalMultiLevelHierarchy"/>
    <dgm:cxn modelId="{3951CE18-DD47-4C00-81FD-5118A0D32B50}" type="presOf" srcId="{287F96AD-CFC7-4E20-80E3-9367C33732EC}" destId="{7FEB1733-558A-413E-9084-06A4B3658F96}" srcOrd="0" destOrd="0" presId="urn:microsoft.com/office/officeart/2008/layout/HorizontalMultiLevelHierarchy"/>
    <dgm:cxn modelId="{9CF150ED-AEA8-424C-8301-0400152EC831}" type="presOf" srcId="{DFFA8F87-FA90-4DBE-AC61-E36811603DA3}" destId="{EEAB6CA5-FAA5-4C45-9ADB-86937853ACF1}" srcOrd="0" destOrd="0" presId="urn:microsoft.com/office/officeart/2008/layout/HorizontalMultiLevelHierarchy"/>
    <dgm:cxn modelId="{5D1380EE-BFB3-43B1-96B6-347BE4B32203}" type="presOf" srcId="{2F596A7D-CABE-42A9-87C8-09D48716266E}" destId="{6816C60C-A861-4A77-8F7C-9945D0DC8ACE}" srcOrd="0" destOrd="0" presId="urn:microsoft.com/office/officeart/2008/layout/HorizontalMultiLevelHierarchy"/>
    <dgm:cxn modelId="{8D83D620-30FA-4616-A571-6E10EAAB392E}" srcId="{2AAB8BB0-5DAA-4F20-BE10-9B1230AB34F6}" destId="{3E498AE3-C11C-4628-B6D5-4BFA1E5BEC73}" srcOrd="0" destOrd="0" parTransId="{C222215F-E524-47CB-86DD-72E778BF2AB3}" sibTransId="{3DB97BF2-B9F4-472C-A55A-1926F9CFAF47}"/>
    <dgm:cxn modelId="{C49D17DC-DB78-4BBE-8AB7-658DEF89F71A}" type="presOf" srcId="{AF975B1E-444A-459E-91C7-1BD82D0677A2}" destId="{350DB924-D728-43FA-94C8-1E882193ED57}" srcOrd="1" destOrd="0" presId="urn:microsoft.com/office/officeart/2008/layout/HorizontalMultiLevelHierarchy"/>
    <dgm:cxn modelId="{7F37AA20-FD4C-4F09-A07A-23852B6EA3D6}" type="presOf" srcId="{DFFA8F87-FA90-4DBE-AC61-E36811603DA3}" destId="{12086303-4EEC-43F8-BC57-5E58293AFCD6}" srcOrd="1" destOrd="0" presId="urn:microsoft.com/office/officeart/2008/layout/HorizontalMultiLevelHierarchy"/>
    <dgm:cxn modelId="{B8979822-CEC6-48E4-9741-0CBBFA3ECC30}" type="presParOf" srcId="{DA553F3A-4BCF-4469-8696-AC4207A6E88B}" destId="{39728CA8-E589-4768-B346-15579FDD10FD}" srcOrd="0" destOrd="0" presId="urn:microsoft.com/office/officeart/2008/layout/HorizontalMultiLevelHierarchy"/>
    <dgm:cxn modelId="{00191D0F-203C-4FB7-B6A8-2222CC9EB245}" type="presParOf" srcId="{39728CA8-E589-4768-B346-15579FDD10FD}" destId="{D4917ED2-F971-4D77-B8CD-4E95664AD69A}" srcOrd="0" destOrd="0" presId="urn:microsoft.com/office/officeart/2008/layout/HorizontalMultiLevelHierarchy"/>
    <dgm:cxn modelId="{498C7658-0E0D-41E0-A70A-92CD3F6B1EDD}" type="presParOf" srcId="{39728CA8-E589-4768-B346-15579FDD10FD}" destId="{2211DA89-47E1-492B-B885-18E8E58BC06A}" srcOrd="1" destOrd="0" presId="urn:microsoft.com/office/officeart/2008/layout/HorizontalMultiLevelHierarchy"/>
    <dgm:cxn modelId="{D18EAD34-C689-4EA4-B925-9FE51E83C535}" type="presParOf" srcId="{2211DA89-47E1-492B-B885-18E8E58BC06A}" destId="{7AD69D24-0C34-43C9-8CEF-8102D6E94C07}" srcOrd="0" destOrd="0" presId="urn:microsoft.com/office/officeart/2008/layout/HorizontalMultiLevelHierarchy"/>
    <dgm:cxn modelId="{ABF2821F-D3FA-4A92-8DA3-61B99F533DF9}" type="presParOf" srcId="{7AD69D24-0C34-43C9-8CEF-8102D6E94C07}" destId="{D316E899-2672-4353-8157-A418D4CE8619}" srcOrd="0" destOrd="0" presId="urn:microsoft.com/office/officeart/2008/layout/HorizontalMultiLevelHierarchy"/>
    <dgm:cxn modelId="{909BAFE5-4FD3-41D0-81F0-8DCDC6B42C48}" type="presParOf" srcId="{2211DA89-47E1-492B-B885-18E8E58BC06A}" destId="{F54F6B1E-3C04-4509-A8CC-A5245A478007}" srcOrd="1" destOrd="0" presId="urn:microsoft.com/office/officeart/2008/layout/HorizontalMultiLevelHierarchy"/>
    <dgm:cxn modelId="{A24F43F9-1A1D-4910-8D4D-CEBC6ED3F81F}" type="presParOf" srcId="{F54F6B1E-3C04-4509-A8CC-A5245A478007}" destId="{F252A9CB-E208-49A9-B69E-682888545DAF}" srcOrd="0" destOrd="0" presId="urn:microsoft.com/office/officeart/2008/layout/HorizontalMultiLevelHierarchy"/>
    <dgm:cxn modelId="{1493B729-C86A-48E4-B233-AA4A30A4CA67}" type="presParOf" srcId="{F54F6B1E-3C04-4509-A8CC-A5245A478007}" destId="{99BB0389-F077-4B28-BB3D-DB7C0866220F}" srcOrd="1" destOrd="0" presId="urn:microsoft.com/office/officeart/2008/layout/HorizontalMultiLevelHierarchy"/>
    <dgm:cxn modelId="{0EB08A25-972E-44DF-A65A-F5B98FA53283}" type="presParOf" srcId="{99BB0389-F077-4B28-BB3D-DB7C0866220F}" destId="{EEAB6CA5-FAA5-4C45-9ADB-86937853ACF1}" srcOrd="0" destOrd="0" presId="urn:microsoft.com/office/officeart/2008/layout/HorizontalMultiLevelHierarchy"/>
    <dgm:cxn modelId="{7CAA8034-20B3-44FC-AEA7-B7A2DFE082CE}" type="presParOf" srcId="{EEAB6CA5-FAA5-4C45-9ADB-86937853ACF1}" destId="{12086303-4EEC-43F8-BC57-5E58293AFCD6}" srcOrd="0" destOrd="0" presId="urn:microsoft.com/office/officeart/2008/layout/HorizontalMultiLevelHierarchy"/>
    <dgm:cxn modelId="{18731948-03ED-4C97-9945-248B3FB0EFF7}" type="presParOf" srcId="{99BB0389-F077-4B28-BB3D-DB7C0866220F}" destId="{F5B2FEBF-48B5-45A4-B068-BB224E995890}" srcOrd="1" destOrd="0" presId="urn:microsoft.com/office/officeart/2008/layout/HorizontalMultiLevelHierarchy"/>
    <dgm:cxn modelId="{0E95EBD7-E2B2-49B9-979E-0CEE2429FDD3}" type="presParOf" srcId="{F5B2FEBF-48B5-45A4-B068-BB224E995890}" destId="{733C8161-4A3C-40E5-9082-9611C6D2C57D}" srcOrd="0" destOrd="0" presId="urn:microsoft.com/office/officeart/2008/layout/HorizontalMultiLevelHierarchy"/>
    <dgm:cxn modelId="{1D8A5075-0EAE-480C-B37C-15305C0933AD}" type="presParOf" srcId="{F5B2FEBF-48B5-45A4-B068-BB224E995890}" destId="{843C31A5-5B64-4619-AD89-D5B5DD8FB982}" srcOrd="1" destOrd="0" presId="urn:microsoft.com/office/officeart/2008/layout/HorizontalMultiLevelHierarchy"/>
    <dgm:cxn modelId="{8E0F8405-1FB7-4036-AFE4-BC901D8C0D0E}" type="presParOf" srcId="{2211DA89-47E1-492B-B885-18E8E58BC06A}" destId="{341380DF-EDED-47A0-891D-58604A964A4E}" srcOrd="2" destOrd="0" presId="urn:microsoft.com/office/officeart/2008/layout/HorizontalMultiLevelHierarchy"/>
    <dgm:cxn modelId="{27C6DC57-1479-4389-9166-3DB08EFF26DE}" type="presParOf" srcId="{341380DF-EDED-47A0-891D-58604A964A4E}" destId="{8265F9D5-24CD-4224-BF22-35B8851C7815}" srcOrd="0" destOrd="0" presId="urn:microsoft.com/office/officeart/2008/layout/HorizontalMultiLevelHierarchy"/>
    <dgm:cxn modelId="{9FAD3BF0-1546-4A0B-B525-73E853C96AE5}" type="presParOf" srcId="{2211DA89-47E1-492B-B885-18E8E58BC06A}" destId="{62F6C85C-7FE2-4620-97D8-BCF665027757}" srcOrd="3" destOrd="0" presId="urn:microsoft.com/office/officeart/2008/layout/HorizontalMultiLevelHierarchy"/>
    <dgm:cxn modelId="{19CB1D94-F3BB-4B47-A60A-C54A97F9558D}" type="presParOf" srcId="{62F6C85C-7FE2-4620-97D8-BCF665027757}" destId="{49AB3237-851A-4599-A2F2-6A5451B89B34}" srcOrd="0" destOrd="0" presId="urn:microsoft.com/office/officeart/2008/layout/HorizontalMultiLevelHierarchy"/>
    <dgm:cxn modelId="{C63005AB-EB47-471B-92CB-1F538EDCD962}" type="presParOf" srcId="{62F6C85C-7FE2-4620-97D8-BCF665027757}" destId="{06B96620-5826-4D65-86E1-EAEC1A38A3F8}" srcOrd="1" destOrd="0" presId="urn:microsoft.com/office/officeart/2008/layout/HorizontalMultiLevelHierarchy"/>
    <dgm:cxn modelId="{B61A13B8-224B-4CBD-82F2-18FA12D0188C}" type="presParOf" srcId="{06B96620-5826-4D65-86E1-EAEC1A38A3F8}" destId="{74485DEF-E843-42A9-B941-66555A7908F2}" srcOrd="0" destOrd="0" presId="urn:microsoft.com/office/officeart/2008/layout/HorizontalMultiLevelHierarchy"/>
    <dgm:cxn modelId="{86C85D9C-4A96-42C9-855D-2C8E088445FB}" type="presParOf" srcId="{74485DEF-E843-42A9-B941-66555A7908F2}" destId="{8EBD727E-AABA-4590-86AE-E00F6BFF676C}" srcOrd="0" destOrd="0" presId="urn:microsoft.com/office/officeart/2008/layout/HorizontalMultiLevelHierarchy"/>
    <dgm:cxn modelId="{4E7DC5A9-7C70-461F-9CB6-B27A87F92ADA}" type="presParOf" srcId="{06B96620-5826-4D65-86E1-EAEC1A38A3F8}" destId="{DE573371-5D29-4EE9-9BF8-D31A6FF8B3AF}" srcOrd="1" destOrd="0" presId="urn:microsoft.com/office/officeart/2008/layout/HorizontalMultiLevelHierarchy"/>
    <dgm:cxn modelId="{F2E4EA79-3FC3-4908-82A9-03CC60DC1990}" type="presParOf" srcId="{DE573371-5D29-4EE9-9BF8-D31A6FF8B3AF}" destId="{FF8E5633-C7B3-413A-BFBC-5288CECB842F}" srcOrd="0" destOrd="0" presId="urn:microsoft.com/office/officeart/2008/layout/HorizontalMultiLevelHierarchy"/>
    <dgm:cxn modelId="{C1EEE094-9730-456A-8261-8EFAF533C170}" type="presParOf" srcId="{DE573371-5D29-4EE9-9BF8-D31A6FF8B3AF}" destId="{214E9880-0216-4B10-9693-C71CC4E2C686}" srcOrd="1" destOrd="0" presId="urn:microsoft.com/office/officeart/2008/layout/HorizontalMultiLevelHierarchy"/>
    <dgm:cxn modelId="{637DA89C-894F-413B-8273-CFD11B8F6CF1}" type="presParOf" srcId="{2211DA89-47E1-492B-B885-18E8E58BC06A}" destId="{7FEB1733-558A-413E-9084-06A4B3658F96}" srcOrd="4" destOrd="0" presId="urn:microsoft.com/office/officeart/2008/layout/HorizontalMultiLevelHierarchy"/>
    <dgm:cxn modelId="{F6452EBA-55A8-4471-BB16-2205502999A5}" type="presParOf" srcId="{7FEB1733-558A-413E-9084-06A4B3658F96}" destId="{F2EF1A90-7320-45CA-9CEC-B68EBE7CC974}" srcOrd="0" destOrd="0" presId="urn:microsoft.com/office/officeart/2008/layout/HorizontalMultiLevelHierarchy"/>
    <dgm:cxn modelId="{6D69123C-FA07-4481-9971-483264CA974F}" type="presParOf" srcId="{2211DA89-47E1-492B-B885-18E8E58BC06A}" destId="{805ECBCC-9E47-4D0B-90A3-9C4A2D178BFC}" srcOrd="5" destOrd="0" presId="urn:microsoft.com/office/officeart/2008/layout/HorizontalMultiLevelHierarchy"/>
    <dgm:cxn modelId="{7A4F9D29-C5F7-45B7-B787-A0CF77ECE8C7}" type="presParOf" srcId="{805ECBCC-9E47-4D0B-90A3-9C4A2D178BFC}" destId="{D7CBD4EB-2881-42FA-A769-44747B254B14}" srcOrd="0" destOrd="0" presId="urn:microsoft.com/office/officeart/2008/layout/HorizontalMultiLevelHierarchy"/>
    <dgm:cxn modelId="{51C54F3E-4247-4F83-BEF5-38DA58B99C04}" type="presParOf" srcId="{805ECBCC-9E47-4D0B-90A3-9C4A2D178BFC}" destId="{01359F89-5A8F-42CB-8D4B-A35D245065BC}" srcOrd="1" destOrd="0" presId="urn:microsoft.com/office/officeart/2008/layout/HorizontalMultiLevelHierarchy"/>
    <dgm:cxn modelId="{F162D176-BC2D-4EFC-A567-F02F076467E0}" type="presParOf" srcId="{01359F89-5A8F-42CB-8D4B-A35D245065BC}" destId="{9028A7A8-6355-4E69-9EBF-57525BEC5A81}" srcOrd="0" destOrd="0" presId="urn:microsoft.com/office/officeart/2008/layout/HorizontalMultiLevelHierarchy"/>
    <dgm:cxn modelId="{75FCF708-3AE9-4BB9-9636-4BDBB0BB5A4F}" type="presParOf" srcId="{9028A7A8-6355-4E69-9EBF-57525BEC5A81}" destId="{A1C3C6B7-598E-43D7-95A2-E00A275E74EF}" srcOrd="0" destOrd="0" presId="urn:microsoft.com/office/officeart/2008/layout/HorizontalMultiLevelHierarchy"/>
    <dgm:cxn modelId="{9C01781B-C947-4A5A-A580-2181AB07F5A7}" type="presParOf" srcId="{01359F89-5A8F-42CB-8D4B-A35D245065BC}" destId="{2BBDAEB1-D975-48EC-8F7E-5B9CF97A07C8}" srcOrd="1" destOrd="0" presId="urn:microsoft.com/office/officeart/2008/layout/HorizontalMultiLevelHierarchy"/>
    <dgm:cxn modelId="{D05FBED1-66C3-40A6-8CC3-1BC30D6EF7C6}" type="presParOf" srcId="{2BBDAEB1-D975-48EC-8F7E-5B9CF97A07C8}" destId="{AC02FD32-2AE3-4B96-B77F-38DC7602BD6C}" srcOrd="0" destOrd="0" presId="urn:microsoft.com/office/officeart/2008/layout/HorizontalMultiLevelHierarchy"/>
    <dgm:cxn modelId="{EABA47A0-0263-4A1B-93A3-01AC8199272E}" type="presParOf" srcId="{2BBDAEB1-D975-48EC-8F7E-5B9CF97A07C8}" destId="{A5DE05EC-EC9A-4B4D-A072-966F7A61A52C}" srcOrd="1" destOrd="0" presId="urn:microsoft.com/office/officeart/2008/layout/HorizontalMultiLevelHierarchy"/>
    <dgm:cxn modelId="{324FC97C-3130-4B4A-B83B-F2D0195150D8}" type="presParOf" srcId="{2211DA89-47E1-492B-B885-18E8E58BC06A}" destId="{17528F39-8E8F-457A-9485-9A280F79CCC2}" srcOrd="6" destOrd="0" presId="urn:microsoft.com/office/officeart/2008/layout/HorizontalMultiLevelHierarchy"/>
    <dgm:cxn modelId="{2C740F99-0810-43FB-B8D6-E651F8FF95BC}" type="presParOf" srcId="{17528F39-8E8F-457A-9485-9A280F79CCC2}" destId="{350DB924-D728-43FA-94C8-1E882193ED57}" srcOrd="0" destOrd="0" presId="urn:microsoft.com/office/officeart/2008/layout/HorizontalMultiLevelHierarchy"/>
    <dgm:cxn modelId="{16C70872-4816-4649-8CAF-2DA4A4AF3BBB}" type="presParOf" srcId="{2211DA89-47E1-492B-B885-18E8E58BC06A}" destId="{C0605C69-2E3C-456B-92BA-E6B6E2772F5E}" srcOrd="7" destOrd="0" presId="urn:microsoft.com/office/officeart/2008/layout/HorizontalMultiLevelHierarchy"/>
    <dgm:cxn modelId="{E5DE52AE-D2EB-4D53-B59B-0E81D025C07A}" type="presParOf" srcId="{C0605C69-2E3C-456B-92BA-E6B6E2772F5E}" destId="{881984DD-26B5-4B5D-93EC-D5A573DF2492}" srcOrd="0" destOrd="0" presId="urn:microsoft.com/office/officeart/2008/layout/HorizontalMultiLevelHierarchy"/>
    <dgm:cxn modelId="{780F7D58-4B42-4C59-A348-C7DDE4A0D761}" type="presParOf" srcId="{C0605C69-2E3C-456B-92BA-E6B6E2772F5E}" destId="{FF7F7AF3-6D18-4D0B-BB50-9F6DE1FD58E6}" srcOrd="1" destOrd="0" presId="urn:microsoft.com/office/officeart/2008/layout/HorizontalMultiLevelHierarchy"/>
    <dgm:cxn modelId="{99FA010F-FA5B-49B8-BF76-25D1A80586F2}" type="presParOf" srcId="{FF7F7AF3-6D18-4D0B-BB50-9F6DE1FD58E6}" destId="{6816C60C-A861-4A77-8F7C-9945D0DC8ACE}" srcOrd="0" destOrd="0" presId="urn:microsoft.com/office/officeart/2008/layout/HorizontalMultiLevelHierarchy"/>
    <dgm:cxn modelId="{1DB942A9-D9C8-42A1-A83B-01912BA2FE90}" type="presParOf" srcId="{6816C60C-A861-4A77-8F7C-9945D0DC8ACE}" destId="{885FF125-4F1D-4E4D-856B-F7D82F58B337}" srcOrd="0" destOrd="0" presId="urn:microsoft.com/office/officeart/2008/layout/HorizontalMultiLevelHierarchy"/>
    <dgm:cxn modelId="{60B12A70-05E8-4A3C-AA67-000643B2E76F}" type="presParOf" srcId="{FF7F7AF3-6D18-4D0B-BB50-9F6DE1FD58E6}" destId="{1645830C-8010-4045-8549-9EFAAB2DB358}" srcOrd="1" destOrd="0" presId="urn:microsoft.com/office/officeart/2008/layout/HorizontalMultiLevelHierarchy"/>
    <dgm:cxn modelId="{39BB8BAC-C9C7-414D-8EEC-55F35B97E587}" type="presParOf" srcId="{1645830C-8010-4045-8549-9EFAAB2DB358}" destId="{57827921-A4C2-4423-8AB7-9FFB2F719962}" srcOrd="0" destOrd="0" presId="urn:microsoft.com/office/officeart/2008/layout/HorizontalMultiLevelHierarchy"/>
    <dgm:cxn modelId="{2DE5D3FE-632F-461F-B643-284057FE2A18}" type="presParOf" srcId="{1645830C-8010-4045-8549-9EFAAB2DB358}" destId="{ACC9B434-DF0B-4541-8E19-10DAD26AEC5D}" srcOrd="1" destOrd="0" presId="urn:microsoft.com/office/officeart/2008/layout/HorizontalMultiLevelHierarchy"/>
    <dgm:cxn modelId="{47447851-8CBA-44A8-9283-D237353B57B0}" type="presParOf" srcId="{2211DA89-47E1-492B-B885-18E8E58BC06A}" destId="{010C3F06-2065-4C5B-8C8F-24FB6DE72FF2}" srcOrd="8" destOrd="0" presId="urn:microsoft.com/office/officeart/2008/layout/HorizontalMultiLevelHierarchy"/>
    <dgm:cxn modelId="{4D7BAAB2-CF89-42D5-821A-53C12344C50A}" type="presParOf" srcId="{010C3F06-2065-4C5B-8C8F-24FB6DE72FF2}" destId="{0C8E10BD-E62A-4DA7-AE50-9756053DB664}" srcOrd="0" destOrd="0" presId="urn:microsoft.com/office/officeart/2008/layout/HorizontalMultiLevelHierarchy"/>
    <dgm:cxn modelId="{CE9ACD27-0973-43DD-8F2C-CA2CA710C12D}" type="presParOf" srcId="{2211DA89-47E1-492B-B885-18E8E58BC06A}" destId="{18B70F00-68FD-4052-9DE2-21924081BD95}" srcOrd="9" destOrd="0" presId="urn:microsoft.com/office/officeart/2008/layout/HorizontalMultiLevelHierarchy"/>
    <dgm:cxn modelId="{33DA7383-2EFC-4358-8102-E158F17987BD}" type="presParOf" srcId="{18B70F00-68FD-4052-9DE2-21924081BD95}" destId="{770AAC72-7FF6-4D09-94C1-DF3A80FA5445}" srcOrd="0" destOrd="0" presId="urn:microsoft.com/office/officeart/2008/layout/HorizontalMultiLevelHierarchy"/>
    <dgm:cxn modelId="{44D226D1-659B-4C69-97C9-D54917BFBAA3}" type="presParOf" srcId="{18B70F00-68FD-4052-9DE2-21924081BD95}" destId="{D005AD24-AECE-4B1F-B0B2-81598D131CAF}"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BD9B0E9-2E04-41D7-97E5-FC2BD7C854EA}" type="doc">
      <dgm:prSet loTypeId="urn:microsoft.com/office/officeart/2005/8/layout/hierarchy4" loCatId="list" qsTypeId="urn:microsoft.com/office/officeart/2005/8/quickstyle/simple1" qsCatId="simple" csTypeId="urn:microsoft.com/office/officeart/2005/8/colors/accent1_1" csCatId="accent1" phldr="1"/>
      <dgm:spPr/>
      <dgm:t>
        <a:bodyPr/>
        <a:lstStyle/>
        <a:p>
          <a:endParaRPr lang="en-US"/>
        </a:p>
      </dgm:t>
    </dgm:pt>
    <dgm:pt modelId="{C2AE5243-E3CF-43C4-A10F-901C5EF6646F}">
      <dgm:prSet phldrT="[Text]" custT="1"/>
      <dgm:spPr/>
      <dgm:t>
        <a:bodyPr/>
        <a:lstStyle/>
        <a:p>
          <a:r>
            <a:rPr lang="en-US" sz="1500" dirty="0" smtClean="0">
              <a:solidFill>
                <a:schemeClr val="tx1">
                  <a:lumMod val="65000"/>
                  <a:lumOff val="35000"/>
                </a:schemeClr>
              </a:solidFill>
            </a:rPr>
            <a:t>Design of </a:t>
          </a:r>
          <a:r>
            <a:rPr lang="en-US" sz="1500" b="1" dirty="0" smtClean="0">
              <a:solidFill>
                <a:schemeClr val="tx1">
                  <a:lumMod val="65000"/>
                  <a:lumOff val="35000"/>
                </a:schemeClr>
              </a:solidFill>
            </a:rPr>
            <a:t>highly reliable, cost efficient, evidence based, patient-centric </a:t>
          </a:r>
          <a:r>
            <a:rPr lang="en-US" sz="1500" dirty="0" smtClean="0">
              <a:solidFill>
                <a:schemeClr val="tx1">
                  <a:lumMod val="65000"/>
                  <a:lumOff val="35000"/>
                </a:schemeClr>
              </a:solidFill>
            </a:rPr>
            <a:t>processes of care</a:t>
          </a:r>
          <a:endParaRPr lang="en-US" sz="1500" dirty="0">
            <a:solidFill>
              <a:schemeClr val="tx1">
                <a:lumMod val="65000"/>
                <a:lumOff val="35000"/>
              </a:schemeClr>
            </a:solidFill>
          </a:endParaRPr>
        </a:p>
      </dgm:t>
    </dgm:pt>
    <dgm:pt modelId="{9D734137-1D1F-4EE6-BF57-40274C498F13}" type="parTrans" cxnId="{FBCC3719-3AB8-4776-BDDE-5EF70DCE0A0D}">
      <dgm:prSet/>
      <dgm:spPr/>
      <dgm:t>
        <a:bodyPr/>
        <a:lstStyle/>
        <a:p>
          <a:endParaRPr lang="en-US" sz="1500">
            <a:solidFill>
              <a:schemeClr val="tx1">
                <a:lumMod val="65000"/>
                <a:lumOff val="35000"/>
              </a:schemeClr>
            </a:solidFill>
          </a:endParaRPr>
        </a:p>
      </dgm:t>
    </dgm:pt>
    <dgm:pt modelId="{351DF103-A000-499C-A2C1-5C8EACD94B30}" type="sibTrans" cxnId="{FBCC3719-3AB8-4776-BDDE-5EF70DCE0A0D}">
      <dgm:prSet/>
      <dgm:spPr/>
      <dgm:t>
        <a:bodyPr/>
        <a:lstStyle/>
        <a:p>
          <a:endParaRPr lang="en-US" sz="1500">
            <a:solidFill>
              <a:schemeClr val="tx1">
                <a:lumMod val="65000"/>
                <a:lumOff val="35000"/>
              </a:schemeClr>
            </a:solidFill>
          </a:endParaRPr>
        </a:p>
      </dgm:t>
    </dgm:pt>
    <dgm:pt modelId="{10B6CDCE-8264-4EF9-846E-2EEFB564183F}">
      <dgm:prSet custT="1"/>
      <dgm:spPr/>
      <dgm:t>
        <a:bodyPr/>
        <a:lstStyle/>
        <a:p>
          <a:r>
            <a:rPr lang="en-US" sz="1500" dirty="0" smtClean="0">
              <a:solidFill>
                <a:schemeClr val="tx1">
                  <a:lumMod val="65000"/>
                  <a:lumOff val="35000"/>
                </a:schemeClr>
              </a:solidFill>
            </a:rPr>
            <a:t>Measurement systems to monitor above processes of care (true outcomes &amp; true costs = </a:t>
          </a:r>
          <a:r>
            <a:rPr lang="en-US" sz="1500" b="1" dirty="0" smtClean="0">
              <a:solidFill>
                <a:schemeClr val="tx1">
                  <a:lumMod val="65000"/>
                  <a:lumOff val="35000"/>
                </a:schemeClr>
              </a:solidFill>
            </a:rPr>
            <a:t>VALUE</a:t>
          </a:r>
          <a:r>
            <a:rPr lang="en-US" sz="1500" dirty="0" smtClean="0">
              <a:solidFill>
                <a:schemeClr val="tx1">
                  <a:lumMod val="65000"/>
                  <a:lumOff val="35000"/>
                </a:schemeClr>
              </a:solidFill>
            </a:rPr>
            <a:t>) </a:t>
          </a:r>
        </a:p>
      </dgm:t>
    </dgm:pt>
    <dgm:pt modelId="{B796351F-C9C2-461F-962A-3A1F8DC848BB}" type="parTrans" cxnId="{1A761D4A-071B-4106-B7E7-0791CB1E398F}">
      <dgm:prSet/>
      <dgm:spPr/>
      <dgm:t>
        <a:bodyPr/>
        <a:lstStyle/>
        <a:p>
          <a:endParaRPr lang="en-US" sz="1500">
            <a:solidFill>
              <a:schemeClr val="tx1">
                <a:lumMod val="65000"/>
                <a:lumOff val="35000"/>
              </a:schemeClr>
            </a:solidFill>
          </a:endParaRPr>
        </a:p>
      </dgm:t>
    </dgm:pt>
    <dgm:pt modelId="{69E0FF1F-1BD9-4BAB-AB6D-48718347385A}" type="sibTrans" cxnId="{1A761D4A-071B-4106-B7E7-0791CB1E398F}">
      <dgm:prSet/>
      <dgm:spPr/>
      <dgm:t>
        <a:bodyPr/>
        <a:lstStyle/>
        <a:p>
          <a:endParaRPr lang="en-US" sz="1500">
            <a:solidFill>
              <a:schemeClr val="tx1">
                <a:lumMod val="65000"/>
                <a:lumOff val="35000"/>
              </a:schemeClr>
            </a:solidFill>
          </a:endParaRPr>
        </a:p>
      </dgm:t>
    </dgm:pt>
    <dgm:pt modelId="{10B89A88-CE02-4831-8C05-BD28137C0E0F}">
      <dgm:prSet custT="1"/>
      <dgm:spPr/>
      <dgm:t>
        <a:bodyPr/>
        <a:lstStyle/>
        <a:p>
          <a:r>
            <a:rPr lang="en-US" sz="1500" dirty="0" smtClean="0">
              <a:solidFill>
                <a:schemeClr val="tx1">
                  <a:lumMod val="65000"/>
                  <a:lumOff val="35000"/>
                </a:schemeClr>
              </a:solidFill>
            </a:rPr>
            <a:t>Use of </a:t>
          </a:r>
          <a:r>
            <a:rPr lang="en-US" sz="1500" b="1" dirty="0" smtClean="0">
              <a:solidFill>
                <a:schemeClr val="tx1">
                  <a:lumMod val="65000"/>
                  <a:lumOff val="35000"/>
                </a:schemeClr>
              </a:solidFill>
            </a:rPr>
            <a:t>data metrics </a:t>
          </a:r>
          <a:r>
            <a:rPr lang="en-US" sz="1500" dirty="0" smtClean="0">
              <a:solidFill>
                <a:schemeClr val="tx1">
                  <a:lumMod val="65000"/>
                  <a:lumOff val="35000"/>
                </a:schemeClr>
              </a:solidFill>
            </a:rPr>
            <a:t>to drive continuous value improvement and creation of a true learning organization</a:t>
          </a:r>
        </a:p>
      </dgm:t>
    </dgm:pt>
    <dgm:pt modelId="{28983D76-E4DC-42B3-BC09-0E6DA5034257}" type="parTrans" cxnId="{C86970FC-902F-413A-A5FC-7BEBDC3CA35F}">
      <dgm:prSet/>
      <dgm:spPr/>
      <dgm:t>
        <a:bodyPr/>
        <a:lstStyle/>
        <a:p>
          <a:endParaRPr lang="en-US" sz="1500">
            <a:solidFill>
              <a:schemeClr val="tx1">
                <a:lumMod val="65000"/>
                <a:lumOff val="35000"/>
              </a:schemeClr>
            </a:solidFill>
          </a:endParaRPr>
        </a:p>
      </dgm:t>
    </dgm:pt>
    <dgm:pt modelId="{AEC9125C-1E35-4090-837F-C5A4A40DE33C}" type="sibTrans" cxnId="{C86970FC-902F-413A-A5FC-7BEBDC3CA35F}">
      <dgm:prSet/>
      <dgm:spPr/>
      <dgm:t>
        <a:bodyPr/>
        <a:lstStyle/>
        <a:p>
          <a:endParaRPr lang="en-US" sz="1500">
            <a:solidFill>
              <a:schemeClr val="tx1">
                <a:lumMod val="65000"/>
                <a:lumOff val="35000"/>
              </a:schemeClr>
            </a:solidFill>
          </a:endParaRPr>
        </a:p>
      </dgm:t>
    </dgm:pt>
    <dgm:pt modelId="{7B864F79-6CD1-43E2-83C4-7E5DAC4EE3D7}">
      <dgm:prSet custT="1"/>
      <dgm:spPr/>
      <dgm:t>
        <a:bodyPr/>
        <a:lstStyle/>
        <a:p>
          <a:r>
            <a:rPr lang="en-US" sz="1500" dirty="0" smtClean="0">
              <a:solidFill>
                <a:schemeClr val="tx1">
                  <a:lumMod val="65000"/>
                  <a:lumOff val="35000"/>
                </a:schemeClr>
              </a:solidFill>
            </a:rPr>
            <a:t>Creation of a </a:t>
          </a:r>
          <a:r>
            <a:rPr lang="en-US" sz="1500" b="1" dirty="0" smtClean="0">
              <a:solidFill>
                <a:schemeClr val="tx1">
                  <a:lumMod val="65000"/>
                  <a:lumOff val="35000"/>
                </a:schemeClr>
              </a:solidFill>
            </a:rPr>
            <a:t>self-governing system of accountability </a:t>
          </a:r>
          <a:r>
            <a:rPr lang="en-US" sz="1500" dirty="0" smtClean="0">
              <a:solidFill>
                <a:schemeClr val="tx1">
                  <a:lumMod val="65000"/>
                  <a:lumOff val="35000"/>
                </a:schemeClr>
              </a:solidFill>
            </a:rPr>
            <a:t>that holds all participants to the physician-determined standards of care </a:t>
          </a:r>
        </a:p>
      </dgm:t>
    </dgm:pt>
    <dgm:pt modelId="{25669EC3-976D-40EB-83AA-E1E468996E49}" type="parTrans" cxnId="{009CE3B0-4607-46BC-8E0C-12651468295D}">
      <dgm:prSet/>
      <dgm:spPr/>
      <dgm:t>
        <a:bodyPr/>
        <a:lstStyle/>
        <a:p>
          <a:endParaRPr lang="en-US" sz="1500">
            <a:solidFill>
              <a:schemeClr val="tx1">
                <a:lumMod val="65000"/>
                <a:lumOff val="35000"/>
              </a:schemeClr>
            </a:solidFill>
          </a:endParaRPr>
        </a:p>
      </dgm:t>
    </dgm:pt>
    <dgm:pt modelId="{525CC39F-B7E4-4836-88C4-7669DC9BE51B}" type="sibTrans" cxnId="{009CE3B0-4607-46BC-8E0C-12651468295D}">
      <dgm:prSet/>
      <dgm:spPr/>
      <dgm:t>
        <a:bodyPr/>
        <a:lstStyle/>
        <a:p>
          <a:endParaRPr lang="en-US" sz="1500">
            <a:solidFill>
              <a:schemeClr val="tx1">
                <a:lumMod val="65000"/>
                <a:lumOff val="35000"/>
              </a:schemeClr>
            </a:solidFill>
          </a:endParaRPr>
        </a:p>
      </dgm:t>
    </dgm:pt>
    <dgm:pt modelId="{FEFD01B2-3879-4C07-BB97-BB40CE794AF2}">
      <dgm:prSet custT="1"/>
      <dgm:spPr/>
      <dgm:t>
        <a:bodyPr/>
        <a:lstStyle/>
        <a:p>
          <a:r>
            <a:rPr lang="en-US" sz="1500" dirty="0" smtClean="0">
              <a:solidFill>
                <a:schemeClr val="tx1">
                  <a:lumMod val="65000"/>
                  <a:lumOff val="35000"/>
                </a:schemeClr>
              </a:solidFill>
            </a:rPr>
            <a:t>Using the </a:t>
          </a:r>
          <a:r>
            <a:rPr lang="en-US" sz="1500" b="1" dirty="0" smtClean="0">
              <a:solidFill>
                <a:schemeClr val="tx1">
                  <a:lumMod val="65000"/>
                  <a:lumOff val="35000"/>
                </a:schemeClr>
              </a:solidFill>
            </a:rPr>
            <a:t>care processes to drive pricing, </a:t>
          </a:r>
          <a:r>
            <a:rPr lang="en-US" sz="1500" dirty="0" smtClean="0">
              <a:solidFill>
                <a:schemeClr val="tx1">
                  <a:lumMod val="65000"/>
                  <a:lumOff val="35000"/>
                </a:schemeClr>
              </a:solidFill>
            </a:rPr>
            <a:t>which will </a:t>
          </a:r>
          <a:r>
            <a:rPr lang="en-US" sz="1500" b="1" dirty="0" smtClean="0">
              <a:solidFill>
                <a:schemeClr val="tx1">
                  <a:lumMod val="65000"/>
                  <a:lumOff val="35000"/>
                </a:schemeClr>
              </a:solidFill>
            </a:rPr>
            <a:t>accurately reflect true costs</a:t>
          </a:r>
          <a:r>
            <a:rPr lang="en-US" sz="1500" dirty="0" smtClean="0">
              <a:solidFill>
                <a:schemeClr val="tx1">
                  <a:lumMod val="65000"/>
                  <a:lumOff val="35000"/>
                </a:schemeClr>
              </a:solidFill>
            </a:rPr>
            <a:t> of care delivery</a:t>
          </a:r>
        </a:p>
      </dgm:t>
    </dgm:pt>
    <dgm:pt modelId="{25C77586-25A5-49D7-9FE5-93D181B247D6}" type="parTrans" cxnId="{00AC4C8F-8EE6-4E1C-95EE-595683E7343F}">
      <dgm:prSet/>
      <dgm:spPr/>
      <dgm:t>
        <a:bodyPr/>
        <a:lstStyle/>
        <a:p>
          <a:endParaRPr lang="en-US" sz="1500">
            <a:solidFill>
              <a:schemeClr val="tx1">
                <a:lumMod val="65000"/>
                <a:lumOff val="35000"/>
              </a:schemeClr>
            </a:solidFill>
          </a:endParaRPr>
        </a:p>
      </dgm:t>
    </dgm:pt>
    <dgm:pt modelId="{50F81CF4-A300-4E54-9F02-F9DC4873BAAB}" type="sibTrans" cxnId="{00AC4C8F-8EE6-4E1C-95EE-595683E7343F}">
      <dgm:prSet/>
      <dgm:spPr/>
      <dgm:t>
        <a:bodyPr/>
        <a:lstStyle/>
        <a:p>
          <a:endParaRPr lang="en-US" sz="1500">
            <a:solidFill>
              <a:schemeClr val="tx1">
                <a:lumMod val="65000"/>
                <a:lumOff val="35000"/>
              </a:schemeClr>
            </a:solidFill>
          </a:endParaRPr>
        </a:p>
      </dgm:t>
    </dgm:pt>
    <dgm:pt modelId="{86183456-86AB-4C05-87A7-AA16C6D7D713}" type="pres">
      <dgm:prSet presAssocID="{2BD9B0E9-2E04-41D7-97E5-FC2BD7C854EA}" presName="Name0" presStyleCnt="0">
        <dgm:presLayoutVars>
          <dgm:chPref val="1"/>
          <dgm:dir/>
          <dgm:animOne val="branch"/>
          <dgm:animLvl val="lvl"/>
          <dgm:resizeHandles/>
        </dgm:presLayoutVars>
      </dgm:prSet>
      <dgm:spPr/>
      <dgm:t>
        <a:bodyPr/>
        <a:lstStyle/>
        <a:p>
          <a:endParaRPr lang="en-US"/>
        </a:p>
      </dgm:t>
    </dgm:pt>
    <dgm:pt modelId="{0F83EB91-8A6F-415B-890C-071F01D45DB8}" type="pres">
      <dgm:prSet presAssocID="{C2AE5243-E3CF-43C4-A10F-901C5EF6646F}" presName="vertOne" presStyleCnt="0"/>
      <dgm:spPr/>
      <dgm:t>
        <a:bodyPr/>
        <a:lstStyle/>
        <a:p>
          <a:endParaRPr lang="en-US"/>
        </a:p>
      </dgm:t>
    </dgm:pt>
    <dgm:pt modelId="{83A88086-7FAF-4BBC-BA2A-FFF619C34983}" type="pres">
      <dgm:prSet presAssocID="{C2AE5243-E3CF-43C4-A10F-901C5EF6646F}" presName="txOne" presStyleLbl="node0" presStyleIdx="0" presStyleCnt="5">
        <dgm:presLayoutVars>
          <dgm:chPref val="3"/>
        </dgm:presLayoutVars>
      </dgm:prSet>
      <dgm:spPr/>
      <dgm:t>
        <a:bodyPr/>
        <a:lstStyle/>
        <a:p>
          <a:endParaRPr lang="en-US"/>
        </a:p>
      </dgm:t>
    </dgm:pt>
    <dgm:pt modelId="{1683E854-1E95-454A-A888-83C7C6DD4D42}" type="pres">
      <dgm:prSet presAssocID="{C2AE5243-E3CF-43C4-A10F-901C5EF6646F}" presName="horzOne" presStyleCnt="0"/>
      <dgm:spPr/>
      <dgm:t>
        <a:bodyPr/>
        <a:lstStyle/>
        <a:p>
          <a:endParaRPr lang="en-US"/>
        </a:p>
      </dgm:t>
    </dgm:pt>
    <dgm:pt modelId="{BA668E05-DB33-41B4-805E-9882918158CF}" type="pres">
      <dgm:prSet presAssocID="{351DF103-A000-499C-A2C1-5C8EACD94B30}" presName="sibSpaceOne" presStyleCnt="0"/>
      <dgm:spPr/>
      <dgm:t>
        <a:bodyPr/>
        <a:lstStyle/>
        <a:p>
          <a:endParaRPr lang="en-US"/>
        </a:p>
      </dgm:t>
    </dgm:pt>
    <dgm:pt modelId="{6480D846-4115-4EA6-A979-4259EF5DF522}" type="pres">
      <dgm:prSet presAssocID="{10B6CDCE-8264-4EF9-846E-2EEFB564183F}" presName="vertOne" presStyleCnt="0"/>
      <dgm:spPr/>
      <dgm:t>
        <a:bodyPr/>
        <a:lstStyle/>
        <a:p>
          <a:endParaRPr lang="en-US"/>
        </a:p>
      </dgm:t>
    </dgm:pt>
    <dgm:pt modelId="{C43678B8-14B8-4F41-A774-97D3A43D4612}" type="pres">
      <dgm:prSet presAssocID="{10B6CDCE-8264-4EF9-846E-2EEFB564183F}" presName="txOne" presStyleLbl="node0" presStyleIdx="1" presStyleCnt="5">
        <dgm:presLayoutVars>
          <dgm:chPref val="3"/>
        </dgm:presLayoutVars>
      </dgm:prSet>
      <dgm:spPr/>
      <dgm:t>
        <a:bodyPr/>
        <a:lstStyle/>
        <a:p>
          <a:endParaRPr lang="en-US"/>
        </a:p>
      </dgm:t>
    </dgm:pt>
    <dgm:pt modelId="{AF74607C-6CF0-4531-AAAA-2B5D67F5FC19}" type="pres">
      <dgm:prSet presAssocID="{10B6CDCE-8264-4EF9-846E-2EEFB564183F}" presName="horzOne" presStyleCnt="0"/>
      <dgm:spPr/>
      <dgm:t>
        <a:bodyPr/>
        <a:lstStyle/>
        <a:p>
          <a:endParaRPr lang="en-US"/>
        </a:p>
      </dgm:t>
    </dgm:pt>
    <dgm:pt modelId="{16287E18-E86F-4610-962A-2ABEE9680192}" type="pres">
      <dgm:prSet presAssocID="{69E0FF1F-1BD9-4BAB-AB6D-48718347385A}" presName="sibSpaceOne" presStyleCnt="0"/>
      <dgm:spPr/>
      <dgm:t>
        <a:bodyPr/>
        <a:lstStyle/>
        <a:p>
          <a:endParaRPr lang="en-US"/>
        </a:p>
      </dgm:t>
    </dgm:pt>
    <dgm:pt modelId="{AF83D12D-6448-4DD1-9115-31892B625769}" type="pres">
      <dgm:prSet presAssocID="{10B89A88-CE02-4831-8C05-BD28137C0E0F}" presName="vertOne" presStyleCnt="0"/>
      <dgm:spPr/>
      <dgm:t>
        <a:bodyPr/>
        <a:lstStyle/>
        <a:p>
          <a:endParaRPr lang="en-US"/>
        </a:p>
      </dgm:t>
    </dgm:pt>
    <dgm:pt modelId="{973A29B7-71BA-40AE-A02A-EC6C5B9B3BB5}" type="pres">
      <dgm:prSet presAssocID="{10B89A88-CE02-4831-8C05-BD28137C0E0F}" presName="txOne" presStyleLbl="node0" presStyleIdx="2" presStyleCnt="5">
        <dgm:presLayoutVars>
          <dgm:chPref val="3"/>
        </dgm:presLayoutVars>
      </dgm:prSet>
      <dgm:spPr/>
      <dgm:t>
        <a:bodyPr/>
        <a:lstStyle/>
        <a:p>
          <a:endParaRPr lang="en-US"/>
        </a:p>
      </dgm:t>
    </dgm:pt>
    <dgm:pt modelId="{C572EC56-54AC-4D41-B632-F1A29B53C394}" type="pres">
      <dgm:prSet presAssocID="{10B89A88-CE02-4831-8C05-BD28137C0E0F}" presName="horzOne" presStyleCnt="0"/>
      <dgm:spPr/>
      <dgm:t>
        <a:bodyPr/>
        <a:lstStyle/>
        <a:p>
          <a:endParaRPr lang="en-US"/>
        </a:p>
      </dgm:t>
    </dgm:pt>
    <dgm:pt modelId="{31F1CCFC-A14E-4DE0-9A53-11524EEF167C}" type="pres">
      <dgm:prSet presAssocID="{AEC9125C-1E35-4090-837F-C5A4A40DE33C}" presName="sibSpaceOne" presStyleCnt="0"/>
      <dgm:spPr/>
      <dgm:t>
        <a:bodyPr/>
        <a:lstStyle/>
        <a:p>
          <a:endParaRPr lang="en-US"/>
        </a:p>
      </dgm:t>
    </dgm:pt>
    <dgm:pt modelId="{BBEDA407-4E9C-4700-ADCF-8CB09BE757B6}" type="pres">
      <dgm:prSet presAssocID="{7B864F79-6CD1-43E2-83C4-7E5DAC4EE3D7}" presName="vertOne" presStyleCnt="0"/>
      <dgm:spPr/>
      <dgm:t>
        <a:bodyPr/>
        <a:lstStyle/>
        <a:p>
          <a:endParaRPr lang="en-US"/>
        </a:p>
      </dgm:t>
    </dgm:pt>
    <dgm:pt modelId="{6B58E6D6-485F-4871-AB6C-9EDDE7574021}" type="pres">
      <dgm:prSet presAssocID="{7B864F79-6CD1-43E2-83C4-7E5DAC4EE3D7}" presName="txOne" presStyleLbl="node0" presStyleIdx="3" presStyleCnt="5">
        <dgm:presLayoutVars>
          <dgm:chPref val="3"/>
        </dgm:presLayoutVars>
      </dgm:prSet>
      <dgm:spPr/>
      <dgm:t>
        <a:bodyPr/>
        <a:lstStyle/>
        <a:p>
          <a:endParaRPr lang="en-US"/>
        </a:p>
      </dgm:t>
    </dgm:pt>
    <dgm:pt modelId="{F6F795BE-E1F4-4240-B978-B56E1DC77661}" type="pres">
      <dgm:prSet presAssocID="{7B864F79-6CD1-43E2-83C4-7E5DAC4EE3D7}" presName="horzOne" presStyleCnt="0"/>
      <dgm:spPr/>
      <dgm:t>
        <a:bodyPr/>
        <a:lstStyle/>
        <a:p>
          <a:endParaRPr lang="en-US"/>
        </a:p>
      </dgm:t>
    </dgm:pt>
    <dgm:pt modelId="{3C1ACFE7-EE3F-4453-A600-9D6DA648AE7D}" type="pres">
      <dgm:prSet presAssocID="{525CC39F-B7E4-4836-88C4-7669DC9BE51B}" presName="sibSpaceOne" presStyleCnt="0"/>
      <dgm:spPr/>
      <dgm:t>
        <a:bodyPr/>
        <a:lstStyle/>
        <a:p>
          <a:endParaRPr lang="en-US"/>
        </a:p>
      </dgm:t>
    </dgm:pt>
    <dgm:pt modelId="{F8A4A836-6779-4B36-B336-BCB529C67AEA}" type="pres">
      <dgm:prSet presAssocID="{FEFD01B2-3879-4C07-BB97-BB40CE794AF2}" presName="vertOne" presStyleCnt="0"/>
      <dgm:spPr/>
      <dgm:t>
        <a:bodyPr/>
        <a:lstStyle/>
        <a:p>
          <a:endParaRPr lang="en-US"/>
        </a:p>
      </dgm:t>
    </dgm:pt>
    <dgm:pt modelId="{64F38222-D04E-43A8-999E-F1B1ABF70599}" type="pres">
      <dgm:prSet presAssocID="{FEFD01B2-3879-4C07-BB97-BB40CE794AF2}" presName="txOne" presStyleLbl="node0" presStyleIdx="4" presStyleCnt="5">
        <dgm:presLayoutVars>
          <dgm:chPref val="3"/>
        </dgm:presLayoutVars>
      </dgm:prSet>
      <dgm:spPr/>
      <dgm:t>
        <a:bodyPr/>
        <a:lstStyle/>
        <a:p>
          <a:endParaRPr lang="en-US"/>
        </a:p>
      </dgm:t>
    </dgm:pt>
    <dgm:pt modelId="{13F992C5-C76F-480F-B1CF-CC5EF3A44494}" type="pres">
      <dgm:prSet presAssocID="{FEFD01B2-3879-4C07-BB97-BB40CE794AF2}" presName="horzOne" presStyleCnt="0"/>
      <dgm:spPr/>
      <dgm:t>
        <a:bodyPr/>
        <a:lstStyle/>
        <a:p>
          <a:endParaRPr lang="en-US"/>
        </a:p>
      </dgm:t>
    </dgm:pt>
  </dgm:ptLst>
  <dgm:cxnLst>
    <dgm:cxn modelId="{F5F10ECF-DD6B-BE45-B677-3D350A6EBDC1}" type="presOf" srcId="{C2AE5243-E3CF-43C4-A10F-901C5EF6646F}" destId="{83A88086-7FAF-4BBC-BA2A-FFF619C34983}" srcOrd="0" destOrd="0" presId="urn:microsoft.com/office/officeart/2005/8/layout/hierarchy4"/>
    <dgm:cxn modelId="{009CE3B0-4607-46BC-8E0C-12651468295D}" srcId="{2BD9B0E9-2E04-41D7-97E5-FC2BD7C854EA}" destId="{7B864F79-6CD1-43E2-83C4-7E5DAC4EE3D7}" srcOrd="3" destOrd="0" parTransId="{25669EC3-976D-40EB-83AA-E1E468996E49}" sibTransId="{525CC39F-B7E4-4836-88C4-7669DC9BE51B}"/>
    <dgm:cxn modelId="{D87DF0FC-55CD-8646-AF05-8BD6F620DF8C}" type="presOf" srcId="{FEFD01B2-3879-4C07-BB97-BB40CE794AF2}" destId="{64F38222-D04E-43A8-999E-F1B1ABF70599}" srcOrd="0" destOrd="0" presId="urn:microsoft.com/office/officeart/2005/8/layout/hierarchy4"/>
    <dgm:cxn modelId="{C86970FC-902F-413A-A5FC-7BEBDC3CA35F}" srcId="{2BD9B0E9-2E04-41D7-97E5-FC2BD7C854EA}" destId="{10B89A88-CE02-4831-8C05-BD28137C0E0F}" srcOrd="2" destOrd="0" parTransId="{28983D76-E4DC-42B3-BC09-0E6DA5034257}" sibTransId="{AEC9125C-1E35-4090-837F-C5A4A40DE33C}"/>
    <dgm:cxn modelId="{A2925449-3CA8-3943-B0EB-76B1917493A7}" type="presOf" srcId="{7B864F79-6CD1-43E2-83C4-7E5DAC4EE3D7}" destId="{6B58E6D6-485F-4871-AB6C-9EDDE7574021}" srcOrd="0" destOrd="0" presId="urn:microsoft.com/office/officeart/2005/8/layout/hierarchy4"/>
    <dgm:cxn modelId="{FBCC3719-3AB8-4776-BDDE-5EF70DCE0A0D}" srcId="{2BD9B0E9-2E04-41D7-97E5-FC2BD7C854EA}" destId="{C2AE5243-E3CF-43C4-A10F-901C5EF6646F}" srcOrd="0" destOrd="0" parTransId="{9D734137-1D1F-4EE6-BF57-40274C498F13}" sibTransId="{351DF103-A000-499C-A2C1-5C8EACD94B30}"/>
    <dgm:cxn modelId="{56B5E80F-752F-9E44-BA5F-47F1C8E69096}" type="presOf" srcId="{10B89A88-CE02-4831-8C05-BD28137C0E0F}" destId="{973A29B7-71BA-40AE-A02A-EC6C5B9B3BB5}" srcOrd="0" destOrd="0" presId="urn:microsoft.com/office/officeart/2005/8/layout/hierarchy4"/>
    <dgm:cxn modelId="{1A761D4A-071B-4106-B7E7-0791CB1E398F}" srcId="{2BD9B0E9-2E04-41D7-97E5-FC2BD7C854EA}" destId="{10B6CDCE-8264-4EF9-846E-2EEFB564183F}" srcOrd="1" destOrd="0" parTransId="{B796351F-C9C2-461F-962A-3A1F8DC848BB}" sibTransId="{69E0FF1F-1BD9-4BAB-AB6D-48718347385A}"/>
    <dgm:cxn modelId="{51AB2F5A-46AB-FC4D-B9D1-10DC7501B71F}" type="presOf" srcId="{2BD9B0E9-2E04-41D7-97E5-FC2BD7C854EA}" destId="{86183456-86AB-4C05-87A7-AA16C6D7D713}" srcOrd="0" destOrd="0" presId="urn:microsoft.com/office/officeart/2005/8/layout/hierarchy4"/>
    <dgm:cxn modelId="{00AC4C8F-8EE6-4E1C-95EE-595683E7343F}" srcId="{2BD9B0E9-2E04-41D7-97E5-FC2BD7C854EA}" destId="{FEFD01B2-3879-4C07-BB97-BB40CE794AF2}" srcOrd="4" destOrd="0" parTransId="{25C77586-25A5-49D7-9FE5-93D181B247D6}" sibTransId="{50F81CF4-A300-4E54-9F02-F9DC4873BAAB}"/>
    <dgm:cxn modelId="{F3C7EE70-9D05-9747-9968-530994506434}" type="presOf" srcId="{10B6CDCE-8264-4EF9-846E-2EEFB564183F}" destId="{C43678B8-14B8-4F41-A774-97D3A43D4612}" srcOrd="0" destOrd="0" presId="urn:microsoft.com/office/officeart/2005/8/layout/hierarchy4"/>
    <dgm:cxn modelId="{2879699B-296E-1E48-842D-F69ED0294615}" type="presParOf" srcId="{86183456-86AB-4C05-87A7-AA16C6D7D713}" destId="{0F83EB91-8A6F-415B-890C-071F01D45DB8}" srcOrd="0" destOrd="0" presId="urn:microsoft.com/office/officeart/2005/8/layout/hierarchy4"/>
    <dgm:cxn modelId="{488968F6-01CC-FD46-A9F0-3A48A1DA589A}" type="presParOf" srcId="{0F83EB91-8A6F-415B-890C-071F01D45DB8}" destId="{83A88086-7FAF-4BBC-BA2A-FFF619C34983}" srcOrd="0" destOrd="0" presId="urn:microsoft.com/office/officeart/2005/8/layout/hierarchy4"/>
    <dgm:cxn modelId="{B9DB33D4-8F60-BF43-8EC5-5A2F30F4E810}" type="presParOf" srcId="{0F83EB91-8A6F-415B-890C-071F01D45DB8}" destId="{1683E854-1E95-454A-A888-83C7C6DD4D42}" srcOrd="1" destOrd="0" presId="urn:microsoft.com/office/officeart/2005/8/layout/hierarchy4"/>
    <dgm:cxn modelId="{7DEA3016-E35F-9B4C-8DED-6D0FE196130C}" type="presParOf" srcId="{86183456-86AB-4C05-87A7-AA16C6D7D713}" destId="{BA668E05-DB33-41B4-805E-9882918158CF}" srcOrd="1" destOrd="0" presId="urn:microsoft.com/office/officeart/2005/8/layout/hierarchy4"/>
    <dgm:cxn modelId="{673FE621-AC2C-FD40-8567-C92759B36309}" type="presParOf" srcId="{86183456-86AB-4C05-87A7-AA16C6D7D713}" destId="{6480D846-4115-4EA6-A979-4259EF5DF522}" srcOrd="2" destOrd="0" presId="urn:microsoft.com/office/officeart/2005/8/layout/hierarchy4"/>
    <dgm:cxn modelId="{C8A6E23E-5E66-BC49-AFD9-D0B564EA020B}" type="presParOf" srcId="{6480D846-4115-4EA6-A979-4259EF5DF522}" destId="{C43678B8-14B8-4F41-A774-97D3A43D4612}" srcOrd="0" destOrd="0" presId="urn:microsoft.com/office/officeart/2005/8/layout/hierarchy4"/>
    <dgm:cxn modelId="{3BB19822-973A-404E-9362-BC17F73BC091}" type="presParOf" srcId="{6480D846-4115-4EA6-A979-4259EF5DF522}" destId="{AF74607C-6CF0-4531-AAAA-2B5D67F5FC19}" srcOrd="1" destOrd="0" presId="urn:microsoft.com/office/officeart/2005/8/layout/hierarchy4"/>
    <dgm:cxn modelId="{C0CCECDD-273B-6C4F-9F9C-D7661BD809C0}" type="presParOf" srcId="{86183456-86AB-4C05-87A7-AA16C6D7D713}" destId="{16287E18-E86F-4610-962A-2ABEE9680192}" srcOrd="3" destOrd="0" presId="urn:microsoft.com/office/officeart/2005/8/layout/hierarchy4"/>
    <dgm:cxn modelId="{19E50CFF-B857-4E4A-8824-152C81E377CC}" type="presParOf" srcId="{86183456-86AB-4C05-87A7-AA16C6D7D713}" destId="{AF83D12D-6448-4DD1-9115-31892B625769}" srcOrd="4" destOrd="0" presId="urn:microsoft.com/office/officeart/2005/8/layout/hierarchy4"/>
    <dgm:cxn modelId="{D1F16418-C3ED-2641-A739-23AB1C427C36}" type="presParOf" srcId="{AF83D12D-6448-4DD1-9115-31892B625769}" destId="{973A29B7-71BA-40AE-A02A-EC6C5B9B3BB5}" srcOrd="0" destOrd="0" presId="urn:microsoft.com/office/officeart/2005/8/layout/hierarchy4"/>
    <dgm:cxn modelId="{7BD37FDD-3CBA-2340-A380-BE5EE7EE1F83}" type="presParOf" srcId="{AF83D12D-6448-4DD1-9115-31892B625769}" destId="{C572EC56-54AC-4D41-B632-F1A29B53C394}" srcOrd="1" destOrd="0" presId="urn:microsoft.com/office/officeart/2005/8/layout/hierarchy4"/>
    <dgm:cxn modelId="{D0DEFADE-5B0F-5140-9E7E-524FD82AA7AF}" type="presParOf" srcId="{86183456-86AB-4C05-87A7-AA16C6D7D713}" destId="{31F1CCFC-A14E-4DE0-9A53-11524EEF167C}" srcOrd="5" destOrd="0" presId="urn:microsoft.com/office/officeart/2005/8/layout/hierarchy4"/>
    <dgm:cxn modelId="{D338EE26-8E80-AF45-A85D-595C05F62869}" type="presParOf" srcId="{86183456-86AB-4C05-87A7-AA16C6D7D713}" destId="{BBEDA407-4E9C-4700-ADCF-8CB09BE757B6}" srcOrd="6" destOrd="0" presId="urn:microsoft.com/office/officeart/2005/8/layout/hierarchy4"/>
    <dgm:cxn modelId="{4A4D2835-F172-3347-815B-DA7E8DA4A547}" type="presParOf" srcId="{BBEDA407-4E9C-4700-ADCF-8CB09BE757B6}" destId="{6B58E6D6-485F-4871-AB6C-9EDDE7574021}" srcOrd="0" destOrd="0" presId="urn:microsoft.com/office/officeart/2005/8/layout/hierarchy4"/>
    <dgm:cxn modelId="{4F896AD5-357A-4B42-8BFF-34F3033D978B}" type="presParOf" srcId="{BBEDA407-4E9C-4700-ADCF-8CB09BE757B6}" destId="{F6F795BE-E1F4-4240-B978-B56E1DC77661}" srcOrd="1" destOrd="0" presId="urn:microsoft.com/office/officeart/2005/8/layout/hierarchy4"/>
    <dgm:cxn modelId="{BAF062CB-5A7E-3A49-853D-BF8F0231F8D6}" type="presParOf" srcId="{86183456-86AB-4C05-87A7-AA16C6D7D713}" destId="{3C1ACFE7-EE3F-4453-A600-9D6DA648AE7D}" srcOrd="7" destOrd="0" presId="urn:microsoft.com/office/officeart/2005/8/layout/hierarchy4"/>
    <dgm:cxn modelId="{4507C3F2-8167-AB47-A13F-FF9042E22F8E}" type="presParOf" srcId="{86183456-86AB-4C05-87A7-AA16C6D7D713}" destId="{F8A4A836-6779-4B36-B336-BCB529C67AEA}" srcOrd="8" destOrd="0" presId="urn:microsoft.com/office/officeart/2005/8/layout/hierarchy4"/>
    <dgm:cxn modelId="{90259425-9DA8-4C45-BF3D-C619E789DDED}" type="presParOf" srcId="{F8A4A836-6779-4B36-B336-BCB529C67AEA}" destId="{64F38222-D04E-43A8-999E-F1B1ABF70599}" srcOrd="0" destOrd="0" presId="urn:microsoft.com/office/officeart/2005/8/layout/hierarchy4"/>
    <dgm:cxn modelId="{9BAFCB9A-5F14-A44A-B41F-267002C1859F}" type="presParOf" srcId="{F8A4A836-6779-4B36-B336-BCB529C67AEA}" destId="{13F992C5-C76F-480F-B1CF-CC5EF3A44494}"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C44965A-B561-DF43-AAB3-962171916B6F}" type="doc">
      <dgm:prSet loTypeId="urn:microsoft.com/office/officeart/2005/8/layout/bProcess4" loCatId="" qsTypeId="urn:microsoft.com/office/officeart/2005/8/quickstyle/simple2" qsCatId="simple" csTypeId="urn:microsoft.com/office/officeart/2005/8/colors/accent1_5" csCatId="accent1" phldr="1"/>
      <dgm:spPr/>
    </dgm:pt>
    <dgm:pt modelId="{82145E2C-A0F6-FA43-99A0-FC703336D009}">
      <dgm:prSet phldrT="[Text]"/>
      <dgm:spPr>
        <a:solidFill>
          <a:schemeClr val="accent1">
            <a:lumMod val="40000"/>
            <a:lumOff val="60000"/>
          </a:schemeClr>
        </a:solidFill>
      </dgm:spPr>
      <dgm:t>
        <a:bodyPr/>
        <a:lstStyle/>
        <a:p>
          <a:r>
            <a:rPr lang="en-US" dirty="0" smtClean="0">
              <a:solidFill>
                <a:srgbClr val="595959"/>
              </a:solidFill>
            </a:rPr>
            <a:t>If value is defined as quality per unit of cost (V = Q/C), then CI is, quite simply, a method of providing healthcare </a:t>
          </a:r>
          <a:r>
            <a:rPr lang="en-US" b="1" u="sng" dirty="0" smtClean="0">
              <a:solidFill>
                <a:srgbClr val="595959"/>
              </a:solidFill>
            </a:rPr>
            <a:t>services that produce measurably higher value</a:t>
          </a:r>
          <a:r>
            <a:rPr lang="en-US" dirty="0" smtClean="0">
              <a:solidFill>
                <a:srgbClr val="595959"/>
              </a:solidFill>
            </a:rPr>
            <a:t> (i.e. a high quality to cost ratio)</a:t>
          </a:r>
          <a:endParaRPr lang="en-US" dirty="0">
            <a:solidFill>
              <a:srgbClr val="595959"/>
            </a:solidFill>
          </a:endParaRPr>
        </a:p>
      </dgm:t>
    </dgm:pt>
    <dgm:pt modelId="{1E08C4A5-A544-E349-9A4D-481A2E1709AF}" type="parTrans" cxnId="{74B0A61F-2F0D-3448-91A1-C25107D50769}">
      <dgm:prSet/>
      <dgm:spPr/>
      <dgm:t>
        <a:bodyPr/>
        <a:lstStyle/>
        <a:p>
          <a:endParaRPr lang="en-US">
            <a:solidFill>
              <a:srgbClr val="595959"/>
            </a:solidFill>
          </a:endParaRPr>
        </a:p>
      </dgm:t>
    </dgm:pt>
    <dgm:pt modelId="{E2E5BDAC-01E4-FA49-A6C4-E40EE747516E}" type="sibTrans" cxnId="{74B0A61F-2F0D-3448-91A1-C25107D50769}">
      <dgm:prSet/>
      <dgm:spPr/>
      <dgm:t>
        <a:bodyPr/>
        <a:lstStyle/>
        <a:p>
          <a:endParaRPr lang="en-US">
            <a:solidFill>
              <a:srgbClr val="595959"/>
            </a:solidFill>
          </a:endParaRPr>
        </a:p>
      </dgm:t>
    </dgm:pt>
    <dgm:pt modelId="{EC811A9F-414C-4444-99B1-A454AE58D6AB}">
      <dgm:prSet/>
      <dgm:spPr>
        <a:solidFill>
          <a:schemeClr val="accent1">
            <a:lumMod val="40000"/>
            <a:lumOff val="60000"/>
          </a:schemeClr>
        </a:solidFill>
      </dgm:spPr>
      <dgm:t>
        <a:bodyPr/>
        <a:lstStyle/>
        <a:p>
          <a:r>
            <a:rPr lang="en-US" b="1" u="sng" dirty="0" smtClean="0">
              <a:solidFill>
                <a:srgbClr val="595959"/>
              </a:solidFill>
            </a:rPr>
            <a:t>CI is especially important in the US healthcare industry</a:t>
          </a:r>
          <a:r>
            <a:rPr lang="en-US" dirty="0" smtClean="0">
              <a:solidFill>
                <a:srgbClr val="595959"/>
              </a:solidFill>
            </a:rPr>
            <a:t>, where the two overarching imperatives behind the recent reform efforts are also related to the variables in the value equation</a:t>
          </a:r>
          <a:endParaRPr lang="en-US" dirty="0">
            <a:solidFill>
              <a:srgbClr val="595959"/>
            </a:solidFill>
          </a:endParaRPr>
        </a:p>
      </dgm:t>
    </dgm:pt>
    <dgm:pt modelId="{9DA65EF5-D6DD-2044-AD66-98F94AA2BB7D}" type="parTrans" cxnId="{32E2E287-B0A8-364C-A7B5-677D09DDF138}">
      <dgm:prSet/>
      <dgm:spPr/>
      <dgm:t>
        <a:bodyPr/>
        <a:lstStyle/>
        <a:p>
          <a:endParaRPr lang="en-US">
            <a:solidFill>
              <a:srgbClr val="595959"/>
            </a:solidFill>
          </a:endParaRPr>
        </a:p>
      </dgm:t>
    </dgm:pt>
    <dgm:pt modelId="{4AF13C68-83B6-1B49-8E5F-AA2C1315A03E}" type="sibTrans" cxnId="{32E2E287-B0A8-364C-A7B5-677D09DDF138}">
      <dgm:prSet/>
      <dgm:spPr/>
      <dgm:t>
        <a:bodyPr/>
        <a:lstStyle/>
        <a:p>
          <a:endParaRPr lang="en-US">
            <a:solidFill>
              <a:srgbClr val="595959"/>
            </a:solidFill>
          </a:endParaRPr>
        </a:p>
      </dgm:t>
    </dgm:pt>
    <dgm:pt modelId="{146F31C6-5E5B-214A-9B5C-6340E3C9ED1D}">
      <dgm:prSet phldrT="[Text]"/>
      <dgm:spPr>
        <a:solidFill>
          <a:schemeClr val="accent1">
            <a:lumMod val="40000"/>
            <a:lumOff val="60000"/>
          </a:schemeClr>
        </a:solidFill>
      </dgm:spPr>
      <dgm:t>
        <a:bodyPr/>
        <a:lstStyle/>
        <a:p>
          <a:r>
            <a:rPr lang="en-US" dirty="0" smtClean="0">
              <a:solidFill>
                <a:srgbClr val="595959"/>
              </a:solidFill>
            </a:rPr>
            <a:t>Clinical integration (CI) is a term used to describe a </a:t>
          </a:r>
          <a:r>
            <a:rPr lang="en-US" b="1" u="sng" dirty="0" smtClean="0">
              <a:solidFill>
                <a:srgbClr val="595959"/>
              </a:solidFill>
            </a:rPr>
            <a:t>collaborative</a:t>
          </a:r>
          <a:r>
            <a:rPr lang="en-US" dirty="0" smtClean="0">
              <a:solidFill>
                <a:srgbClr val="595959"/>
              </a:solidFill>
            </a:rPr>
            <a:t> and </a:t>
          </a:r>
          <a:r>
            <a:rPr lang="en-US" b="1" u="sng" dirty="0" smtClean="0">
              <a:solidFill>
                <a:srgbClr val="595959"/>
              </a:solidFill>
            </a:rPr>
            <a:t>coordinated</a:t>
          </a:r>
          <a:r>
            <a:rPr lang="en-US" b="1" dirty="0" smtClean="0">
              <a:solidFill>
                <a:srgbClr val="595959"/>
              </a:solidFill>
            </a:rPr>
            <a:t> </a:t>
          </a:r>
          <a:r>
            <a:rPr lang="en-US" dirty="0" smtClean="0">
              <a:solidFill>
                <a:srgbClr val="595959"/>
              </a:solidFill>
            </a:rPr>
            <a:t>approach to healthcare delivery </a:t>
          </a:r>
          <a:endParaRPr lang="en-US" dirty="0">
            <a:solidFill>
              <a:srgbClr val="595959"/>
            </a:solidFill>
          </a:endParaRPr>
        </a:p>
      </dgm:t>
    </dgm:pt>
    <dgm:pt modelId="{E8B962CB-F18D-A442-A047-B34BBEB46E38}" type="parTrans" cxnId="{A9078174-38EC-C749-87F9-A1D2B25CF851}">
      <dgm:prSet/>
      <dgm:spPr/>
      <dgm:t>
        <a:bodyPr/>
        <a:lstStyle/>
        <a:p>
          <a:endParaRPr lang="en-US">
            <a:solidFill>
              <a:srgbClr val="595959"/>
            </a:solidFill>
          </a:endParaRPr>
        </a:p>
      </dgm:t>
    </dgm:pt>
    <dgm:pt modelId="{B312197A-CE6C-E048-B2A9-2A6C9905A5DC}" type="sibTrans" cxnId="{A9078174-38EC-C749-87F9-A1D2B25CF851}">
      <dgm:prSet/>
      <dgm:spPr/>
      <dgm:t>
        <a:bodyPr/>
        <a:lstStyle/>
        <a:p>
          <a:endParaRPr lang="en-US">
            <a:solidFill>
              <a:srgbClr val="595959"/>
            </a:solidFill>
          </a:endParaRPr>
        </a:p>
      </dgm:t>
    </dgm:pt>
    <dgm:pt modelId="{9161869A-C9DD-314E-ACDE-FECBD856FF86}">
      <dgm:prSet/>
      <dgm:spPr>
        <a:solidFill>
          <a:schemeClr val="accent1">
            <a:lumMod val="40000"/>
            <a:lumOff val="60000"/>
          </a:schemeClr>
        </a:solidFill>
      </dgm:spPr>
      <dgm:t>
        <a:bodyPr/>
        <a:lstStyle/>
        <a:p>
          <a:r>
            <a:rPr lang="en-US" dirty="0" smtClean="0">
              <a:solidFill>
                <a:srgbClr val="595959"/>
              </a:solidFill>
            </a:rPr>
            <a:t>CI’s focus is on reliably producing </a:t>
          </a:r>
          <a:r>
            <a:rPr lang="en-US" b="1" u="sng" dirty="0" smtClean="0">
              <a:solidFill>
                <a:srgbClr val="595959"/>
              </a:solidFill>
            </a:rPr>
            <a:t>high quality clinical outcomes</a:t>
          </a:r>
          <a:r>
            <a:rPr lang="en-US" u="none" dirty="0" smtClean="0">
              <a:solidFill>
                <a:srgbClr val="595959"/>
              </a:solidFill>
            </a:rPr>
            <a:t> </a:t>
          </a:r>
          <a:r>
            <a:rPr lang="en-US" dirty="0" smtClean="0">
              <a:solidFill>
                <a:srgbClr val="595959"/>
              </a:solidFill>
            </a:rPr>
            <a:t>in the most </a:t>
          </a:r>
          <a:r>
            <a:rPr lang="en-US" b="1" u="sng" dirty="0" smtClean="0">
              <a:solidFill>
                <a:srgbClr val="595959"/>
              </a:solidFill>
            </a:rPr>
            <a:t>cost efficient</a:t>
          </a:r>
          <a:r>
            <a:rPr lang="en-US" b="1" dirty="0" smtClean="0">
              <a:solidFill>
                <a:srgbClr val="595959"/>
              </a:solidFill>
            </a:rPr>
            <a:t> </a:t>
          </a:r>
          <a:r>
            <a:rPr lang="en-US" dirty="0" smtClean="0">
              <a:solidFill>
                <a:srgbClr val="595959"/>
              </a:solidFill>
            </a:rPr>
            <a:t>manner possible  </a:t>
          </a:r>
          <a:endParaRPr lang="en-US" dirty="0">
            <a:solidFill>
              <a:srgbClr val="595959"/>
            </a:solidFill>
          </a:endParaRPr>
        </a:p>
      </dgm:t>
    </dgm:pt>
    <dgm:pt modelId="{9B37AECC-3E6C-6C4F-BC66-3CAF1505CC2F}" type="parTrans" cxnId="{846CAA64-6744-8C40-8224-DF405D4560AD}">
      <dgm:prSet/>
      <dgm:spPr/>
      <dgm:t>
        <a:bodyPr/>
        <a:lstStyle/>
        <a:p>
          <a:endParaRPr lang="en-US">
            <a:solidFill>
              <a:srgbClr val="595959"/>
            </a:solidFill>
          </a:endParaRPr>
        </a:p>
      </dgm:t>
    </dgm:pt>
    <dgm:pt modelId="{34A9D9E9-0BDE-6E47-8325-51A45461090B}" type="sibTrans" cxnId="{846CAA64-6744-8C40-8224-DF405D4560AD}">
      <dgm:prSet/>
      <dgm:spPr/>
      <dgm:t>
        <a:bodyPr/>
        <a:lstStyle/>
        <a:p>
          <a:endParaRPr lang="en-US">
            <a:solidFill>
              <a:srgbClr val="595959"/>
            </a:solidFill>
          </a:endParaRPr>
        </a:p>
      </dgm:t>
    </dgm:pt>
    <dgm:pt modelId="{F6F76EE6-270F-EF48-AABF-EEE693E3046F}" type="pres">
      <dgm:prSet presAssocID="{AC44965A-B561-DF43-AAB3-962171916B6F}" presName="Name0" presStyleCnt="0">
        <dgm:presLayoutVars>
          <dgm:dir/>
          <dgm:resizeHandles/>
        </dgm:presLayoutVars>
      </dgm:prSet>
      <dgm:spPr/>
    </dgm:pt>
    <dgm:pt modelId="{FC5A131B-C8AD-9643-93C6-56D3FDD1CAAD}" type="pres">
      <dgm:prSet presAssocID="{146F31C6-5E5B-214A-9B5C-6340E3C9ED1D}" presName="compNode" presStyleCnt="0"/>
      <dgm:spPr/>
    </dgm:pt>
    <dgm:pt modelId="{EB20DBED-E218-A44B-BE02-68E073631EB2}" type="pres">
      <dgm:prSet presAssocID="{146F31C6-5E5B-214A-9B5C-6340E3C9ED1D}" presName="dummyConnPt" presStyleCnt="0"/>
      <dgm:spPr/>
    </dgm:pt>
    <dgm:pt modelId="{C9CBA500-8ED8-D847-9525-956DCC61EC24}" type="pres">
      <dgm:prSet presAssocID="{146F31C6-5E5B-214A-9B5C-6340E3C9ED1D}" presName="node" presStyleLbl="node1" presStyleIdx="0" presStyleCnt="4" custScaleX="120250">
        <dgm:presLayoutVars>
          <dgm:bulletEnabled val="1"/>
        </dgm:presLayoutVars>
      </dgm:prSet>
      <dgm:spPr/>
      <dgm:t>
        <a:bodyPr/>
        <a:lstStyle/>
        <a:p>
          <a:endParaRPr lang="en-US"/>
        </a:p>
      </dgm:t>
    </dgm:pt>
    <dgm:pt modelId="{ABA701BE-9A47-0F49-9BFF-0B528AFF4CCB}" type="pres">
      <dgm:prSet presAssocID="{B312197A-CE6C-E048-B2A9-2A6C9905A5DC}" presName="sibTrans" presStyleLbl="bgSibTrans2D1" presStyleIdx="0" presStyleCnt="3" custLinFactNeighborX="16733"/>
      <dgm:spPr/>
      <dgm:t>
        <a:bodyPr/>
        <a:lstStyle/>
        <a:p>
          <a:endParaRPr lang="en-US"/>
        </a:p>
      </dgm:t>
    </dgm:pt>
    <dgm:pt modelId="{0746D4CA-44CE-4F49-B4E4-2AA231A5E956}" type="pres">
      <dgm:prSet presAssocID="{9161869A-C9DD-314E-ACDE-FECBD856FF86}" presName="compNode" presStyleCnt="0"/>
      <dgm:spPr/>
    </dgm:pt>
    <dgm:pt modelId="{23157EC5-446C-B342-AE4D-4FC545956906}" type="pres">
      <dgm:prSet presAssocID="{9161869A-C9DD-314E-ACDE-FECBD856FF86}" presName="dummyConnPt" presStyleCnt="0"/>
      <dgm:spPr/>
    </dgm:pt>
    <dgm:pt modelId="{43DFDC16-F5F7-FD41-8056-823073194C1A}" type="pres">
      <dgm:prSet presAssocID="{9161869A-C9DD-314E-ACDE-FECBD856FF86}" presName="node" presStyleLbl="node1" presStyleIdx="1" presStyleCnt="4" custScaleX="120250">
        <dgm:presLayoutVars>
          <dgm:bulletEnabled val="1"/>
        </dgm:presLayoutVars>
      </dgm:prSet>
      <dgm:spPr/>
      <dgm:t>
        <a:bodyPr/>
        <a:lstStyle/>
        <a:p>
          <a:endParaRPr lang="en-US"/>
        </a:p>
      </dgm:t>
    </dgm:pt>
    <dgm:pt modelId="{AB2C1C94-CD9D-C440-82B0-CDF4D3434E45}" type="pres">
      <dgm:prSet presAssocID="{34A9D9E9-0BDE-6E47-8325-51A45461090B}" presName="sibTrans" presStyleLbl="bgSibTrans2D1" presStyleIdx="1" presStyleCnt="3" custLinFactNeighborX="8178"/>
      <dgm:spPr/>
      <dgm:t>
        <a:bodyPr/>
        <a:lstStyle/>
        <a:p>
          <a:endParaRPr lang="en-US"/>
        </a:p>
      </dgm:t>
    </dgm:pt>
    <dgm:pt modelId="{4BF46B16-0DBA-F54F-9D2C-3546123E85F4}" type="pres">
      <dgm:prSet presAssocID="{82145E2C-A0F6-FA43-99A0-FC703336D009}" presName="compNode" presStyleCnt="0"/>
      <dgm:spPr/>
    </dgm:pt>
    <dgm:pt modelId="{F9A194F6-9B1D-FF4B-B542-326B9335BDD7}" type="pres">
      <dgm:prSet presAssocID="{82145E2C-A0F6-FA43-99A0-FC703336D009}" presName="dummyConnPt" presStyleCnt="0"/>
      <dgm:spPr/>
    </dgm:pt>
    <dgm:pt modelId="{5224C082-9C90-F742-9F1C-CF577ABC25E7}" type="pres">
      <dgm:prSet presAssocID="{82145E2C-A0F6-FA43-99A0-FC703336D009}" presName="node" presStyleLbl="node1" presStyleIdx="2" presStyleCnt="4" custScaleX="120250">
        <dgm:presLayoutVars>
          <dgm:bulletEnabled val="1"/>
        </dgm:presLayoutVars>
      </dgm:prSet>
      <dgm:spPr/>
      <dgm:t>
        <a:bodyPr/>
        <a:lstStyle/>
        <a:p>
          <a:endParaRPr lang="en-US"/>
        </a:p>
      </dgm:t>
    </dgm:pt>
    <dgm:pt modelId="{1F6D249C-8758-5B43-8AA5-C27FA879E9AD}" type="pres">
      <dgm:prSet presAssocID="{E2E5BDAC-01E4-FA49-A6C4-E40EE747516E}" presName="sibTrans" presStyleLbl="bgSibTrans2D1" presStyleIdx="2" presStyleCnt="3" custLinFactNeighborX="16733"/>
      <dgm:spPr/>
      <dgm:t>
        <a:bodyPr/>
        <a:lstStyle/>
        <a:p>
          <a:endParaRPr lang="en-US"/>
        </a:p>
      </dgm:t>
    </dgm:pt>
    <dgm:pt modelId="{E5605A68-8B0D-5F49-BEA3-8C5256C161B0}" type="pres">
      <dgm:prSet presAssocID="{EC811A9F-414C-4444-99B1-A454AE58D6AB}" presName="compNode" presStyleCnt="0"/>
      <dgm:spPr/>
    </dgm:pt>
    <dgm:pt modelId="{4254BC54-FA5D-5F4E-AD1C-EE0E612101EA}" type="pres">
      <dgm:prSet presAssocID="{EC811A9F-414C-4444-99B1-A454AE58D6AB}" presName="dummyConnPt" presStyleCnt="0"/>
      <dgm:spPr/>
    </dgm:pt>
    <dgm:pt modelId="{363BF92C-8F9F-424E-99D2-05F94514C56B}" type="pres">
      <dgm:prSet presAssocID="{EC811A9F-414C-4444-99B1-A454AE58D6AB}" presName="node" presStyleLbl="node1" presStyleIdx="3" presStyleCnt="4" custScaleX="120250">
        <dgm:presLayoutVars>
          <dgm:bulletEnabled val="1"/>
        </dgm:presLayoutVars>
      </dgm:prSet>
      <dgm:spPr/>
      <dgm:t>
        <a:bodyPr/>
        <a:lstStyle/>
        <a:p>
          <a:endParaRPr lang="en-US"/>
        </a:p>
      </dgm:t>
    </dgm:pt>
  </dgm:ptLst>
  <dgm:cxnLst>
    <dgm:cxn modelId="{AD9F5847-C997-4EE9-A0BC-F11CB1D58DBD}" type="presOf" srcId="{E2E5BDAC-01E4-FA49-A6C4-E40EE747516E}" destId="{1F6D249C-8758-5B43-8AA5-C27FA879E9AD}" srcOrd="0" destOrd="0" presId="urn:microsoft.com/office/officeart/2005/8/layout/bProcess4"/>
    <dgm:cxn modelId="{5B3200EE-7BC4-4862-A70F-C834F86617B3}" type="presOf" srcId="{146F31C6-5E5B-214A-9B5C-6340E3C9ED1D}" destId="{C9CBA500-8ED8-D847-9525-956DCC61EC24}" srcOrd="0" destOrd="0" presId="urn:microsoft.com/office/officeart/2005/8/layout/bProcess4"/>
    <dgm:cxn modelId="{32E2E287-B0A8-364C-A7B5-677D09DDF138}" srcId="{AC44965A-B561-DF43-AAB3-962171916B6F}" destId="{EC811A9F-414C-4444-99B1-A454AE58D6AB}" srcOrd="3" destOrd="0" parTransId="{9DA65EF5-D6DD-2044-AD66-98F94AA2BB7D}" sibTransId="{4AF13C68-83B6-1B49-8E5F-AA2C1315A03E}"/>
    <dgm:cxn modelId="{138B524D-56A3-43C4-A4B7-D63175B5E533}" type="presOf" srcId="{EC811A9F-414C-4444-99B1-A454AE58D6AB}" destId="{363BF92C-8F9F-424E-99D2-05F94514C56B}" srcOrd="0" destOrd="0" presId="urn:microsoft.com/office/officeart/2005/8/layout/bProcess4"/>
    <dgm:cxn modelId="{79FFF03C-D8ED-43F8-8411-AC40434BC48A}" type="presOf" srcId="{82145E2C-A0F6-FA43-99A0-FC703336D009}" destId="{5224C082-9C90-F742-9F1C-CF577ABC25E7}" srcOrd="0" destOrd="0" presId="urn:microsoft.com/office/officeart/2005/8/layout/bProcess4"/>
    <dgm:cxn modelId="{062B2873-A1DF-4D75-A599-D29A41713887}" type="presOf" srcId="{B312197A-CE6C-E048-B2A9-2A6C9905A5DC}" destId="{ABA701BE-9A47-0F49-9BFF-0B528AFF4CCB}" srcOrd="0" destOrd="0" presId="urn:microsoft.com/office/officeart/2005/8/layout/bProcess4"/>
    <dgm:cxn modelId="{74B0A61F-2F0D-3448-91A1-C25107D50769}" srcId="{AC44965A-B561-DF43-AAB3-962171916B6F}" destId="{82145E2C-A0F6-FA43-99A0-FC703336D009}" srcOrd="2" destOrd="0" parTransId="{1E08C4A5-A544-E349-9A4D-481A2E1709AF}" sibTransId="{E2E5BDAC-01E4-FA49-A6C4-E40EE747516E}"/>
    <dgm:cxn modelId="{915D1B67-44B9-4231-92FE-07223102B2DF}" type="presOf" srcId="{AC44965A-B561-DF43-AAB3-962171916B6F}" destId="{F6F76EE6-270F-EF48-AABF-EEE693E3046F}" srcOrd="0" destOrd="0" presId="urn:microsoft.com/office/officeart/2005/8/layout/bProcess4"/>
    <dgm:cxn modelId="{5FC918AA-02AA-410F-B1BE-94740F862315}" type="presOf" srcId="{34A9D9E9-0BDE-6E47-8325-51A45461090B}" destId="{AB2C1C94-CD9D-C440-82B0-CDF4D3434E45}" srcOrd="0" destOrd="0" presId="urn:microsoft.com/office/officeart/2005/8/layout/bProcess4"/>
    <dgm:cxn modelId="{A8A2D581-3AD9-414C-8A7A-23BAB7E46817}" type="presOf" srcId="{9161869A-C9DD-314E-ACDE-FECBD856FF86}" destId="{43DFDC16-F5F7-FD41-8056-823073194C1A}" srcOrd="0" destOrd="0" presId="urn:microsoft.com/office/officeart/2005/8/layout/bProcess4"/>
    <dgm:cxn modelId="{A9078174-38EC-C749-87F9-A1D2B25CF851}" srcId="{AC44965A-B561-DF43-AAB3-962171916B6F}" destId="{146F31C6-5E5B-214A-9B5C-6340E3C9ED1D}" srcOrd="0" destOrd="0" parTransId="{E8B962CB-F18D-A442-A047-B34BBEB46E38}" sibTransId="{B312197A-CE6C-E048-B2A9-2A6C9905A5DC}"/>
    <dgm:cxn modelId="{846CAA64-6744-8C40-8224-DF405D4560AD}" srcId="{AC44965A-B561-DF43-AAB3-962171916B6F}" destId="{9161869A-C9DD-314E-ACDE-FECBD856FF86}" srcOrd="1" destOrd="0" parTransId="{9B37AECC-3E6C-6C4F-BC66-3CAF1505CC2F}" sibTransId="{34A9D9E9-0BDE-6E47-8325-51A45461090B}"/>
    <dgm:cxn modelId="{EC8A1DBF-03EE-41AD-BB74-FE1220AC8449}" type="presParOf" srcId="{F6F76EE6-270F-EF48-AABF-EEE693E3046F}" destId="{FC5A131B-C8AD-9643-93C6-56D3FDD1CAAD}" srcOrd="0" destOrd="0" presId="urn:microsoft.com/office/officeart/2005/8/layout/bProcess4"/>
    <dgm:cxn modelId="{2051398A-4FC6-432C-879D-7E2A0C6343C9}" type="presParOf" srcId="{FC5A131B-C8AD-9643-93C6-56D3FDD1CAAD}" destId="{EB20DBED-E218-A44B-BE02-68E073631EB2}" srcOrd="0" destOrd="0" presId="urn:microsoft.com/office/officeart/2005/8/layout/bProcess4"/>
    <dgm:cxn modelId="{7DF8DB57-9702-4829-8BCA-40B2D29149BF}" type="presParOf" srcId="{FC5A131B-C8AD-9643-93C6-56D3FDD1CAAD}" destId="{C9CBA500-8ED8-D847-9525-956DCC61EC24}" srcOrd="1" destOrd="0" presId="urn:microsoft.com/office/officeart/2005/8/layout/bProcess4"/>
    <dgm:cxn modelId="{13F49ECB-3925-47F9-9C61-37D6F6228CEC}" type="presParOf" srcId="{F6F76EE6-270F-EF48-AABF-EEE693E3046F}" destId="{ABA701BE-9A47-0F49-9BFF-0B528AFF4CCB}" srcOrd="1" destOrd="0" presId="urn:microsoft.com/office/officeart/2005/8/layout/bProcess4"/>
    <dgm:cxn modelId="{6FB947E4-70F2-4E36-B219-32F5567B8912}" type="presParOf" srcId="{F6F76EE6-270F-EF48-AABF-EEE693E3046F}" destId="{0746D4CA-44CE-4F49-B4E4-2AA231A5E956}" srcOrd="2" destOrd="0" presId="urn:microsoft.com/office/officeart/2005/8/layout/bProcess4"/>
    <dgm:cxn modelId="{124D8D34-0F95-4DD1-94CA-A93B1303FA0E}" type="presParOf" srcId="{0746D4CA-44CE-4F49-B4E4-2AA231A5E956}" destId="{23157EC5-446C-B342-AE4D-4FC545956906}" srcOrd="0" destOrd="0" presId="urn:microsoft.com/office/officeart/2005/8/layout/bProcess4"/>
    <dgm:cxn modelId="{F4ABBBDB-386F-4D59-AB2F-694372FE347C}" type="presParOf" srcId="{0746D4CA-44CE-4F49-B4E4-2AA231A5E956}" destId="{43DFDC16-F5F7-FD41-8056-823073194C1A}" srcOrd="1" destOrd="0" presId="urn:microsoft.com/office/officeart/2005/8/layout/bProcess4"/>
    <dgm:cxn modelId="{DA3050D5-B91C-4EB3-B088-E529807FCEA9}" type="presParOf" srcId="{F6F76EE6-270F-EF48-AABF-EEE693E3046F}" destId="{AB2C1C94-CD9D-C440-82B0-CDF4D3434E45}" srcOrd="3" destOrd="0" presId="urn:microsoft.com/office/officeart/2005/8/layout/bProcess4"/>
    <dgm:cxn modelId="{A938043F-68DF-4B7C-B180-73FE8BA50A9E}" type="presParOf" srcId="{F6F76EE6-270F-EF48-AABF-EEE693E3046F}" destId="{4BF46B16-0DBA-F54F-9D2C-3546123E85F4}" srcOrd="4" destOrd="0" presId="urn:microsoft.com/office/officeart/2005/8/layout/bProcess4"/>
    <dgm:cxn modelId="{910CC28A-38DC-4D96-AEDE-99D63A513D7A}" type="presParOf" srcId="{4BF46B16-0DBA-F54F-9D2C-3546123E85F4}" destId="{F9A194F6-9B1D-FF4B-B542-326B9335BDD7}" srcOrd="0" destOrd="0" presId="urn:microsoft.com/office/officeart/2005/8/layout/bProcess4"/>
    <dgm:cxn modelId="{33DF6EE7-65A6-455E-AAC4-B97666D2933E}" type="presParOf" srcId="{4BF46B16-0DBA-F54F-9D2C-3546123E85F4}" destId="{5224C082-9C90-F742-9F1C-CF577ABC25E7}" srcOrd="1" destOrd="0" presId="urn:microsoft.com/office/officeart/2005/8/layout/bProcess4"/>
    <dgm:cxn modelId="{CFD5B0AF-6FB4-46EA-B960-B4F3C3078878}" type="presParOf" srcId="{F6F76EE6-270F-EF48-AABF-EEE693E3046F}" destId="{1F6D249C-8758-5B43-8AA5-C27FA879E9AD}" srcOrd="5" destOrd="0" presId="urn:microsoft.com/office/officeart/2005/8/layout/bProcess4"/>
    <dgm:cxn modelId="{4B3377CA-A67D-4EB2-B5DF-58914ADFDDDC}" type="presParOf" srcId="{F6F76EE6-270F-EF48-AABF-EEE693E3046F}" destId="{E5605A68-8B0D-5F49-BEA3-8C5256C161B0}" srcOrd="6" destOrd="0" presId="urn:microsoft.com/office/officeart/2005/8/layout/bProcess4"/>
    <dgm:cxn modelId="{E3BA12F9-29AF-4944-90A1-7A9B93FF75A6}" type="presParOf" srcId="{E5605A68-8B0D-5F49-BEA3-8C5256C161B0}" destId="{4254BC54-FA5D-5F4E-AD1C-EE0E612101EA}" srcOrd="0" destOrd="0" presId="urn:microsoft.com/office/officeart/2005/8/layout/bProcess4"/>
    <dgm:cxn modelId="{22DE9F0A-BDF9-4F1C-AC9E-30761607DA0D}" type="presParOf" srcId="{E5605A68-8B0D-5F49-BEA3-8C5256C161B0}" destId="{363BF92C-8F9F-424E-99D2-05F94514C56B}" srcOrd="1" destOrd="0" presId="urn:microsoft.com/office/officeart/2005/8/layout/bProcess4"/>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59DA7F3D-BC97-4D0D-83BA-E6F4AC39D0BE}" type="doc">
      <dgm:prSet loTypeId="urn:microsoft.com/office/officeart/2005/8/layout/hProcess7" loCatId="list" qsTypeId="urn:microsoft.com/office/officeart/2005/8/quickstyle/simple1" qsCatId="simple" csTypeId="urn:microsoft.com/office/officeart/2005/8/colors/accent1_1" csCatId="accent1" phldr="1"/>
      <dgm:spPr/>
      <dgm:t>
        <a:bodyPr/>
        <a:lstStyle/>
        <a:p>
          <a:endParaRPr lang="en-US"/>
        </a:p>
      </dgm:t>
    </dgm:pt>
    <dgm:pt modelId="{626ABF0B-D754-4362-9A79-2046618DE591}">
      <dgm:prSet phldrT="[Text]" custT="1"/>
      <dgm:spPr/>
      <dgm:t>
        <a:bodyPr/>
        <a:lstStyle/>
        <a:p>
          <a:r>
            <a:rPr lang="en-US" sz="1300" dirty="0" smtClean="0">
              <a:solidFill>
                <a:schemeClr val="tx1">
                  <a:lumMod val="65000"/>
                  <a:lumOff val="35000"/>
                </a:schemeClr>
              </a:solidFill>
            </a:rPr>
            <a:t>Fosters an organizational culture that supports teamwork </a:t>
          </a:r>
          <a:endParaRPr lang="en-US" sz="1300" dirty="0">
            <a:solidFill>
              <a:schemeClr val="tx1">
                <a:lumMod val="65000"/>
                <a:lumOff val="35000"/>
              </a:schemeClr>
            </a:solidFill>
          </a:endParaRPr>
        </a:p>
      </dgm:t>
    </dgm:pt>
    <dgm:pt modelId="{5B83EE8C-FF2A-4750-B06B-A04FDF69E407}" type="parTrans" cxnId="{CAC16928-84FD-49A6-BAC1-807D4DABDB7D}">
      <dgm:prSet/>
      <dgm:spPr/>
      <dgm:t>
        <a:bodyPr/>
        <a:lstStyle/>
        <a:p>
          <a:endParaRPr lang="en-US" sz="1300">
            <a:solidFill>
              <a:schemeClr val="tx1">
                <a:lumMod val="65000"/>
                <a:lumOff val="35000"/>
              </a:schemeClr>
            </a:solidFill>
          </a:endParaRPr>
        </a:p>
      </dgm:t>
    </dgm:pt>
    <dgm:pt modelId="{BADB4232-28FD-41E9-B20B-F873CD038013}" type="sibTrans" cxnId="{CAC16928-84FD-49A6-BAC1-807D4DABDB7D}">
      <dgm:prSet/>
      <dgm:spPr/>
      <dgm:t>
        <a:bodyPr/>
        <a:lstStyle/>
        <a:p>
          <a:endParaRPr lang="en-US" sz="1300">
            <a:solidFill>
              <a:schemeClr val="tx1">
                <a:lumMod val="65000"/>
                <a:lumOff val="35000"/>
              </a:schemeClr>
            </a:solidFill>
          </a:endParaRPr>
        </a:p>
      </dgm:t>
    </dgm:pt>
    <dgm:pt modelId="{FA54A1BD-8F4D-4F39-AA9D-416B97EF1508}">
      <dgm:prSet custT="1"/>
      <dgm:spPr/>
      <dgm:t>
        <a:bodyPr/>
        <a:lstStyle/>
        <a:p>
          <a:r>
            <a:rPr lang="en-US" sz="1300" smtClean="0">
              <a:solidFill>
                <a:schemeClr val="tx1">
                  <a:lumMod val="65000"/>
                  <a:lumOff val="35000"/>
                </a:schemeClr>
              </a:solidFill>
            </a:rPr>
            <a:t>Promotes an attitude for success and remaining positive, especially considering the uncertainties and likely flexibility requested</a:t>
          </a:r>
          <a:endParaRPr lang="en-US" sz="1300" dirty="0" smtClean="0">
            <a:solidFill>
              <a:schemeClr val="tx1">
                <a:lumMod val="65000"/>
                <a:lumOff val="35000"/>
              </a:schemeClr>
            </a:solidFill>
          </a:endParaRPr>
        </a:p>
      </dgm:t>
    </dgm:pt>
    <dgm:pt modelId="{3DA6B541-7E2F-45F5-BDB1-FC0C46F538FF}" type="parTrans" cxnId="{2BE16F6F-CE81-4494-AC11-3FC45CAD3388}">
      <dgm:prSet/>
      <dgm:spPr/>
      <dgm:t>
        <a:bodyPr/>
        <a:lstStyle/>
        <a:p>
          <a:endParaRPr lang="en-US" sz="1300">
            <a:solidFill>
              <a:schemeClr val="tx1">
                <a:lumMod val="65000"/>
                <a:lumOff val="35000"/>
              </a:schemeClr>
            </a:solidFill>
          </a:endParaRPr>
        </a:p>
      </dgm:t>
    </dgm:pt>
    <dgm:pt modelId="{1A62A162-DCA3-442C-A2AA-EE1AA6C4519F}" type="sibTrans" cxnId="{2BE16F6F-CE81-4494-AC11-3FC45CAD3388}">
      <dgm:prSet/>
      <dgm:spPr/>
      <dgm:t>
        <a:bodyPr/>
        <a:lstStyle/>
        <a:p>
          <a:endParaRPr lang="en-US" sz="1300">
            <a:solidFill>
              <a:schemeClr val="tx1">
                <a:lumMod val="65000"/>
                <a:lumOff val="35000"/>
              </a:schemeClr>
            </a:solidFill>
          </a:endParaRPr>
        </a:p>
      </dgm:t>
    </dgm:pt>
    <dgm:pt modelId="{41AF78C0-7D73-4D67-AF59-24E80AA5E3CD}">
      <dgm:prSet custT="1"/>
      <dgm:spPr/>
      <dgm:t>
        <a:bodyPr/>
        <a:lstStyle/>
        <a:p>
          <a:r>
            <a:rPr lang="en-US" sz="1300" smtClean="0">
              <a:solidFill>
                <a:schemeClr val="tx1">
                  <a:lumMod val="65000"/>
                  <a:lumOff val="35000"/>
                </a:schemeClr>
              </a:solidFill>
            </a:rPr>
            <a:t>Alleviates many of the risks/challenges often associated with ACO/CIN development</a:t>
          </a:r>
          <a:endParaRPr lang="en-US" sz="1300" dirty="0" smtClean="0">
            <a:solidFill>
              <a:schemeClr val="tx1">
                <a:lumMod val="65000"/>
                <a:lumOff val="35000"/>
              </a:schemeClr>
            </a:solidFill>
          </a:endParaRPr>
        </a:p>
      </dgm:t>
    </dgm:pt>
    <dgm:pt modelId="{21CC9B22-3466-43BA-8672-21BFEDE3DB3D}" type="parTrans" cxnId="{B5BE5BAA-0028-414A-A1D8-89BE270F393E}">
      <dgm:prSet/>
      <dgm:spPr/>
      <dgm:t>
        <a:bodyPr/>
        <a:lstStyle/>
        <a:p>
          <a:endParaRPr lang="en-US" sz="1300">
            <a:solidFill>
              <a:schemeClr val="tx1">
                <a:lumMod val="65000"/>
                <a:lumOff val="35000"/>
              </a:schemeClr>
            </a:solidFill>
          </a:endParaRPr>
        </a:p>
      </dgm:t>
    </dgm:pt>
    <dgm:pt modelId="{0BB4BDFB-F7B2-4487-B794-BD30B39ED1A3}" type="sibTrans" cxnId="{B5BE5BAA-0028-414A-A1D8-89BE270F393E}">
      <dgm:prSet/>
      <dgm:spPr/>
      <dgm:t>
        <a:bodyPr/>
        <a:lstStyle/>
        <a:p>
          <a:endParaRPr lang="en-US" sz="1300">
            <a:solidFill>
              <a:schemeClr val="tx1">
                <a:lumMod val="65000"/>
                <a:lumOff val="35000"/>
              </a:schemeClr>
            </a:solidFill>
          </a:endParaRPr>
        </a:p>
      </dgm:t>
    </dgm:pt>
    <dgm:pt modelId="{7F31C7CB-8795-4F05-A22F-44FCDA26A8AE}">
      <dgm:prSet custT="1"/>
      <dgm:spPr/>
      <dgm:t>
        <a:bodyPr/>
        <a:lstStyle/>
        <a:p>
          <a:r>
            <a:rPr lang="en-US" sz="1300" dirty="0" smtClean="0">
              <a:solidFill>
                <a:schemeClr val="tx1">
                  <a:lumMod val="65000"/>
                  <a:lumOff val="35000"/>
                </a:schemeClr>
              </a:solidFill>
            </a:rPr>
            <a:t>Sets a strong foundation for partnering with local hospitals/health systems</a:t>
          </a:r>
        </a:p>
      </dgm:t>
    </dgm:pt>
    <dgm:pt modelId="{823D3DBB-528B-4FFD-9F86-4102CB70835D}" type="parTrans" cxnId="{8B0D8332-4147-4B92-9F6C-351FFFC0A5FF}">
      <dgm:prSet/>
      <dgm:spPr/>
      <dgm:t>
        <a:bodyPr/>
        <a:lstStyle/>
        <a:p>
          <a:endParaRPr lang="en-US" sz="1300">
            <a:solidFill>
              <a:schemeClr val="tx1">
                <a:lumMod val="65000"/>
                <a:lumOff val="35000"/>
              </a:schemeClr>
            </a:solidFill>
          </a:endParaRPr>
        </a:p>
      </dgm:t>
    </dgm:pt>
    <dgm:pt modelId="{DE84883B-B3B6-4341-8D43-F91E7823C417}" type="sibTrans" cxnId="{8B0D8332-4147-4B92-9F6C-351FFFC0A5FF}">
      <dgm:prSet/>
      <dgm:spPr/>
      <dgm:t>
        <a:bodyPr/>
        <a:lstStyle/>
        <a:p>
          <a:endParaRPr lang="en-US" sz="1300">
            <a:solidFill>
              <a:schemeClr val="tx1">
                <a:lumMod val="65000"/>
                <a:lumOff val="35000"/>
              </a:schemeClr>
            </a:solidFill>
          </a:endParaRPr>
        </a:p>
      </dgm:t>
    </dgm:pt>
    <dgm:pt modelId="{D6E8C2AD-0AB6-4B11-B441-7C59974E9A4F}">
      <dgm:prSet phldrT="[Text]" custT="1"/>
      <dgm:spPr/>
      <dgm:t>
        <a:bodyPr/>
        <a:lstStyle/>
        <a:p>
          <a:endParaRPr lang="en-US" sz="1300">
            <a:solidFill>
              <a:schemeClr val="tx1">
                <a:lumMod val="65000"/>
                <a:lumOff val="35000"/>
              </a:schemeClr>
            </a:solidFill>
          </a:endParaRPr>
        </a:p>
      </dgm:t>
    </dgm:pt>
    <dgm:pt modelId="{C15347AA-D1EE-4775-AD85-CD48620B2CEF}" type="parTrans" cxnId="{C73E91F7-E5FE-47CA-AC5C-C20178A70907}">
      <dgm:prSet/>
      <dgm:spPr/>
      <dgm:t>
        <a:bodyPr/>
        <a:lstStyle/>
        <a:p>
          <a:endParaRPr lang="en-US" sz="1300">
            <a:solidFill>
              <a:schemeClr val="tx1">
                <a:lumMod val="65000"/>
                <a:lumOff val="35000"/>
              </a:schemeClr>
            </a:solidFill>
          </a:endParaRPr>
        </a:p>
      </dgm:t>
    </dgm:pt>
    <dgm:pt modelId="{47898D68-FA77-4BD5-86EF-8FF85BC475F4}" type="sibTrans" cxnId="{C73E91F7-E5FE-47CA-AC5C-C20178A70907}">
      <dgm:prSet/>
      <dgm:spPr/>
      <dgm:t>
        <a:bodyPr/>
        <a:lstStyle/>
        <a:p>
          <a:endParaRPr lang="en-US" sz="1300">
            <a:solidFill>
              <a:schemeClr val="tx1">
                <a:lumMod val="65000"/>
                <a:lumOff val="35000"/>
              </a:schemeClr>
            </a:solidFill>
          </a:endParaRPr>
        </a:p>
      </dgm:t>
    </dgm:pt>
    <dgm:pt modelId="{2EA719A9-BB47-42E9-B75A-A37D680DBFFA}">
      <dgm:prSet custT="1"/>
      <dgm:spPr/>
      <dgm:t>
        <a:bodyPr/>
        <a:lstStyle/>
        <a:p>
          <a:endParaRPr lang="en-US" sz="1300" dirty="0" smtClean="0">
            <a:solidFill>
              <a:schemeClr val="tx1">
                <a:lumMod val="65000"/>
                <a:lumOff val="35000"/>
              </a:schemeClr>
            </a:solidFill>
          </a:endParaRPr>
        </a:p>
      </dgm:t>
    </dgm:pt>
    <dgm:pt modelId="{D12BF418-BAA7-4668-B3F7-E6813BC54708}" type="parTrans" cxnId="{D9DE9413-DF92-4BB0-BAF2-B5DF187A3783}">
      <dgm:prSet/>
      <dgm:spPr/>
      <dgm:t>
        <a:bodyPr/>
        <a:lstStyle/>
        <a:p>
          <a:endParaRPr lang="en-US" sz="1300">
            <a:solidFill>
              <a:schemeClr val="tx1">
                <a:lumMod val="65000"/>
                <a:lumOff val="35000"/>
              </a:schemeClr>
            </a:solidFill>
          </a:endParaRPr>
        </a:p>
      </dgm:t>
    </dgm:pt>
    <dgm:pt modelId="{F13410ED-1AD2-4EC1-A5EE-4247997CF860}" type="sibTrans" cxnId="{D9DE9413-DF92-4BB0-BAF2-B5DF187A3783}">
      <dgm:prSet/>
      <dgm:spPr/>
      <dgm:t>
        <a:bodyPr/>
        <a:lstStyle/>
        <a:p>
          <a:endParaRPr lang="en-US" sz="1300">
            <a:solidFill>
              <a:schemeClr val="tx1">
                <a:lumMod val="65000"/>
                <a:lumOff val="35000"/>
              </a:schemeClr>
            </a:solidFill>
          </a:endParaRPr>
        </a:p>
      </dgm:t>
    </dgm:pt>
    <dgm:pt modelId="{CFB1BFBC-0D38-43B7-916E-7BF55A5B07D7}">
      <dgm:prSet custT="1"/>
      <dgm:spPr/>
      <dgm:t>
        <a:bodyPr/>
        <a:lstStyle/>
        <a:p>
          <a:endParaRPr lang="en-US" sz="1300" dirty="0" smtClean="0">
            <a:solidFill>
              <a:schemeClr val="tx1">
                <a:lumMod val="65000"/>
                <a:lumOff val="35000"/>
              </a:schemeClr>
            </a:solidFill>
          </a:endParaRPr>
        </a:p>
      </dgm:t>
    </dgm:pt>
    <dgm:pt modelId="{9BF416FD-02B9-4850-95A4-3F9E1066DB5B}" type="parTrans" cxnId="{AF29E9DE-2AC1-4218-AA65-F9828FDE0FB1}">
      <dgm:prSet/>
      <dgm:spPr/>
      <dgm:t>
        <a:bodyPr/>
        <a:lstStyle/>
        <a:p>
          <a:endParaRPr lang="en-US" sz="1300">
            <a:solidFill>
              <a:schemeClr val="tx1">
                <a:lumMod val="65000"/>
                <a:lumOff val="35000"/>
              </a:schemeClr>
            </a:solidFill>
          </a:endParaRPr>
        </a:p>
      </dgm:t>
    </dgm:pt>
    <dgm:pt modelId="{224C0EFA-8601-4F24-A24C-290E5E44417E}" type="sibTrans" cxnId="{AF29E9DE-2AC1-4218-AA65-F9828FDE0FB1}">
      <dgm:prSet/>
      <dgm:spPr/>
      <dgm:t>
        <a:bodyPr/>
        <a:lstStyle/>
        <a:p>
          <a:endParaRPr lang="en-US" sz="1300">
            <a:solidFill>
              <a:schemeClr val="tx1">
                <a:lumMod val="65000"/>
                <a:lumOff val="35000"/>
              </a:schemeClr>
            </a:solidFill>
          </a:endParaRPr>
        </a:p>
      </dgm:t>
    </dgm:pt>
    <dgm:pt modelId="{440A6E6F-E729-4312-B992-F249AC5D0684}">
      <dgm:prSet custT="1"/>
      <dgm:spPr/>
      <dgm:t>
        <a:bodyPr/>
        <a:lstStyle/>
        <a:p>
          <a:endParaRPr lang="en-US" sz="1300" dirty="0" smtClean="0">
            <a:solidFill>
              <a:schemeClr val="tx1">
                <a:lumMod val="65000"/>
                <a:lumOff val="35000"/>
              </a:schemeClr>
            </a:solidFill>
          </a:endParaRPr>
        </a:p>
      </dgm:t>
    </dgm:pt>
    <dgm:pt modelId="{E859EED8-D766-4062-ABA0-0E006AB1FE78}" type="parTrans" cxnId="{A2CBBDC3-7411-415F-8652-EFD48110483A}">
      <dgm:prSet/>
      <dgm:spPr/>
      <dgm:t>
        <a:bodyPr/>
        <a:lstStyle/>
        <a:p>
          <a:endParaRPr lang="en-US" sz="1300">
            <a:solidFill>
              <a:schemeClr val="tx1">
                <a:lumMod val="65000"/>
                <a:lumOff val="35000"/>
              </a:schemeClr>
            </a:solidFill>
          </a:endParaRPr>
        </a:p>
      </dgm:t>
    </dgm:pt>
    <dgm:pt modelId="{A460DB47-E025-4C95-9A37-AD8F3E180B3B}" type="sibTrans" cxnId="{A2CBBDC3-7411-415F-8652-EFD48110483A}">
      <dgm:prSet/>
      <dgm:spPr/>
      <dgm:t>
        <a:bodyPr/>
        <a:lstStyle/>
        <a:p>
          <a:endParaRPr lang="en-US" sz="1300">
            <a:solidFill>
              <a:schemeClr val="tx1">
                <a:lumMod val="65000"/>
                <a:lumOff val="35000"/>
              </a:schemeClr>
            </a:solidFill>
          </a:endParaRPr>
        </a:p>
      </dgm:t>
    </dgm:pt>
    <dgm:pt modelId="{1B0BE864-7709-4D44-98CB-1BD391C9D528}" type="pres">
      <dgm:prSet presAssocID="{59DA7F3D-BC97-4D0D-83BA-E6F4AC39D0BE}" presName="Name0" presStyleCnt="0">
        <dgm:presLayoutVars>
          <dgm:dir/>
          <dgm:animLvl val="lvl"/>
          <dgm:resizeHandles val="exact"/>
        </dgm:presLayoutVars>
      </dgm:prSet>
      <dgm:spPr/>
      <dgm:t>
        <a:bodyPr/>
        <a:lstStyle/>
        <a:p>
          <a:endParaRPr lang="en-US"/>
        </a:p>
      </dgm:t>
    </dgm:pt>
    <dgm:pt modelId="{9137AB0E-2F06-4DF4-99FD-3395ED06F134}" type="pres">
      <dgm:prSet presAssocID="{D6E8C2AD-0AB6-4B11-B441-7C59974E9A4F}" presName="compositeNode" presStyleCnt="0">
        <dgm:presLayoutVars>
          <dgm:bulletEnabled val="1"/>
        </dgm:presLayoutVars>
      </dgm:prSet>
      <dgm:spPr/>
    </dgm:pt>
    <dgm:pt modelId="{4B28655B-D33C-4F1C-97B3-CF8445B51557}" type="pres">
      <dgm:prSet presAssocID="{D6E8C2AD-0AB6-4B11-B441-7C59974E9A4F}" presName="bgRect" presStyleLbl="node1" presStyleIdx="0" presStyleCnt="4"/>
      <dgm:spPr/>
      <dgm:t>
        <a:bodyPr/>
        <a:lstStyle/>
        <a:p>
          <a:endParaRPr lang="en-US"/>
        </a:p>
      </dgm:t>
    </dgm:pt>
    <dgm:pt modelId="{9491714E-D215-4FA6-ACC3-18B1AD7B6212}" type="pres">
      <dgm:prSet presAssocID="{D6E8C2AD-0AB6-4B11-B441-7C59974E9A4F}" presName="parentNode" presStyleLbl="node1" presStyleIdx="0" presStyleCnt="4">
        <dgm:presLayoutVars>
          <dgm:chMax val="0"/>
          <dgm:bulletEnabled val="1"/>
        </dgm:presLayoutVars>
      </dgm:prSet>
      <dgm:spPr/>
      <dgm:t>
        <a:bodyPr/>
        <a:lstStyle/>
        <a:p>
          <a:endParaRPr lang="en-US"/>
        </a:p>
      </dgm:t>
    </dgm:pt>
    <dgm:pt modelId="{8BE418F1-D301-4CCD-AF70-3EE2C91025E1}" type="pres">
      <dgm:prSet presAssocID="{D6E8C2AD-0AB6-4B11-B441-7C59974E9A4F}" presName="childNode" presStyleLbl="node1" presStyleIdx="0" presStyleCnt="4">
        <dgm:presLayoutVars>
          <dgm:bulletEnabled val="1"/>
        </dgm:presLayoutVars>
      </dgm:prSet>
      <dgm:spPr/>
      <dgm:t>
        <a:bodyPr/>
        <a:lstStyle/>
        <a:p>
          <a:endParaRPr lang="en-US"/>
        </a:p>
      </dgm:t>
    </dgm:pt>
    <dgm:pt modelId="{086CD703-A7A8-423B-8D30-CBAF0BF3CC48}" type="pres">
      <dgm:prSet presAssocID="{47898D68-FA77-4BD5-86EF-8FF85BC475F4}" presName="hSp" presStyleCnt="0"/>
      <dgm:spPr/>
    </dgm:pt>
    <dgm:pt modelId="{0C5B7DB4-5475-4B39-95A4-DACDF1640429}" type="pres">
      <dgm:prSet presAssocID="{47898D68-FA77-4BD5-86EF-8FF85BC475F4}" presName="vProcSp" presStyleCnt="0"/>
      <dgm:spPr/>
    </dgm:pt>
    <dgm:pt modelId="{38AFE848-FDD6-41A5-A5D0-DEE66DF3D640}" type="pres">
      <dgm:prSet presAssocID="{47898D68-FA77-4BD5-86EF-8FF85BC475F4}" presName="vSp1" presStyleCnt="0"/>
      <dgm:spPr/>
    </dgm:pt>
    <dgm:pt modelId="{671AA284-9B9B-4046-96CD-CD58D7A71D08}" type="pres">
      <dgm:prSet presAssocID="{47898D68-FA77-4BD5-86EF-8FF85BC475F4}" presName="simulatedConn" presStyleLbl="solidFgAcc1" presStyleIdx="0" presStyleCnt="3"/>
      <dgm:spPr/>
    </dgm:pt>
    <dgm:pt modelId="{93890A2F-5374-467D-AB64-3E9D6F556E8E}" type="pres">
      <dgm:prSet presAssocID="{47898D68-FA77-4BD5-86EF-8FF85BC475F4}" presName="vSp2" presStyleCnt="0"/>
      <dgm:spPr/>
    </dgm:pt>
    <dgm:pt modelId="{6F8F99B0-A2DD-49C0-9D8F-A001B0659EAA}" type="pres">
      <dgm:prSet presAssocID="{47898D68-FA77-4BD5-86EF-8FF85BC475F4}" presName="sibTrans" presStyleCnt="0"/>
      <dgm:spPr/>
    </dgm:pt>
    <dgm:pt modelId="{741DBA5C-EF94-4FFF-A62F-CD2AD26F0159}" type="pres">
      <dgm:prSet presAssocID="{2EA719A9-BB47-42E9-B75A-A37D680DBFFA}" presName="compositeNode" presStyleCnt="0">
        <dgm:presLayoutVars>
          <dgm:bulletEnabled val="1"/>
        </dgm:presLayoutVars>
      </dgm:prSet>
      <dgm:spPr/>
    </dgm:pt>
    <dgm:pt modelId="{7B7EB095-EB2E-4A23-8E0E-7B7AFC5987BC}" type="pres">
      <dgm:prSet presAssocID="{2EA719A9-BB47-42E9-B75A-A37D680DBFFA}" presName="bgRect" presStyleLbl="node1" presStyleIdx="1" presStyleCnt="4"/>
      <dgm:spPr/>
      <dgm:t>
        <a:bodyPr/>
        <a:lstStyle/>
        <a:p>
          <a:endParaRPr lang="en-US"/>
        </a:p>
      </dgm:t>
    </dgm:pt>
    <dgm:pt modelId="{0349F03F-0C52-40E7-8259-F3FFBF87DA5D}" type="pres">
      <dgm:prSet presAssocID="{2EA719A9-BB47-42E9-B75A-A37D680DBFFA}" presName="parentNode" presStyleLbl="node1" presStyleIdx="1" presStyleCnt="4">
        <dgm:presLayoutVars>
          <dgm:chMax val="0"/>
          <dgm:bulletEnabled val="1"/>
        </dgm:presLayoutVars>
      </dgm:prSet>
      <dgm:spPr/>
      <dgm:t>
        <a:bodyPr/>
        <a:lstStyle/>
        <a:p>
          <a:endParaRPr lang="en-US"/>
        </a:p>
      </dgm:t>
    </dgm:pt>
    <dgm:pt modelId="{2884C39B-6702-4830-8640-FBDA9418F233}" type="pres">
      <dgm:prSet presAssocID="{2EA719A9-BB47-42E9-B75A-A37D680DBFFA}" presName="childNode" presStyleLbl="node1" presStyleIdx="1" presStyleCnt="4">
        <dgm:presLayoutVars>
          <dgm:bulletEnabled val="1"/>
        </dgm:presLayoutVars>
      </dgm:prSet>
      <dgm:spPr/>
      <dgm:t>
        <a:bodyPr/>
        <a:lstStyle/>
        <a:p>
          <a:endParaRPr lang="en-US"/>
        </a:p>
      </dgm:t>
    </dgm:pt>
    <dgm:pt modelId="{9C793790-EABE-42B9-AD54-C700A60315C9}" type="pres">
      <dgm:prSet presAssocID="{F13410ED-1AD2-4EC1-A5EE-4247997CF860}" presName="hSp" presStyleCnt="0"/>
      <dgm:spPr/>
    </dgm:pt>
    <dgm:pt modelId="{2A8F1CF5-6894-44C3-93C5-D2D69484A446}" type="pres">
      <dgm:prSet presAssocID="{F13410ED-1AD2-4EC1-A5EE-4247997CF860}" presName="vProcSp" presStyleCnt="0"/>
      <dgm:spPr/>
    </dgm:pt>
    <dgm:pt modelId="{2E22ED9D-03FD-4669-87D9-C9DA698D0D7D}" type="pres">
      <dgm:prSet presAssocID="{F13410ED-1AD2-4EC1-A5EE-4247997CF860}" presName="vSp1" presStyleCnt="0"/>
      <dgm:spPr/>
    </dgm:pt>
    <dgm:pt modelId="{399317C3-2A9F-4DB9-8DC2-71C1640230B6}" type="pres">
      <dgm:prSet presAssocID="{F13410ED-1AD2-4EC1-A5EE-4247997CF860}" presName="simulatedConn" presStyleLbl="solidFgAcc1" presStyleIdx="1" presStyleCnt="3"/>
      <dgm:spPr/>
    </dgm:pt>
    <dgm:pt modelId="{1E1F132E-726D-4ECD-82FC-E6BBDFD19A34}" type="pres">
      <dgm:prSet presAssocID="{F13410ED-1AD2-4EC1-A5EE-4247997CF860}" presName="vSp2" presStyleCnt="0"/>
      <dgm:spPr/>
    </dgm:pt>
    <dgm:pt modelId="{78850574-5F8F-42B6-B315-71A8CBF26C12}" type="pres">
      <dgm:prSet presAssocID="{F13410ED-1AD2-4EC1-A5EE-4247997CF860}" presName="sibTrans" presStyleCnt="0"/>
      <dgm:spPr/>
    </dgm:pt>
    <dgm:pt modelId="{D49DC483-1575-48C7-B34B-8B3ACFB79D31}" type="pres">
      <dgm:prSet presAssocID="{CFB1BFBC-0D38-43B7-916E-7BF55A5B07D7}" presName="compositeNode" presStyleCnt="0">
        <dgm:presLayoutVars>
          <dgm:bulletEnabled val="1"/>
        </dgm:presLayoutVars>
      </dgm:prSet>
      <dgm:spPr/>
    </dgm:pt>
    <dgm:pt modelId="{F3938FF1-D143-44E4-A88A-528743BE302A}" type="pres">
      <dgm:prSet presAssocID="{CFB1BFBC-0D38-43B7-916E-7BF55A5B07D7}" presName="bgRect" presStyleLbl="node1" presStyleIdx="2" presStyleCnt="4"/>
      <dgm:spPr/>
      <dgm:t>
        <a:bodyPr/>
        <a:lstStyle/>
        <a:p>
          <a:endParaRPr lang="en-US"/>
        </a:p>
      </dgm:t>
    </dgm:pt>
    <dgm:pt modelId="{EA274A94-042B-4887-B6AA-CB1A5D3ADCD8}" type="pres">
      <dgm:prSet presAssocID="{CFB1BFBC-0D38-43B7-916E-7BF55A5B07D7}" presName="parentNode" presStyleLbl="node1" presStyleIdx="2" presStyleCnt="4">
        <dgm:presLayoutVars>
          <dgm:chMax val="0"/>
          <dgm:bulletEnabled val="1"/>
        </dgm:presLayoutVars>
      </dgm:prSet>
      <dgm:spPr/>
      <dgm:t>
        <a:bodyPr/>
        <a:lstStyle/>
        <a:p>
          <a:endParaRPr lang="en-US"/>
        </a:p>
      </dgm:t>
    </dgm:pt>
    <dgm:pt modelId="{5EE7348C-1B42-47EC-B56A-BCEF73E5C07E}" type="pres">
      <dgm:prSet presAssocID="{CFB1BFBC-0D38-43B7-916E-7BF55A5B07D7}" presName="childNode" presStyleLbl="node1" presStyleIdx="2" presStyleCnt="4">
        <dgm:presLayoutVars>
          <dgm:bulletEnabled val="1"/>
        </dgm:presLayoutVars>
      </dgm:prSet>
      <dgm:spPr/>
      <dgm:t>
        <a:bodyPr/>
        <a:lstStyle/>
        <a:p>
          <a:endParaRPr lang="en-US"/>
        </a:p>
      </dgm:t>
    </dgm:pt>
    <dgm:pt modelId="{473B3F7D-00D7-43A3-9305-BFAB92A58BCE}" type="pres">
      <dgm:prSet presAssocID="{224C0EFA-8601-4F24-A24C-290E5E44417E}" presName="hSp" presStyleCnt="0"/>
      <dgm:spPr/>
    </dgm:pt>
    <dgm:pt modelId="{94008779-CD93-4E00-B109-C5681CDE03B5}" type="pres">
      <dgm:prSet presAssocID="{224C0EFA-8601-4F24-A24C-290E5E44417E}" presName="vProcSp" presStyleCnt="0"/>
      <dgm:spPr/>
    </dgm:pt>
    <dgm:pt modelId="{D80044BC-43AD-4215-AA9B-F79B28AA26D2}" type="pres">
      <dgm:prSet presAssocID="{224C0EFA-8601-4F24-A24C-290E5E44417E}" presName="vSp1" presStyleCnt="0"/>
      <dgm:spPr/>
    </dgm:pt>
    <dgm:pt modelId="{ED91EA25-3E11-47C6-AB31-6D85B78ED4B7}" type="pres">
      <dgm:prSet presAssocID="{224C0EFA-8601-4F24-A24C-290E5E44417E}" presName="simulatedConn" presStyleLbl="solidFgAcc1" presStyleIdx="2" presStyleCnt="3"/>
      <dgm:spPr/>
    </dgm:pt>
    <dgm:pt modelId="{2EE1E304-E322-4670-8527-D0EE99148B77}" type="pres">
      <dgm:prSet presAssocID="{224C0EFA-8601-4F24-A24C-290E5E44417E}" presName="vSp2" presStyleCnt="0"/>
      <dgm:spPr/>
    </dgm:pt>
    <dgm:pt modelId="{DAD8D273-9516-4FDB-B1C9-3B2F7CEC1341}" type="pres">
      <dgm:prSet presAssocID="{224C0EFA-8601-4F24-A24C-290E5E44417E}" presName="sibTrans" presStyleCnt="0"/>
      <dgm:spPr/>
    </dgm:pt>
    <dgm:pt modelId="{C7B447D1-53F9-42D3-B4FF-B6D8AE59087A}" type="pres">
      <dgm:prSet presAssocID="{440A6E6F-E729-4312-B992-F249AC5D0684}" presName="compositeNode" presStyleCnt="0">
        <dgm:presLayoutVars>
          <dgm:bulletEnabled val="1"/>
        </dgm:presLayoutVars>
      </dgm:prSet>
      <dgm:spPr/>
    </dgm:pt>
    <dgm:pt modelId="{522EE3CC-1429-45D2-A92C-30C4D16FBA9F}" type="pres">
      <dgm:prSet presAssocID="{440A6E6F-E729-4312-B992-F249AC5D0684}" presName="bgRect" presStyleLbl="node1" presStyleIdx="3" presStyleCnt="4"/>
      <dgm:spPr/>
      <dgm:t>
        <a:bodyPr/>
        <a:lstStyle/>
        <a:p>
          <a:endParaRPr lang="en-US"/>
        </a:p>
      </dgm:t>
    </dgm:pt>
    <dgm:pt modelId="{3BC9CE62-17BB-4AEC-A21F-2625901EF851}" type="pres">
      <dgm:prSet presAssocID="{440A6E6F-E729-4312-B992-F249AC5D0684}" presName="parentNode" presStyleLbl="node1" presStyleIdx="3" presStyleCnt="4">
        <dgm:presLayoutVars>
          <dgm:chMax val="0"/>
          <dgm:bulletEnabled val="1"/>
        </dgm:presLayoutVars>
      </dgm:prSet>
      <dgm:spPr/>
      <dgm:t>
        <a:bodyPr/>
        <a:lstStyle/>
        <a:p>
          <a:endParaRPr lang="en-US"/>
        </a:p>
      </dgm:t>
    </dgm:pt>
    <dgm:pt modelId="{80EC8058-5983-4707-8CE4-1D9170F5F96F}" type="pres">
      <dgm:prSet presAssocID="{440A6E6F-E729-4312-B992-F249AC5D0684}" presName="childNode" presStyleLbl="node1" presStyleIdx="3" presStyleCnt="4">
        <dgm:presLayoutVars>
          <dgm:bulletEnabled val="1"/>
        </dgm:presLayoutVars>
      </dgm:prSet>
      <dgm:spPr/>
      <dgm:t>
        <a:bodyPr/>
        <a:lstStyle/>
        <a:p>
          <a:endParaRPr lang="en-US"/>
        </a:p>
      </dgm:t>
    </dgm:pt>
  </dgm:ptLst>
  <dgm:cxnLst>
    <dgm:cxn modelId="{702FFC44-8F92-40C3-9BE1-F87D8E0AFC3C}" type="presOf" srcId="{D6E8C2AD-0AB6-4B11-B441-7C59974E9A4F}" destId="{4B28655B-D33C-4F1C-97B3-CF8445B51557}" srcOrd="0" destOrd="0" presId="urn:microsoft.com/office/officeart/2005/8/layout/hProcess7"/>
    <dgm:cxn modelId="{A2CBBDC3-7411-415F-8652-EFD48110483A}" srcId="{59DA7F3D-BC97-4D0D-83BA-E6F4AC39D0BE}" destId="{440A6E6F-E729-4312-B992-F249AC5D0684}" srcOrd="3" destOrd="0" parTransId="{E859EED8-D766-4062-ABA0-0E006AB1FE78}" sibTransId="{A460DB47-E025-4C95-9A37-AD8F3E180B3B}"/>
    <dgm:cxn modelId="{8B0D8332-4147-4B92-9F6C-351FFFC0A5FF}" srcId="{440A6E6F-E729-4312-B992-F249AC5D0684}" destId="{7F31C7CB-8795-4F05-A22F-44FCDA26A8AE}" srcOrd="0" destOrd="0" parTransId="{823D3DBB-528B-4FFD-9F86-4102CB70835D}" sibTransId="{DE84883B-B3B6-4341-8D43-F91E7823C417}"/>
    <dgm:cxn modelId="{87E529A9-EA11-4761-8BD7-5B8101CEC6F0}" type="presOf" srcId="{41AF78C0-7D73-4D67-AF59-24E80AA5E3CD}" destId="{5EE7348C-1B42-47EC-B56A-BCEF73E5C07E}" srcOrd="0" destOrd="0" presId="urn:microsoft.com/office/officeart/2005/8/layout/hProcess7"/>
    <dgm:cxn modelId="{2FAF7D34-1249-4441-AE76-79D9B2EFCEC0}" type="presOf" srcId="{2EA719A9-BB47-42E9-B75A-A37D680DBFFA}" destId="{0349F03F-0C52-40E7-8259-F3FFBF87DA5D}" srcOrd="1" destOrd="0" presId="urn:microsoft.com/office/officeart/2005/8/layout/hProcess7"/>
    <dgm:cxn modelId="{5410A813-1AD5-45F4-917F-7FEB34E0475A}" type="presOf" srcId="{626ABF0B-D754-4362-9A79-2046618DE591}" destId="{8BE418F1-D301-4CCD-AF70-3EE2C91025E1}" srcOrd="0" destOrd="0" presId="urn:microsoft.com/office/officeart/2005/8/layout/hProcess7"/>
    <dgm:cxn modelId="{CAC16928-84FD-49A6-BAC1-807D4DABDB7D}" srcId="{D6E8C2AD-0AB6-4B11-B441-7C59974E9A4F}" destId="{626ABF0B-D754-4362-9A79-2046618DE591}" srcOrd="0" destOrd="0" parTransId="{5B83EE8C-FF2A-4750-B06B-A04FDF69E407}" sibTransId="{BADB4232-28FD-41E9-B20B-F873CD038013}"/>
    <dgm:cxn modelId="{1D839969-6453-4483-9DFD-8FB7EF70EFD1}" type="presOf" srcId="{7F31C7CB-8795-4F05-A22F-44FCDA26A8AE}" destId="{80EC8058-5983-4707-8CE4-1D9170F5F96F}" srcOrd="0" destOrd="0" presId="urn:microsoft.com/office/officeart/2005/8/layout/hProcess7"/>
    <dgm:cxn modelId="{B5BE5BAA-0028-414A-A1D8-89BE270F393E}" srcId="{CFB1BFBC-0D38-43B7-916E-7BF55A5B07D7}" destId="{41AF78C0-7D73-4D67-AF59-24E80AA5E3CD}" srcOrd="0" destOrd="0" parTransId="{21CC9B22-3466-43BA-8672-21BFEDE3DB3D}" sibTransId="{0BB4BDFB-F7B2-4487-B794-BD30B39ED1A3}"/>
    <dgm:cxn modelId="{2BE16F6F-CE81-4494-AC11-3FC45CAD3388}" srcId="{2EA719A9-BB47-42E9-B75A-A37D680DBFFA}" destId="{FA54A1BD-8F4D-4F39-AA9D-416B97EF1508}" srcOrd="0" destOrd="0" parTransId="{3DA6B541-7E2F-45F5-BDB1-FC0C46F538FF}" sibTransId="{1A62A162-DCA3-442C-A2AA-EE1AA6C4519F}"/>
    <dgm:cxn modelId="{C73E91F7-E5FE-47CA-AC5C-C20178A70907}" srcId="{59DA7F3D-BC97-4D0D-83BA-E6F4AC39D0BE}" destId="{D6E8C2AD-0AB6-4B11-B441-7C59974E9A4F}" srcOrd="0" destOrd="0" parTransId="{C15347AA-D1EE-4775-AD85-CD48620B2CEF}" sibTransId="{47898D68-FA77-4BD5-86EF-8FF85BC475F4}"/>
    <dgm:cxn modelId="{879FBD4C-674C-45F8-8DB6-18DFBAE59DE0}" type="presOf" srcId="{440A6E6F-E729-4312-B992-F249AC5D0684}" destId="{522EE3CC-1429-45D2-A92C-30C4D16FBA9F}" srcOrd="0" destOrd="0" presId="urn:microsoft.com/office/officeart/2005/8/layout/hProcess7"/>
    <dgm:cxn modelId="{D9DE9413-DF92-4BB0-BAF2-B5DF187A3783}" srcId="{59DA7F3D-BC97-4D0D-83BA-E6F4AC39D0BE}" destId="{2EA719A9-BB47-42E9-B75A-A37D680DBFFA}" srcOrd="1" destOrd="0" parTransId="{D12BF418-BAA7-4668-B3F7-E6813BC54708}" sibTransId="{F13410ED-1AD2-4EC1-A5EE-4247997CF860}"/>
    <dgm:cxn modelId="{A7460791-0498-4552-86DA-58F8828C3173}" type="presOf" srcId="{FA54A1BD-8F4D-4F39-AA9D-416B97EF1508}" destId="{2884C39B-6702-4830-8640-FBDA9418F233}" srcOrd="0" destOrd="0" presId="urn:microsoft.com/office/officeart/2005/8/layout/hProcess7"/>
    <dgm:cxn modelId="{D7C7753B-3666-4847-AFDB-5BC3BBD68601}" type="presOf" srcId="{CFB1BFBC-0D38-43B7-916E-7BF55A5B07D7}" destId="{EA274A94-042B-4887-B6AA-CB1A5D3ADCD8}" srcOrd="1" destOrd="0" presId="urn:microsoft.com/office/officeart/2005/8/layout/hProcess7"/>
    <dgm:cxn modelId="{0597D5A2-CECF-485E-8D23-D87CCD6E9D25}" type="presOf" srcId="{D6E8C2AD-0AB6-4B11-B441-7C59974E9A4F}" destId="{9491714E-D215-4FA6-ACC3-18B1AD7B6212}" srcOrd="1" destOrd="0" presId="urn:microsoft.com/office/officeart/2005/8/layout/hProcess7"/>
    <dgm:cxn modelId="{33C7D462-A4C8-41D7-B61E-50FD6365B089}" type="presOf" srcId="{2EA719A9-BB47-42E9-B75A-A37D680DBFFA}" destId="{7B7EB095-EB2E-4A23-8E0E-7B7AFC5987BC}" srcOrd="0" destOrd="0" presId="urn:microsoft.com/office/officeart/2005/8/layout/hProcess7"/>
    <dgm:cxn modelId="{B0295F39-D6D0-4250-ADBF-14BBED764B19}" type="presOf" srcId="{CFB1BFBC-0D38-43B7-916E-7BF55A5B07D7}" destId="{F3938FF1-D143-44E4-A88A-528743BE302A}" srcOrd="0" destOrd="0" presId="urn:microsoft.com/office/officeart/2005/8/layout/hProcess7"/>
    <dgm:cxn modelId="{F87131C7-7822-4E5A-841F-C4282114A730}" type="presOf" srcId="{440A6E6F-E729-4312-B992-F249AC5D0684}" destId="{3BC9CE62-17BB-4AEC-A21F-2625901EF851}" srcOrd="1" destOrd="0" presId="urn:microsoft.com/office/officeart/2005/8/layout/hProcess7"/>
    <dgm:cxn modelId="{E05163B4-BA81-4E10-AD4A-CA3580A4CA2D}" type="presOf" srcId="{59DA7F3D-BC97-4D0D-83BA-E6F4AC39D0BE}" destId="{1B0BE864-7709-4D44-98CB-1BD391C9D528}" srcOrd="0" destOrd="0" presId="urn:microsoft.com/office/officeart/2005/8/layout/hProcess7"/>
    <dgm:cxn modelId="{AF29E9DE-2AC1-4218-AA65-F9828FDE0FB1}" srcId="{59DA7F3D-BC97-4D0D-83BA-E6F4AC39D0BE}" destId="{CFB1BFBC-0D38-43B7-916E-7BF55A5B07D7}" srcOrd="2" destOrd="0" parTransId="{9BF416FD-02B9-4850-95A4-3F9E1066DB5B}" sibTransId="{224C0EFA-8601-4F24-A24C-290E5E44417E}"/>
    <dgm:cxn modelId="{BF1EFC54-2EEE-42FB-98D6-62A5539733A5}" type="presParOf" srcId="{1B0BE864-7709-4D44-98CB-1BD391C9D528}" destId="{9137AB0E-2F06-4DF4-99FD-3395ED06F134}" srcOrd="0" destOrd="0" presId="urn:microsoft.com/office/officeart/2005/8/layout/hProcess7"/>
    <dgm:cxn modelId="{8CDE458F-A736-4CEB-AEE3-CC16726C5A7D}" type="presParOf" srcId="{9137AB0E-2F06-4DF4-99FD-3395ED06F134}" destId="{4B28655B-D33C-4F1C-97B3-CF8445B51557}" srcOrd="0" destOrd="0" presId="urn:microsoft.com/office/officeart/2005/8/layout/hProcess7"/>
    <dgm:cxn modelId="{6D516DCF-FEC8-4273-B110-EB37FE5B8CFD}" type="presParOf" srcId="{9137AB0E-2F06-4DF4-99FD-3395ED06F134}" destId="{9491714E-D215-4FA6-ACC3-18B1AD7B6212}" srcOrd="1" destOrd="0" presId="urn:microsoft.com/office/officeart/2005/8/layout/hProcess7"/>
    <dgm:cxn modelId="{7C56D251-00FF-41D1-A9E9-754423976E2F}" type="presParOf" srcId="{9137AB0E-2F06-4DF4-99FD-3395ED06F134}" destId="{8BE418F1-D301-4CCD-AF70-3EE2C91025E1}" srcOrd="2" destOrd="0" presId="urn:microsoft.com/office/officeart/2005/8/layout/hProcess7"/>
    <dgm:cxn modelId="{1A054CE8-35AC-4D95-8FA5-5859FEABC8AB}" type="presParOf" srcId="{1B0BE864-7709-4D44-98CB-1BD391C9D528}" destId="{086CD703-A7A8-423B-8D30-CBAF0BF3CC48}" srcOrd="1" destOrd="0" presId="urn:microsoft.com/office/officeart/2005/8/layout/hProcess7"/>
    <dgm:cxn modelId="{95F4FB9A-1178-4A84-9397-663AB862C62F}" type="presParOf" srcId="{1B0BE864-7709-4D44-98CB-1BD391C9D528}" destId="{0C5B7DB4-5475-4B39-95A4-DACDF1640429}" srcOrd="2" destOrd="0" presId="urn:microsoft.com/office/officeart/2005/8/layout/hProcess7"/>
    <dgm:cxn modelId="{28A79845-DD0A-4EA0-8405-DC3BBE94F89C}" type="presParOf" srcId="{0C5B7DB4-5475-4B39-95A4-DACDF1640429}" destId="{38AFE848-FDD6-41A5-A5D0-DEE66DF3D640}" srcOrd="0" destOrd="0" presId="urn:microsoft.com/office/officeart/2005/8/layout/hProcess7"/>
    <dgm:cxn modelId="{958384C4-EE2C-47AD-86D3-B967650E98E2}" type="presParOf" srcId="{0C5B7DB4-5475-4B39-95A4-DACDF1640429}" destId="{671AA284-9B9B-4046-96CD-CD58D7A71D08}" srcOrd="1" destOrd="0" presId="urn:microsoft.com/office/officeart/2005/8/layout/hProcess7"/>
    <dgm:cxn modelId="{07074145-4CB3-4507-908E-D7B7F6BEDBED}" type="presParOf" srcId="{0C5B7DB4-5475-4B39-95A4-DACDF1640429}" destId="{93890A2F-5374-467D-AB64-3E9D6F556E8E}" srcOrd="2" destOrd="0" presId="urn:microsoft.com/office/officeart/2005/8/layout/hProcess7"/>
    <dgm:cxn modelId="{4503355D-0C92-4608-8849-D2E610D2CAA5}" type="presParOf" srcId="{1B0BE864-7709-4D44-98CB-1BD391C9D528}" destId="{6F8F99B0-A2DD-49C0-9D8F-A001B0659EAA}" srcOrd="3" destOrd="0" presId="urn:microsoft.com/office/officeart/2005/8/layout/hProcess7"/>
    <dgm:cxn modelId="{E7168998-3B64-4C86-B36D-2F2FF513CBBF}" type="presParOf" srcId="{1B0BE864-7709-4D44-98CB-1BD391C9D528}" destId="{741DBA5C-EF94-4FFF-A62F-CD2AD26F0159}" srcOrd="4" destOrd="0" presId="urn:microsoft.com/office/officeart/2005/8/layout/hProcess7"/>
    <dgm:cxn modelId="{3A4C31AE-9604-48E9-88DF-E8A2A7C0689A}" type="presParOf" srcId="{741DBA5C-EF94-4FFF-A62F-CD2AD26F0159}" destId="{7B7EB095-EB2E-4A23-8E0E-7B7AFC5987BC}" srcOrd="0" destOrd="0" presId="urn:microsoft.com/office/officeart/2005/8/layout/hProcess7"/>
    <dgm:cxn modelId="{1452D3B9-A978-4BDF-9772-B5B24D42F430}" type="presParOf" srcId="{741DBA5C-EF94-4FFF-A62F-CD2AD26F0159}" destId="{0349F03F-0C52-40E7-8259-F3FFBF87DA5D}" srcOrd="1" destOrd="0" presId="urn:microsoft.com/office/officeart/2005/8/layout/hProcess7"/>
    <dgm:cxn modelId="{A0875578-EC49-4EBF-82C6-4F0DCDB0B95C}" type="presParOf" srcId="{741DBA5C-EF94-4FFF-A62F-CD2AD26F0159}" destId="{2884C39B-6702-4830-8640-FBDA9418F233}" srcOrd="2" destOrd="0" presId="urn:microsoft.com/office/officeart/2005/8/layout/hProcess7"/>
    <dgm:cxn modelId="{09A92FC3-1A17-4375-94D9-5C68C3968B43}" type="presParOf" srcId="{1B0BE864-7709-4D44-98CB-1BD391C9D528}" destId="{9C793790-EABE-42B9-AD54-C700A60315C9}" srcOrd="5" destOrd="0" presId="urn:microsoft.com/office/officeart/2005/8/layout/hProcess7"/>
    <dgm:cxn modelId="{1C312FD5-847C-442F-A52D-55289524CEF1}" type="presParOf" srcId="{1B0BE864-7709-4D44-98CB-1BD391C9D528}" destId="{2A8F1CF5-6894-44C3-93C5-D2D69484A446}" srcOrd="6" destOrd="0" presId="urn:microsoft.com/office/officeart/2005/8/layout/hProcess7"/>
    <dgm:cxn modelId="{345C155C-8D37-4EEF-AEC9-DD005CE7CF11}" type="presParOf" srcId="{2A8F1CF5-6894-44C3-93C5-D2D69484A446}" destId="{2E22ED9D-03FD-4669-87D9-C9DA698D0D7D}" srcOrd="0" destOrd="0" presId="urn:microsoft.com/office/officeart/2005/8/layout/hProcess7"/>
    <dgm:cxn modelId="{13755198-85D9-4AFA-B74D-D54EDC54248B}" type="presParOf" srcId="{2A8F1CF5-6894-44C3-93C5-D2D69484A446}" destId="{399317C3-2A9F-4DB9-8DC2-71C1640230B6}" srcOrd="1" destOrd="0" presId="urn:microsoft.com/office/officeart/2005/8/layout/hProcess7"/>
    <dgm:cxn modelId="{038CD454-B9C8-43DA-8404-4EAE97DA0295}" type="presParOf" srcId="{2A8F1CF5-6894-44C3-93C5-D2D69484A446}" destId="{1E1F132E-726D-4ECD-82FC-E6BBDFD19A34}" srcOrd="2" destOrd="0" presId="urn:microsoft.com/office/officeart/2005/8/layout/hProcess7"/>
    <dgm:cxn modelId="{B6EA2F07-C7A1-4358-9F07-F79236B6FB5B}" type="presParOf" srcId="{1B0BE864-7709-4D44-98CB-1BD391C9D528}" destId="{78850574-5F8F-42B6-B315-71A8CBF26C12}" srcOrd="7" destOrd="0" presId="urn:microsoft.com/office/officeart/2005/8/layout/hProcess7"/>
    <dgm:cxn modelId="{C83F01B1-278A-4C86-8D1D-A7D3F7F80CA8}" type="presParOf" srcId="{1B0BE864-7709-4D44-98CB-1BD391C9D528}" destId="{D49DC483-1575-48C7-B34B-8B3ACFB79D31}" srcOrd="8" destOrd="0" presId="urn:microsoft.com/office/officeart/2005/8/layout/hProcess7"/>
    <dgm:cxn modelId="{079DFC88-32CB-4E9B-A513-35C8A12D00F0}" type="presParOf" srcId="{D49DC483-1575-48C7-B34B-8B3ACFB79D31}" destId="{F3938FF1-D143-44E4-A88A-528743BE302A}" srcOrd="0" destOrd="0" presId="urn:microsoft.com/office/officeart/2005/8/layout/hProcess7"/>
    <dgm:cxn modelId="{670C7842-F9DF-4526-BD34-F5C2A0C2D3DE}" type="presParOf" srcId="{D49DC483-1575-48C7-B34B-8B3ACFB79D31}" destId="{EA274A94-042B-4887-B6AA-CB1A5D3ADCD8}" srcOrd="1" destOrd="0" presId="urn:microsoft.com/office/officeart/2005/8/layout/hProcess7"/>
    <dgm:cxn modelId="{5C132AE5-3115-48D3-B008-FB392510D02D}" type="presParOf" srcId="{D49DC483-1575-48C7-B34B-8B3ACFB79D31}" destId="{5EE7348C-1B42-47EC-B56A-BCEF73E5C07E}" srcOrd="2" destOrd="0" presId="urn:microsoft.com/office/officeart/2005/8/layout/hProcess7"/>
    <dgm:cxn modelId="{379E7591-7957-4F52-8595-D86D81568CF7}" type="presParOf" srcId="{1B0BE864-7709-4D44-98CB-1BD391C9D528}" destId="{473B3F7D-00D7-43A3-9305-BFAB92A58BCE}" srcOrd="9" destOrd="0" presId="urn:microsoft.com/office/officeart/2005/8/layout/hProcess7"/>
    <dgm:cxn modelId="{91CB7BFD-C500-47ED-A3B0-33543857F5E9}" type="presParOf" srcId="{1B0BE864-7709-4D44-98CB-1BD391C9D528}" destId="{94008779-CD93-4E00-B109-C5681CDE03B5}" srcOrd="10" destOrd="0" presId="urn:microsoft.com/office/officeart/2005/8/layout/hProcess7"/>
    <dgm:cxn modelId="{387D5CA5-0A73-4490-B5E0-D50CEB9AB934}" type="presParOf" srcId="{94008779-CD93-4E00-B109-C5681CDE03B5}" destId="{D80044BC-43AD-4215-AA9B-F79B28AA26D2}" srcOrd="0" destOrd="0" presId="urn:microsoft.com/office/officeart/2005/8/layout/hProcess7"/>
    <dgm:cxn modelId="{023B49F1-7C35-47CF-9067-E830FC9A314F}" type="presParOf" srcId="{94008779-CD93-4E00-B109-C5681CDE03B5}" destId="{ED91EA25-3E11-47C6-AB31-6D85B78ED4B7}" srcOrd="1" destOrd="0" presId="urn:microsoft.com/office/officeart/2005/8/layout/hProcess7"/>
    <dgm:cxn modelId="{91C96D1A-EAB3-4471-AD19-ACC1281B9110}" type="presParOf" srcId="{94008779-CD93-4E00-B109-C5681CDE03B5}" destId="{2EE1E304-E322-4670-8527-D0EE99148B77}" srcOrd="2" destOrd="0" presId="urn:microsoft.com/office/officeart/2005/8/layout/hProcess7"/>
    <dgm:cxn modelId="{CB8CD56D-F167-4983-B655-B2DDEB216E01}" type="presParOf" srcId="{1B0BE864-7709-4D44-98CB-1BD391C9D528}" destId="{DAD8D273-9516-4FDB-B1C9-3B2F7CEC1341}" srcOrd="11" destOrd="0" presId="urn:microsoft.com/office/officeart/2005/8/layout/hProcess7"/>
    <dgm:cxn modelId="{C6533453-FED5-4A30-9718-DF71A56649AA}" type="presParOf" srcId="{1B0BE864-7709-4D44-98CB-1BD391C9D528}" destId="{C7B447D1-53F9-42D3-B4FF-B6D8AE59087A}" srcOrd="12" destOrd="0" presId="urn:microsoft.com/office/officeart/2005/8/layout/hProcess7"/>
    <dgm:cxn modelId="{33E4E6EC-1718-41C5-A03B-711F17927A40}" type="presParOf" srcId="{C7B447D1-53F9-42D3-B4FF-B6D8AE59087A}" destId="{522EE3CC-1429-45D2-A92C-30C4D16FBA9F}" srcOrd="0" destOrd="0" presId="urn:microsoft.com/office/officeart/2005/8/layout/hProcess7"/>
    <dgm:cxn modelId="{2B26872C-0FD9-48C2-898D-79AA8CA0FB09}" type="presParOf" srcId="{C7B447D1-53F9-42D3-B4FF-B6D8AE59087A}" destId="{3BC9CE62-17BB-4AEC-A21F-2625901EF851}" srcOrd="1" destOrd="0" presId="urn:microsoft.com/office/officeart/2005/8/layout/hProcess7"/>
    <dgm:cxn modelId="{014A8564-161C-4CDC-868C-EB50651E9518}" type="presParOf" srcId="{C7B447D1-53F9-42D3-B4FF-B6D8AE59087A}" destId="{80EC8058-5983-4707-8CE4-1D9170F5F96F}"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4726ADB-6731-4CD0-A289-6698271637F6}" type="doc">
      <dgm:prSet loTypeId="urn:microsoft.com/office/officeart/2005/8/layout/default#3" loCatId="list" qsTypeId="urn:microsoft.com/office/officeart/2005/8/quickstyle/simple1" qsCatId="simple" csTypeId="urn:microsoft.com/office/officeart/2005/8/colors/accent1_4" csCatId="accent1" phldr="1"/>
      <dgm:spPr/>
      <dgm:t>
        <a:bodyPr/>
        <a:lstStyle/>
        <a:p>
          <a:endParaRPr lang="en-US"/>
        </a:p>
      </dgm:t>
    </dgm:pt>
    <dgm:pt modelId="{288ADB7F-B117-4C66-99C5-8E294595535B}">
      <dgm:prSet phldrT="[Text]" custT="1"/>
      <dgm:spPr>
        <a:solidFill>
          <a:schemeClr val="accent1">
            <a:lumMod val="60000"/>
            <a:lumOff val="40000"/>
          </a:schemeClr>
        </a:solidFill>
      </dgm:spPr>
      <dgm:t>
        <a:bodyPr/>
        <a:lstStyle/>
        <a:p>
          <a:r>
            <a:rPr lang="en-US" sz="1600" dirty="0" smtClean="0"/>
            <a:t>Accountable care era is ushering in a wave of changes, all of which pose unique challenges for private practice physicians</a:t>
          </a:r>
          <a:endParaRPr lang="en-US" sz="1600" dirty="0"/>
        </a:p>
      </dgm:t>
    </dgm:pt>
    <dgm:pt modelId="{A7AED342-17BD-4CDE-9A21-C97F9ADEA4C9}" type="parTrans" cxnId="{1FD54B52-7DF5-45CA-AC9E-F59D74E247C2}">
      <dgm:prSet/>
      <dgm:spPr/>
      <dgm:t>
        <a:bodyPr/>
        <a:lstStyle/>
        <a:p>
          <a:endParaRPr lang="en-US"/>
        </a:p>
      </dgm:t>
    </dgm:pt>
    <dgm:pt modelId="{B0A2C73B-BAA2-4856-83A0-2EB1CFD6C5A9}" type="sibTrans" cxnId="{1FD54B52-7DF5-45CA-AC9E-F59D74E247C2}">
      <dgm:prSet/>
      <dgm:spPr/>
      <dgm:t>
        <a:bodyPr/>
        <a:lstStyle/>
        <a:p>
          <a:endParaRPr lang="en-US"/>
        </a:p>
      </dgm:t>
    </dgm:pt>
    <dgm:pt modelId="{132F785A-7E6A-43E5-AC69-3B2066847C30}">
      <dgm:prSet phldrT="[Text]" custT="1"/>
      <dgm:spPr/>
      <dgm:t>
        <a:bodyPr/>
        <a:lstStyle/>
        <a:p>
          <a:r>
            <a:rPr lang="en-US" sz="1600" dirty="0" smtClean="0"/>
            <a:t>Private practices can lack the infrastructure/resources (IT, primary care base, etc.) necessary to respond optimally to these changes, which will drive more hospital-physician alignment transactions</a:t>
          </a:r>
          <a:endParaRPr lang="en-US" sz="1600" dirty="0"/>
        </a:p>
      </dgm:t>
    </dgm:pt>
    <dgm:pt modelId="{ABD66912-95FA-4986-B968-DA62EEA94FC4}" type="parTrans" cxnId="{8D39E296-4742-46AD-BC14-5D35177020F2}">
      <dgm:prSet/>
      <dgm:spPr/>
      <dgm:t>
        <a:bodyPr/>
        <a:lstStyle/>
        <a:p>
          <a:endParaRPr lang="en-US"/>
        </a:p>
      </dgm:t>
    </dgm:pt>
    <dgm:pt modelId="{401BDD85-E50C-4FA4-B099-35D6847A54B4}" type="sibTrans" cxnId="{8D39E296-4742-46AD-BC14-5D35177020F2}">
      <dgm:prSet/>
      <dgm:spPr/>
      <dgm:t>
        <a:bodyPr/>
        <a:lstStyle/>
        <a:p>
          <a:endParaRPr lang="en-US"/>
        </a:p>
      </dgm:t>
    </dgm:pt>
    <dgm:pt modelId="{DC708142-FF52-4F20-8FA7-40AC470064D9}">
      <dgm:prSet phldrT="[Text]" custT="1"/>
      <dgm:spPr/>
      <dgm:t>
        <a:bodyPr/>
        <a:lstStyle/>
        <a:p>
          <a:r>
            <a:rPr lang="en-US" sz="1600" dirty="0" smtClean="0"/>
            <a:t>While risks/challenges exist, doing nothing will have detrimental impacts for hospitals/health systems – traditional care delivery will prove to be more costly and unsustainable</a:t>
          </a:r>
          <a:endParaRPr lang="en-US" sz="1600" dirty="0"/>
        </a:p>
      </dgm:t>
    </dgm:pt>
    <dgm:pt modelId="{92A37964-EEFA-4E9D-8AE9-8CF6D1A73B9D}" type="parTrans" cxnId="{3CBADDC0-EAA6-4322-A362-B453E3630C3C}">
      <dgm:prSet/>
      <dgm:spPr/>
      <dgm:t>
        <a:bodyPr/>
        <a:lstStyle/>
        <a:p>
          <a:endParaRPr lang="en-US"/>
        </a:p>
      </dgm:t>
    </dgm:pt>
    <dgm:pt modelId="{F716E02D-BBCF-455B-B46F-DD0A20062ED5}" type="sibTrans" cxnId="{3CBADDC0-EAA6-4322-A362-B453E3630C3C}">
      <dgm:prSet/>
      <dgm:spPr/>
      <dgm:t>
        <a:bodyPr/>
        <a:lstStyle/>
        <a:p>
          <a:endParaRPr lang="en-US"/>
        </a:p>
      </dgm:t>
    </dgm:pt>
    <dgm:pt modelId="{D56B3893-1AA2-4D5C-8238-E2D04C9D36F4}">
      <dgm:prSet phldrT="[Text]" custT="1"/>
      <dgm:spPr/>
      <dgm:t>
        <a:bodyPr/>
        <a:lstStyle/>
        <a:p>
          <a:r>
            <a:rPr lang="en-US" sz="1600" dirty="0" smtClean="0"/>
            <a:t>Federal and commercial payers have begun supporting ACO/CIN development via programs/incentives/penalties</a:t>
          </a:r>
          <a:endParaRPr lang="en-US" sz="1600" dirty="0"/>
        </a:p>
      </dgm:t>
    </dgm:pt>
    <dgm:pt modelId="{D041A4DD-B1D3-4A2E-B3CC-E9D6F06A7379}" type="parTrans" cxnId="{FEA9B334-348E-4633-A0EE-B482B2634426}">
      <dgm:prSet/>
      <dgm:spPr/>
      <dgm:t>
        <a:bodyPr/>
        <a:lstStyle/>
        <a:p>
          <a:endParaRPr lang="en-US"/>
        </a:p>
      </dgm:t>
    </dgm:pt>
    <dgm:pt modelId="{E12F9208-4F4A-4A9A-909A-17DF176F2849}" type="sibTrans" cxnId="{FEA9B334-348E-4633-A0EE-B482B2634426}">
      <dgm:prSet/>
      <dgm:spPr/>
      <dgm:t>
        <a:bodyPr/>
        <a:lstStyle/>
        <a:p>
          <a:endParaRPr lang="en-US"/>
        </a:p>
      </dgm:t>
    </dgm:pt>
    <dgm:pt modelId="{52C1D136-2EAD-4A3C-9334-3B777E7A9CF8}">
      <dgm:prSet phldrT="[Text]" custT="1"/>
      <dgm:spPr/>
      <dgm:t>
        <a:bodyPr/>
        <a:lstStyle/>
        <a:p>
          <a:r>
            <a:rPr lang="en-US" sz="1600" b="1" i="1" dirty="0" smtClean="0"/>
            <a:t>ALL PROVIDERS MUST DEVELOP STRATEGIC PLAN FOR RESPONDING TO ACCOUNTABLE CARE </a:t>
          </a:r>
          <a:endParaRPr lang="en-US" sz="1600" b="1" dirty="0"/>
        </a:p>
      </dgm:t>
    </dgm:pt>
    <dgm:pt modelId="{BDCAF7AE-D6D6-4231-93CB-1243762C1897}" type="parTrans" cxnId="{07DF9898-8966-47FB-AECC-47AC2BD301C6}">
      <dgm:prSet/>
      <dgm:spPr/>
      <dgm:t>
        <a:bodyPr/>
        <a:lstStyle/>
        <a:p>
          <a:endParaRPr lang="en-US"/>
        </a:p>
      </dgm:t>
    </dgm:pt>
    <dgm:pt modelId="{A845AFDA-F830-477E-B799-A3A519518DEB}" type="sibTrans" cxnId="{07DF9898-8966-47FB-AECC-47AC2BD301C6}">
      <dgm:prSet/>
      <dgm:spPr/>
      <dgm:t>
        <a:bodyPr/>
        <a:lstStyle/>
        <a:p>
          <a:endParaRPr lang="en-US"/>
        </a:p>
      </dgm:t>
    </dgm:pt>
    <dgm:pt modelId="{0347B2DD-BA84-4C67-B392-015DA46BCDE7}" type="pres">
      <dgm:prSet presAssocID="{B4726ADB-6731-4CD0-A289-6698271637F6}" presName="diagram" presStyleCnt="0">
        <dgm:presLayoutVars>
          <dgm:dir/>
          <dgm:resizeHandles val="exact"/>
        </dgm:presLayoutVars>
      </dgm:prSet>
      <dgm:spPr/>
      <dgm:t>
        <a:bodyPr/>
        <a:lstStyle/>
        <a:p>
          <a:endParaRPr lang="en-US"/>
        </a:p>
      </dgm:t>
    </dgm:pt>
    <dgm:pt modelId="{4E338E79-24CD-423C-AEA4-5D8B5F66A53C}" type="pres">
      <dgm:prSet presAssocID="{288ADB7F-B117-4C66-99C5-8E294595535B}" presName="node" presStyleLbl="node1" presStyleIdx="0" presStyleCnt="5" custScaleX="362649" custScaleY="193676">
        <dgm:presLayoutVars>
          <dgm:bulletEnabled val="1"/>
        </dgm:presLayoutVars>
      </dgm:prSet>
      <dgm:spPr/>
      <dgm:t>
        <a:bodyPr/>
        <a:lstStyle/>
        <a:p>
          <a:endParaRPr lang="en-US"/>
        </a:p>
      </dgm:t>
    </dgm:pt>
    <dgm:pt modelId="{D81AC6B5-6C2E-4C25-8A43-CABC21E9DFD9}" type="pres">
      <dgm:prSet presAssocID="{B0A2C73B-BAA2-4856-83A0-2EB1CFD6C5A9}" presName="sibTrans" presStyleCnt="0"/>
      <dgm:spPr/>
      <dgm:t>
        <a:bodyPr/>
        <a:lstStyle/>
        <a:p>
          <a:endParaRPr lang="en-US"/>
        </a:p>
      </dgm:t>
    </dgm:pt>
    <dgm:pt modelId="{374AE569-91CD-4AC9-A1FB-38D41D4D8437}" type="pres">
      <dgm:prSet presAssocID="{132F785A-7E6A-43E5-AC69-3B2066847C30}" presName="node" presStyleLbl="node1" presStyleIdx="1" presStyleCnt="5" custScaleX="362649" custScaleY="193676">
        <dgm:presLayoutVars>
          <dgm:bulletEnabled val="1"/>
        </dgm:presLayoutVars>
      </dgm:prSet>
      <dgm:spPr/>
      <dgm:t>
        <a:bodyPr/>
        <a:lstStyle/>
        <a:p>
          <a:endParaRPr lang="en-US"/>
        </a:p>
      </dgm:t>
    </dgm:pt>
    <dgm:pt modelId="{C78F591B-E5F4-402F-A5F2-F6A8B1A52591}" type="pres">
      <dgm:prSet presAssocID="{401BDD85-E50C-4FA4-B099-35D6847A54B4}" presName="sibTrans" presStyleCnt="0"/>
      <dgm:spPr/>
      <dgm:t>
        <a:bodyPr/>
        <a:lstStyle/>
        <a:p>
          <a:endParaRPr lang="en-US"/>
        </a:p>
      </dgm:t>
    </dgm:pt>
    <dgm:pt modelId="{223D9FB1-6E2C-4F0E-A316-04C3A42EEB64}" type="pres">
      <dgm:prSet presAssocID="{DC708142-FF52-4F20-8FA7-40AC470064D9}" presName="node" presStyleLbl="node1" presStyleIdx="2" presStyleCnt="5" custScaleX="362649" custScaleY="193676" custLinFactNeighborX="-775" custLinFactNeighborY="-48">
        <dgm:presLayoutVars>
          <dgm:bulletEnabled val="1"/>
        </dgm:presLayoutVars>
      </dgm:prSet>
      <dgm:spPr/>
      <dgm:t>
        <a:bodyPr/>
        <a:lstStyle/>
        <a:p>
          <a:endParaRPr lang="en-US"/>
        </a:p>
      </dgm:t>
    </dgm:pt>
    <dgm:pt modelId="{718E9700-0846-4D1B-9729-5FA8250B4F8C}" type="pres">
      <dgm:prSet presAssocID="{F716E02D-BBCF-455B-B46F-DD0A20062ED5}" presName="sibTrans" presStyleCnt="0"/>
      <dgm:spPr/>
      <dgm:t>
        <a:bodyPr/>
        <a:lstStyle/>
        <a:p>
          <a:endParaRPr lang="en-US"/>
        </a:p>
      </dgm:t>
    </dgm:pt>
    <dgm:pt modelId="{4F67425E-7278-4358-825E-73B4FC8403FA}" type="pres">
      <dgm:prSet presAssocID="{D56B3893-1AA2-4D5C-8238-E2D04C9D36F4}" presName="node" presStyleLbl="node1" presStyleIdx="3" presStyleCnt="5" custScaleX="362649" custScaleY="193676">
        <dgm:presLayoutVars>
          <dgm:bulletEnabled val="1"/>
        </dgm:presLayoutVars>
      </dgm:prSet>
      <dgm:spPr/>
      <dgm:t>
        <a:bodyPr/>
        <a:lstStyle/>
        <a:p>
          <a:endParaRPr lang="en-US"/>
        </a:p>
      </dgm:t>
    </dgm:pt>
    <dgm:pt modelId="{B9542135-AED3-440F-89FB-195182B75172}" type="pres">
      <dgm:prSet presAssocID="{E12F9208-4F4A-4A9A-909A-17DF176F2849}" presName="sibTrans" presStyleCnt="0"/>
      <dgm:spPr/>
      <dgm:t>
        <a:bodyPr/>
        <a:lstStyle/>
        <a:p>
          <a:endParaRPr lang="en-US"/>
        </a:p>
      </dgm:t>
    </dgm:pt>
    <dgm:pt modelId="{A0B3C284-B085-4EE2-B64A-B40A6F9EE8E8}" type="pres">
      <dgm:prSet presAssocID="{52C1D136-2EAD-4A3C-9334-3B777E7A9CF8}" presName="node" presStyleLbl="node1" presStyleIdx="4" presStyleCnt="5" custScaleX="655360" custScaleY="193676">
        <dgm:presLayoutVars>
          <dgm:bulletEnabled val="1"/>
        </dgm:presLayoutVars>
      </dgm:prSet>
      <dgm:spPr/>
      <dgm:t>
        <a:bodyPr/>
        <a:lstStyle/>
        <a:p>
          <a:endParaRPr lang="en-US"/>
        </a:p>
      </dgm:t>
    </dgm:pt>
  </dgm:ptLst>
  <dgm:cxnLst>
    <dgm:cxn modelId="{8D39E296-4742-46AD-BC14-5D35177020F2}" srcId="{B4726ADB-6731-4CD0-A289-6698271637F6}" destId="{132F785A-7E6A-43E5-AC69-3B2066847C30}" srcOrd="1" destOrd="0" parTransId="{ABD66912-95FA-4986-B968-DA62EEA94FC4}" sibTransId="{401BDD85-E50C-4FA4-B099-35D6847A54B4}"/>
    <dgm:cxn modelId="{B33B9F62-7EE8-41E5-AF76-FAE9EF3B8D1D}" type="presOf" srcId="{288ADB7F-B117-4C66-99C5-8E294595535B}" destId="{4E338E79-24CD-423C-AEA4-5D8B5F66A53C}" srcOrd="0" destOrd="0" presId="urn:microsoft.com/office/officeart/2005/8/layout/default#3"/>
    <dgm:cxn modelId="{3CBADDC0-EAA6-4322-A362-B453E3630C3C}" srcId="{B4726ADB-6731-4CD0-A289-6698271637F6}" destId="{DC708142-FF52-4F20-8FA7-40AC470064D9}" srcOrd="2" destOrd="0" parTransId="{92A37964-EEFA-4E9D-8AE9-8CF6D1A73B9D}" sibTransId="{F716E02D-BBCF-455B-B46F-DD0A20062ED5}"/>
    <dgm:cxn modelId="{FEA9B334-348E-4633-A0EE-B482B2634426}" srcId="{B4726ADB-6731-4CD0-A289-6698271637F6}" destId="{D56B3893-1AA2-4D5C-8238-E2D04C9D36F4}" srcOrd="3" destOrd="0" parTransId="{D041A4DD-B1D3-4A2E-B3CC-E9D6F06A7379}" sibTransId="{E12F9208-4F4A-4A9A-909A-17DF176F2849}"/>
    <dgm:cxn modelId="{8811F2BB-C31F-4545-9D4F-23C57ED9C797}" type="presOf" srcId="{D56B3893-1AA2-4D5C-8238-E2D04C9D36F4}" destId="{4F67425E-7278-4358-825E-73B4FC8403FA}" srcOrd="0" destOrd="0" presId="urn:microsoft.com/office/officeart/2005/8/layout/default#3"/>
    <dgm:cxn modelId="{F02BEF5E-1FBA-41F3-AD70-70BAE2F63938}" type="presOf" srcId="{132F785A-7E6A-43E5-AC69-3B2066847C30}" destId="{374AE569-91CD-4AC9-A1FB-38D41D4D8437}" srcOrd="0" destOrd="0" presId="urn:microsoft.com/office/officeart/2005/8/layout/default#3"/>
    <dgm:cxn modelId="{1FD54B52-7DF5-45CA-AC9E-F59D74E247C2}" srcId="{B4726ADB-6731-4CD0-A289-6698271637F6}" destId="{288ADB7F-B117-4C66-99C5-8E294595535B}" srcOrd="0" destOrd="0" parTransId="{A7AED342-17BD-4CDE-9A21-C97F9ADEA4C9}" sibTransId="{B0A2C73B-BAA2-4856-83A0-2EB1CFD6C5A9}"/>
    <dgm:cxn modelId="{88B97B66-B305-40CD-997A-1C62B77FFB19}" type="presOf" srcId="{DC708142-FF52-4F20-8FA7-40AC470064D9}" destId="{223D9FB1-6E2C-4F0E-A316-04C3A42EEB64}" srcOrd="0" destOrd="0" presId="urn:microsoft.com/office/officeart/2005/8/layout/default#3"/>
    <dgm:cxn modelId="{5EDB7ECA-ED86-4EB7-88A5-6217290C2884}" type="presOf" srcId="{52C1D136-2EAD-4A3C-9334-3B777E7A9CF8}" destId="{A0B3C284-B085-4EE2-B64A-B40A6F9EE8E8}" srcOrd="0" destOrd="0" presId="urn:microsoft.com/office/officeart/2005/8/layout/default#3"/>
    <dgm:cxn modelId="{07DF9898-8966-47FB-AECC-47AC2BD301C6}" srcId="{B4726ADB-6731-4CD0-A289-6698271637F6}" destId="{52C1D136-2EAD-4A3C-9334-3B777E7A9CF8}" srcOrd="4" destOrd="0" parTransId="{BDCAF7AE-D6D6-4231-93CB-1243762C1897}" sibTransId="{A845AFDA-F830-477E-B799-A3A519518DEB}"/>
    <dgm:cxn modelId="{14FC4A1D-0CDD-4415-9E39-3F376742BA7A}" type="presOf" srcId="{B4726ADB-6731-4CD0-A289-6698271637F6}" destId="{0347B2DD-BA84-4C67-B392-015DA46BCDE7}" srcOrd="0" destOrd="0" presId="urn:microsoft.com/office/officeart/2005/8/layout/default#3"/>
    <dgm:cxn modelId="{121A9268-047F-42A6-9AA6-86158D0B1369}" type="presParOf" srcId="{0347B2DD-BA84-4C67-B392-015DA46BCDE7}" destId="{4E338E79-24CD-423C-AEA4-5D8B5F66A53C}" srcOrd="0" destOrd="0" presId="urn:microsoft.com/office/officeart/2005/8/layout/default#3"/>
    <dgm:cxn modelId="{9E7172C6-9817-417D-9A9E-74152933BA8C}" type="presParOf" srcId="{0347B2DD-BA84-4C67-B392-015DA46BCDE7}" destId="{D81AC6B5-6C2E-4C25-8A43-CABC21E9DFD9}" srcOrd="1" destOrd="0" presId="urn:microsoft.com/office/officeart/2005/8/layout/default#3"/>
    <dgm:cxn modelId="{BE984F86-FBCD-41D2-8034-4CB8BF7B896F}" type="presParOf" srcId="{0347B2DD-BA84-4C67-B392-015DA46BCDE7}" destId="{374AE569-91CD-4AC9-A1FB-38D41D4D8437}" srcOrd="2" destOrd="0" presId="urn:microsoft.com/office/officeart/2005/8/layout/default#3"/>
    <dgm:cxn modelId="{6971AA5E-B5FC-4A51-AA2F-E408AC9D7630}" type="presParOf" srcId="{0347B2DD-BA84-4C67-B392-015DA46BCDE7}" destId="{C78F591B-E5F4-402F-A5F2-F6A8B1A52591}" srcOrd="3" destOrd="0" presId="urn:microsoft.com/office/officeart/2005/8/layout/default#3"/>
    <dgm:cxn modelId="{8CF8B12B-5A13-4265-87F0-D234551ECDDC}" type="presParOf" srcId="{0347B2DD-BA84-4C67-B392-015DA46BCDE7}" destId="{223D9FB1-6E2C-4F0E-A316-04C3A42EEB64}" srcOrd="4" destOrd="0" presId="urn:microsoft.com/office/officeart/2005/8/layout/default#3"/>
    <dgm:cxn modelId="{93CB828A-3BA2-44F9-BC75-03A320D9DBCC}" type="presParOf" srcId="{0347B2DD-BA84-4C67-B392-015DA46BCDE7}" destId="{718E9700-0846-4D1B-9729-5FA8250B4F8C}" srcOrd="5" destOrd="0" presId="urn:microsoft.com/office/officeart/2005/8/layout/default#3"/>
    <dgm:cxn modelId="{E1D50965-6F1F-44D3-8973-15B78D122D8C}" type="presParOf" srcId="{0347B2DD-BA84-4C67-B392-015DA46BCDE7}" destId="{4F67425E-7278-4358-825E-73B4FC8403FA}" srcOrd="6" destOrd="0" presId="urn:microsoft.com/office/officeart/2005/8/layout/default#3"/>
    <dgm:cxn modelId="{0E639BC2-0D67-47B4-8813-0ADB70001600}" type="presParOf" srcId="{0347B2DD-BA84-4C67-B392-015DA46BCDE7}" destId="{B9542135-AED3-440F-89FB-195182B75172}" srcOrd="7" destOrd="0" presId="urn:microsoft.com/office/officeart/2005/8/layout/default#3"/>
    <dgm:cxn modelId="{AA3C5422-2933-4138-9B39-D21A0488C625}" type="presParOf" srcId="{0347B2DD-BA84-4C67-B392-015DA46BCDE7}" destId="{A0B3C284-B085-4EE2-B64A-B40A6F9EE8E8}" srcOrd="8" destOrd="0" presId="urn:microsoft.com/office/officeart/2005/8/layout/defaul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2308F1-456A-4ECF-A466-FD3168433587}">
      <dsp:nvSpPr>
        <dsp:cNvPr id="0" name=""/>
        <dsp:cNvSpPr/>
      </dsp:nvSpPr>
      <dsp:spPr>
        <a:xfrm>
          <a:off x="1977771" y="1863"/>
          <a:ext cx="6180726" cy="623983"/>
        </a:xfrm>
        <a:prstGeom prst="rightArrow">
          <a:avLst>
            <a:gd name="adj1" fmla="val 75000"/>
            <a:gd name="adj2" fmla="val 50000"/>
          </a:avLst>
        </a:prstGeom>
        <a:solidFill>
          <a:schemeClr val="bg1"/>
        </a:solidFill>
        <a:ln w="25400" cap="flat" cmpd="sng" algn="ctr">
          <a:solidFill>
            <a:schemeClr val="tx2">
              <a:lumMod val="7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b="0" i="0" kern="1200" baseline="0" dirty="0" smtClean="0">
              <a:solidFill>
                <a:schemeClr val="tx1"/>
              </a:solidFill>
              <a:latin typeface="Calibri" panose="020F0502020204030204" pitchFamily="34" charset="0"/>
              <a:cs typeface="Arial" panose="020B0604020202020204" pitchFamily="34" charset="0"/>
            </a:rPr>
            <a:t>Providers paid a specified amount for each service provided</a:t>
          </a:r>
          <a:endParaRPr lang="en-US" sz="1500" b="0" i="0" kern="1200" baseline="0" dirty="0">
            <a:solidFill>
              <a:schemeClr val="tx1"/>
            </a:solidFill>
            <a:latin typeface="Calibri" panose="020F0502020204030204" pitchFamily="34" charset="0"/>
            <a:cs typeface="Arial" panose="020B0604020202020204" pitchFamily="34" charset="0"/>
          </a:endParaRPr>
        </a:p>
      </dsp:txBody>
      <dsp:txXfrm>
        <a:off x="1977771" y="79861"/>
        <a:ext cx="5946732" cy="467987"/>
      </dsp:txXfrm>
    </dsp:sp>
    <dsp:sp modelId="{EF95BD6E-4657-4AB1-AD1E-8D95D10F3807}">
      <dsp:nvSpPr>
        <dsp:cNvPr id="0" name=""/>
        <dsp:cNvSpPr/>
      </dsp:nvSpPr>
      <dsp:spPr>
        <a:xfrm>
          <a:off x="119207" y="949"/>
          <a:ext cx="1804397" cy="625882"/>
        </a:xfrm>
        <a:prstGeom prst="roundRect">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b="1" kern="1200" baseline="0" dirty="0" smtClean="0">
              <a:solidFill>
                <a:schemeClr val="tx1"/>
              </a:solidFill>
              <a:effectLst/>
              <a:latin typeface="Calibri" panose="020F0502020204030204" pitchFamily="34" charset="0"/>
              <a:cs typeface="Arial" panose="020B0604020202020204" pitchFamily="34" charset="0"/>
            </a:rPr>
            <a:t>Fee-for-Service</a:t>
          </a:r>
          <a:endParaRPr lang="en-US" sz="1600" b="1" kern="1200" baseline="0" dirty="0">
            <a:solidFill>
              <a:schemeClr val="tx1"/>
            </a:solidFill>
            <a:effectLst/>
            <a:latin typeface="Calibri" panose="020F0502020204030204" pitchFamily="34" charset="0"/>
            <a:cs typeface="Arial" panose="020B0604020202020204" pitchFamily="34" charset="0"/>
          </a:endParaRPr>
        </a:p>
      </dsp:txBody>
      <dsp:txXfrm>
        <a:off x="149760" y="31502"/>
        <a:ext cx="1743291" cy="564776"/>
      </dsp:txXfrm>
    </dsp:sp>
    <dsp:sp modelId="{2FE0436C-F4F1-4A80-A9B2-53D1D835F663}">
      <dsp:nvSpPr>
        <dsp:cNvPr id="0" name=""/>
        <dsp:cNvSpPr/>
      </dsp:nvSpPr>
      <dsp:spPr>
        <a:xfrm>
          <a:off x="1977771" y="660832"/>
          <a:ext cx="6180726" cy="623983"/>
        </a:xfrm>
        <a:prstGeom prst="rightArrow">
          <a:avLst>
            <a:gd name="adj1" fmla="val 75000"/>
            <a:gd name="adj2" fmla="val 50000"/>
          </a:avLst>
        </a:prstGeom>
        <a:solidFill>
          <a:schemeClr val="bg1"/>
        </a:solidFill>
        <a:ln w="25400" cap="flat" cmpd="sng" algn="ctr">
          <a:solidFill>
            <a:schemeClr val="tx2">
              <a:lumMod val="7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b="0" kern="1200" dirty="0" smtClean="0">
              <a:solidFill>
                <a:schemeClr val="tx1"/>
              </a:solidFill>
              <a:latin typeface="+mn-lt"/>
              <a:cs typeface="Arial" panose="020B0604020202020204" pitchFamily="34" charset="0"/>
            </a:rPr>
            <a:t>Incentives for higher quality measured by evidence-based standards</a:t>
          </a:r>
          <a:endParaRPr lang="en-US" sz="1500" b="0" kern="1200" dirty="0">
            <a:solidFill>
              <a:schemeClr val="tx1"/>
            </a:solidFill>
            <a:latin typeface="+mn-lt"/>
            <a:cs typeface="Arial" panose="020B0604020202020204" pitchFamily="34" charset="0"/>
          </a:endParaRPr>
        </a:p>
      </dsp:txBody>
      <dsp:txXfrm>
        <a:off x="1977771" y="738830"/>
        <a:ext cx="5946732" cy="467987"/>
      </dsp:txXfrm>
    </dsp:sp>
    <dsp:sp modelId="{02624FBD-224C-47A0-9C05-BA22177E9B2B}">
      <dsp:nvSpPr>
        <dsp:cNvPr id="0" name=""/>
        <dsp:cNvSpPr/>
      </dsp:nvSpPr>
      <dsp:spPr>
        <a:xfrm>
          <a:off x="119207" y="660829"/>
          <a:ext cx="1804397" cy="625882"/>
        </a:xfrm>
        <a:prstGeom prst="roundRect">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b="1" kern="1200" baseline="0" dirty="0" smtClean="0">
              <a:solidFill>
                <a:schemeClr val="tx1"/>
              </a:solidFill>
              <a:effectLst/>
              <a:latin typeface="Calibri" panose="020F0502020204030204" pitchFamily="34" charset="0"/>
              <a:cs typeface="Arial" panose="020B0604020202020204" pitchFamily="34" charset="0"/>
            </a:rPr>
            <a:t>Pay-for-Performance</a:t>
          </a:r>
          <a:endParaRPr lang="en-US" sz="1600" b="1" kern="1200" baseline="0" dirty="0">
            <a:solidFill>
              <a:schemeClr val="tx1"/>
            </a:solidFill>
            <a:effectLst/>
            <a:latin typeface="Calibri" panose="020F0502020204030204" pitchFamily="34" charset="0"/>
            <a:cs typeface="Arial" panose="020B0604020202020204" pitchFamily="34" charset="0"/>
          </a:endParaRPr>
        </a:p>
      </dsp:txBody>
      <dsp:txXfrm>
        <a:off x="149760" y="691382"/>
        <a:ext cx="1743291" cy="564776"/>
      </dsp:txXfrm>
    </dsp:sp>
    <dsp:sp modelId="{552CFFF3-593F-4328-A2E4-8047EF72C4E8}">
      <dsp:nvSpPr>
        <dsp:cNvPr id="0" name=""/>
        <dsp:cNvSpPr/>
      </dsp:nvSpPr>
      <dsp:spPr>
        <a:xfrm>
          <a:off x="1977771" y="1319801"/>
          <a:ext cx="6180726" cy="623983"/>
        </a:xfrm>
        <a:prstGeom prst="rightArrow">
          <a:avLst>
            <a:gd name="adj1" fmla="val 75000"/>
            <a:gd name="adj2" fmla="val 50000"/>
          </a:avLst>
        </a:prstGeom>
        <a:solidFill>
          <a:schemeClr val="bg1"/>
        </a:solidFill>
        <a:ln w="25400" cap="flat" cmpd="sng" algn="ctr">
          <a:solidFill>
            <a:schemeClr val="tx2">
              <a:lumMod val="7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b="0" kern="1200" dirty="0" smtClean="0">
              <a:solidFill>
                <a:schemeClr val="tx1"/>
              </a:solidFill>
              <a:latin typeface="+mn-lt"/>
              <a:cs typeface="Arial" panose="020B0604020202020204" pitchFamily="34" charset="0"/>
            </a:rPr>
            <a:t>Percentage reimbursement at risk, earned back by high quality outcomes</a:t>
          </a:r>
          <a:endParaRPr lang="en-US" sz="1500" b="0" kern="1200" dirty="0">
            <a:solidFill>
              <a:schemeClr val="tx1"/>
            </a:solidFill>
            <a:latin typeface="+mn-lt"/>
            <a:cs typeface="Arial" panose="020B0604020202020204" pitchFamily="34" charset="0"/>
          </a:endParaRPr>
        </a:p>
      </dsp:txBody>
      <dsp:txXfrm>
        <a:off x="1977771" y="1397799"/>
        <a:ext cx="5946732" cy="467987"/>
      </dsp:txXfrm>
    </dsp:sp>
    <dsp:sp modelId="{4DFB7C65-BE30-45C1-B547-7322358E7951}">
      <dsp:nvSpPr>
        <dsp:cNvPr id="0" name=""/>
        <dsp:cNvSpPr/>
      </dsp:nvSpPr>
      <dsp:spPr>
        <a:xfrm>
          <a:off x="119207" y="1319798"/>
          <a:ext cx="1804397" cy="625882"/>
        </a:xfrm>
        <a:prstGeom prst="roundRect">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b="1" kern="1200" baseline="0" dirty="0" smtClean="0">
              <a:solidFill>
                <a:schemeClr val="tx1"/>
              </a:solidFill>
              <a:effectLst/>
              <a:latin typeface="Calibri" panose="020F0502020204030204" pitchFamily="34" charset="0"/>
              <a:cs typeface="Arial" panose="020B0604020202020204" pitchFamily="34" charset="0"/>
            </a:rPr>
            <a:t>Value-based Purchasing</a:t>
          </a:r>
          <a:endParaRPr lang="en-US" sz="1600" b="1" kern="1200" baseline="0" dirty="0">
            <a:solidFill>
              <a:schemeClr val="tx1"/>
            </a:solidFill>
            <a:effectLst/>
            <a:latin typeface="Calibri" panose="020F0502020204030204" pitchFamily="34" charset="0"/>
            <a:cs typeface="Arial" panose="020B0604020202020204" pitchFamily="34" charset="0"/>
          </a:endParaRPr>
        </a:p>
      </dsp:txBody>
      <dsp:txXfrm>
        <a:off x="149760" y="1350351"/>
        <a:ext cx="1743291" cy="564776"/>
      </dsp:txXfrm>
    </dsp:sp>
    <dsp:sp modelId="{59D0F480-2CED-45EA-A97F-605441FD2A0B}">
      <dsp:nvSpPr>
        <dsp:cNvPr id="0" name=""/>
        <dsp:cNvSpPr/>
      </dsp:nvSpPr>
      <dsp:spPr>
        <a:xfrm>
          <a:off x="1977771" y="1978771"/>
          <a:ext cx="6180726" cy="623983"/>
        </a:xfrm>
        <a:prstGeom prst="rightArrow">
          <a:avLst>
            <a:gd name="adj1" fmla="val 75000"/>
            <a:gd name="adj2" fmla="val 50000"/>
          </a:avLst>
        </a:prstGeom>
        <a:solidFill>
          <a:schemeClr val="bg1"/>
        </a:solidFill>
        <a:ln w="25400" cap="flat" cmpd="sng" algn="ctr">
          <a:solidFill>
            <a:schemeClr val="tx2">
              <a:lumMod val="7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b="0" kern="1200" dirty="0" smtClean="0">
              <a:solidFill>
                <a:schemeClr val="tx1"/>
              </a:solidFill>
              <a:latin typeface="+mn-lt"/>
              <a:cs typeface="Arial" panose="020B0604020202020204" pitchFamily="34" charset="0"/>
            </a:rPr>
            <a:t>Single payment for episodes of treatment, shared by hospital and physicians</a:t>
          </a:r>
          <a:endParaRPr lang="en-US" sz="1500" b="0" kern="1200" dirty="0">
            <a:solidFill>
              <a:schemeClr val="tx1"/>
            </a:solidFill>
            <a:latin typeface="+mn-lt"/>
            <a:cs typeface="Arial" panose="020B0604020202020204" pitchFamily="34" charset="0"/>
          </a:endParaRPr>
        </a:p>
      </dsp:txBody>
      <dsp:txXfrm>
        <a:off x="1977771" y="2056769"/>
        <a:ext cx="5946732" cy="467987"/>
      </dsp:txXfrm>
    </dsp:sp>
    <dsp:sp modelId="{B3355E66-9FE1-4E33-A65B-57C19A7773A7}">
      <dsp:nvSpPr>
        <dsp:cNvPr id="0" name=""/>
        <dsp:cNvSpPr/>
      </dsp:nvSpPr>
      <dsp:spPr>
        <a:xfrm>
          <a:off x="119207" y="1978768"/>
          <a:ext cx="1804397" cy="625882"/>
        </a:xfrm>
        <a:prstGeom prst="roundRect">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b="1" kern="1200" baseline="0" dirty="0" smtClean="0">
              <a:solidFill>
                <a:schemeClr val="tx1"/>
              </a:solidFill>
              <a:effectLst/>
              <a:latin typeface="Calibri" panose="020F0502020204030204" pitchFamily="34" charset="0"/>
              <a:cs typeface="Arial" panose="020B0604020202020204" pitchFamily="34" charset="0"/>
            </a:rPr>
            <a:t>Bundled Payments</a:t>
          </a:r>
          <a:endParaRPr lang="en-US" sz="1600" b="1" kern="1200" baseline="0" dirty="0">
            <a:solidFill>
              <a:schemeClr val="tx1"/>
            </a:solidFill>
            <a:effectLst/>
            <a:latin typeface="Calibri" panose="020F0502020204030204" pitchFamily="34" charset="0"/>
            <a:cs typeface="Arial" panose="020B0604020202020204" pitchFamily="34" charset="0"/>
          </a:endParaRPr>
        </a:p>
      </dsp:txBody>
      <dsp:txXfrm>
        <a:off x="149760" y="2009321"/>
        <a:ext cx="1743291" cy="564776"/>
      </dsp:txXfrm>
    </dsp:sp>
    <dsp:sp modelId="{B47B2DF2-1330-440D-8102-D22C0E414BDB}">
      <dsp:nvSpPr>
        <dsp:cNvPr id="0" name=""/>
        <dsp:cNvSpPr/>
      </dsp:nvSpPr>
      <dsp:spPr>
        <a:xfrm>
          <a:off x="1977771" y="2637740"/>
          <a:ext cx="6180726" cy="623983"/>
        </a:xfrm>
        <a:prstGeom prst="rightArrow">
          <a:avLst>
            <a:gd name="adj1" fmla="val 75000"/>
            <a:gd name="adj2" fmla="val 50000"/>
          </a:avLst>
        </a:prstGeom>
        <a:solidFill>
          <a:schemeClr val="bg1"/>
        </a:solidFill>
        <a:ln w="25400" cap="flat" cmpd="sng" algn="ctr">
          <a:solidFill>
            <a:schemeClr val="tx2">
              <a:lumMod val="7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n-US" sz="1500" b="0" kern="1200" dirty="0" smtClean="0">
              <a:solidFill>
                <a:schemeClr val="tx1"/>
              </a:solidFill>
              <a:latin typeface="+mn-lt"/>
              <a:cs typeface="Arial" panose="020B0604020202020204" pitchFamily="34" charset="0"/>
            </a:rPr>
            <a:t>Percentage of savings from reduced cost of care shared with hospitals and physicians</a:t>
          </a:r>
          <a:endParaRPr lang="en-US" sz="1500" b="0" kern="1200" dirty="0">
            <a:solidFill>
              <a:schemeClr val="tx1"/>
            </a:solidFill>
            <a:latin typeface="+mn-lt"/>
            <a:cs typeface="Arial" panose="020B0604020202020204" pitchFamily="34" charset="0"/>
          </a:endParaRPr>
        </a:p>
        <a:p>
          <a:pPr marL="114300" lvl="1" indent="-114300" algn="l" defTabSz="666750">
            <a:lnSpc>
              <a:spcPct val="90000"/>
            </a:lnSpc>
            <a:spcBef>
              <a:spcPct val="0"/>
            </a:spcBef>
            <a:spcAft>
              <a:spcPct val="15000"/>
            </a:spcAft>
            <a:buChar char="••"/>
          </a:pPr>
          <a:endParaRPr lang="en-US" sz="1500" b="0" kern="1200" dirty="0">
            <a:solidFill>
              <a:schemeClr val="tx1"/>
            </a:solidFill>
            <a:latin typeface="+mn-lt"/>
            <a:cs typeface="Arial" panose="020B0604020202020204" pitchFamily="34" charset="0"/>
          </a:endParaRPr>
        </a:p>
      </dsp:txBody>
      <dsp:txXfrm>
        <a:off x="1977771" y="2715738"/>
        <a:ext cx="5946732" cy="467987"/>
      </dsp:txXfrm>
    </dsp:sp>
    <dsp:sp modelId="{774D9949-9637-49C8-A3F4-C15DB63DFF1C}">
      <dsp:nvSpPr>
        <dsp:cNvPr id="0" name=""/>
        <dsp:cNvSpPr/>
      </dsp:nvSpPr>
      <dsp:spPr>
        <a:xfrm>
          <a:off x="119207" y="2637737"/>
          <a:ext cx="1804397" cy="625882"/>
        </a:xfrm>
        <a:prstGeom prst="roundRect">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b="1" i="0" kern="1200" baseline="0" dirty="0" smtClean="0">
              <a:solidFill>
                <a:schemeClr val="tx1"/>
              </a:solidFill>
              <a:effectLst/>
              <a:latin typeface="Calibri" panose="020F0502020204030204" pitchFamily="34" charset="0"/>
              <a:cs typeface="Arial" panose="020B0604020202020204" pitchFamily="34" charset="0"/>
            </a:rPr>
            <a:t>Shared</a:t>
          </a:r>
          <a:r>
            <a:rPr lang="en-US" sz="1600" b="1" i="0" kern="1200" baseline="0" dirty="0" smtClean="0">
              <a:effectLst/>
              <a:latin typeface="Calibri" panose="020F0502020204030204" pitchFamily="34" charset="0"/>
              <a:cs typeface="Arial" panose="020B0604020202020204" pitchFamily="34" charset="0"/>
            </a:rPr>
            <a:t> </a:t>
          </a:r>
          <a:r>
            <a:rPr lang="en-US" sz="1600" b="1" i="0" kern="1200" baseline="0" dirty="0" smtClean="0">
              <a:solidFill>
                <a:schemeClr val="tx1"/>
              </a:solidFill>
              <a:effectLst/>
              <a:latin typeface="Calibri" panose="020F0502020204030204" pitchFamily="34" charset="0"/>
              <a:cs typeface="Arial" panose="020B0604020202020204" pitchFamily="34" charset="0"/>
            </a:rPr>
            <a:t>Savings</a:t>
          </a:r>
          <a:endParaRPr lang="en-US" sz="1600" b="1" i="0" kern="1200" baseline="0" dirty="0">
            <a:solidFill>
              <a:schemeClr val="tx1"/>
            </a:solidFill>
            <a:effectLst/>
            <a:latin typeface="Calibri" panose="020F0502020204030204" pitchFamily="34" charset="0"/>
            <a:cs typeface="Arial" panose="020B0604020202020204" pitchFamily="34" charset="0"/>
          </a:endParaRPr>
        </a:p>
      </dsp:txBody>
      <dsp:txXfrm>
        <a:off x="149760" y="2668290"/>
        <a:ext cx="1743291" cy="564776"/>
      </dsp:txXfrm>
    </dsp:sp>
    <dsp:sp modelId="{7EAB1F1A-FC2B-4C2B-8176-C558E13C90FA}">
      <dsp:nvSpPr>
        <dsp:cNvPr id="0" name=""/>
        <dsp:cNvSpPr/>
      </dsp:nvSpPr>
      <dsp:spPr>
        <a:xfrm>
          <a:off x="1977771" y="3298566"/>
          <a:ext cx="6180726" cy="623983"/>
        </a:xfrm>
        <a:prstGeom prst="rightArrow">
          <a:avLst>
            <a:gd name="adj1" fmla="val 75000"/>
            <a:gd name="adj2" fmla="val 50000"/>
          </a:avLst>
        </a:prstGeom>
        <a:solidFill>
          <a:schemeClr val="bg1"/>
        </a:solidFill>
        <a:ln w="25400" cap="flat" cmpd="sng" algn="ctr">
          <a:solidFill>
            <a:schemeClr val="tx2">
              <a:lumMod val="7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All services compensated in one payment that manages the patient across the delivery system</a:t>
          </a:r>
          <a:endParaRPr lang="en-US" sz="1500" kern="1200" dirty="0"/>
        </a:p>
      </dsp:txBody>
      <dsp:txXfrm>
        <a:off x="1977771" y="3376564"/>
        <a:ext cx="5946732" cy="467987"/>
      </dsp:txXfrm>
    </dsp:sp>
    <dsp:sp modelId="{166BA247-F3A5-422C-96F0-652B223CDFBB}">
      <dsp:nvSpPr>
        <dsp:cNvPr id="0" name=""/>
        <dsp:cNvSpPr/>
      </dsp:nvSpPr>
      <dsp:spPr>
        <a:xfrm>
          <a:off x="121962" y="3296877"/>
          <a:ext cx="1782553" cy="623642"/>
        </a:xfrm>
        <a:prstGeom prst="roundRect">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b="1" kern="1200" baseline="0" dirty="0" smtClean="0">
              <a:solidFill>
                <a:schemeClr val="tx1"/>
              </a:solidFill>
              <a:effectLst/>
              <a:latin typeface="Calibri" panose="020F0502020204030204" pitchFamily="34" charset="0"/>
              <a:cs typeface="Arial" panose="020B0604020202020204" pitchFamily="34" charset="0"/>
            </a:rPr>
            <a:t>Global Payments</a:t>
          </a:r>
          <a:endParaRPr lang="en-US" sz="1600" b="1" kern="1200" baseline="0" dirty="0">
            <a:solidFill>
              <a:schemeClr val="tx1"/>
            </a:solidFill>
            <a:effectLst/>
            <a:latin typeface="Calibri" panose="020F0502020204030204" pitchFamily="34" charset="0"/>
          </a:endParaRPr>
        </a:p>
      </dsp:txBody>
      <dsp:txXfrm>
        <a:off x="152406" y="3327321"/>
        <a:ext cx="1721665" cy="5627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DD8A01-F123-4419-B98D-4B873ED6732B}">
      <dsp:nvSpPr>
        <dsp:cNvPr id="0" name=""/>
        <dsp:cNvSpPr/>
      </dsp:nvSpPr>
      <dsp:spPr>
        <a:xfrm>
          <a:off x="4008437" y="2038902"/>
          <a:ext cx="2825080" cy="460857"/>
        </a:xfrm>
        <a:custGeom>
          <a:avLst/>
          <a:gdLst/>
          <a:ahLst/>
          <a:cxnLst/>
          <a:rect l="0" t="0" r="0" b="0"/>
          <a:pathLst>
            <a:path>
              <a:moveTo>
                <a:pt x="0" y="0"/>
              </a:moveTo>
              <a:lnTo>
                <a:pt x="0" y="230428"/>
              </a:lnTo>
              <a:lnTo>
                <a:pt x="2825080" y="230428"/>
              </a:lnTo>
              <a:lnTo>
                <a:pt x="2825080" y="46085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A06058-7FB7-4172-93E2-C386397B6289}">
      <dsp:nvSpPr>
        <dsp:cNvPr id="0" name=""/>
        <dsp:cNvSpPr/>
      </dsp:nvSpPr>
      <dsp:spPr>
        <a:xfrm>
          <a:off x="3962717" y="2038902"/>
          <a:ext cx="91440" cy="460857"/>
        </a:xfrm>
        <a:custGeom>
          <a:avLst/>
          <a:gdLst/>
          <a:ahLst/>
          <a:cxnLst/>
          <a:rect l="0" t="0" r="0" b="0"/>
          <a:pathLst>
            <a:path>
              <a:moveTo>
                <a:pt x="45720" y="0"/>
              </a:moveTo>
              <a:lnTo>
                <a:pt x="45720" y="46085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BFBC32-F031-4603-8E4C-E836109E0A32}">
      <dsp:nvSpPr>
        <dsp:cNvPr id="0" name=""/>
        <dsp:cNvSpPr/>
      </dsp:nvSpPr>
      <dsp:spPr>
        <a:xfrm>
          <a:off x="1183357" y="2038902"/>
          <a:ext cx="2825080" cy="460857"/>
        </a:xfrm>
        <a:custGeom>
          <a:avLst/>
          <a:gdLst/>
          <a:ahLst/>
          <a:cxnLst/>
          <a:rect l="0" t="0" r="0" b="0"/>
          <a:pathLst>
            <a:path>
              <a:moveTo>
                <a:pt x="2825080" y="0"/>
              </a:moveTo>
              <a:lnTo>
                <a:pt x="2825080" y="230428"/>
              </a:lnTo>
              <a:lnTo>
                <a:pt x="0" y="230428"/>
              </a:lnTo>
              <a:lnTo>
                <a:pt x="0" y="46085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DD5793-A7E1-45B9-B591-E0FC1FE41BCB}">
      <dsp:nvSpPr>
        <dsp:cNvPr id="0" name=""/>
        <dsp:cNvSpPr/>
      </dsp:nvSpPr>
      <dsp:spPr>
        <a:xfrm>
          <a:off x="2786966" y="941621"/>
          <a:ext cx="2442941" cy="109728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Legally permissible if one of the following is met:</a:t>
          </a:r>
          <a:endParaRPr lang="en-US" sz="2400" kern="1200" dirty="0"/>
        </a:p>
      </dsp:txBody>
      <dsp:txXfrm>
        <a:off x="2786966" y="941621"/>
        <a:ext cx="2442941" cy="1097280"/>
      </dsp:txXfrm>
    </dsp:sp>
    <dsp:sp modelId="{EA9815A7-B824-443D-91BB-AF4294C09B79}">
      <dsp:nvSpPr>
        <dsp:cNvPr id="0" name=""/>
        <dsp:cNvSpPr/>
      </dsp:nvSpPr>
      <dsp:spPr>
        <a:xfrm>
          <a:off x="1246" y="2499759"/>
          <a:ext cx="2364222" cy="109728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Physicians must contribute financial capital</a:t>
          </a:r>
          <a:endParaRPr lang="en-US" sz="2400" kern="1200" dirty="0"/>
        </a:p>
      </dsp:txBody>
      <dsp:txXfrm>
        <a:off x="1246" y="2499759"/>
        <a:ext cx="2364222" cy="1097280"/>
      </dsp:txXfrm>
    </dsp:sp>
    <dsp:sp modelId="{2EBE2C80-EDAD-4D76-9A24-C3C113B1E9CA}">
      <dsp:nvSpPr>
        <dsp:cNvPr id="0" name=""/>
        <dsp:cNvSpPr/>
      </dsp:nvSpPr>
      <dsp:spPr>
        <a:xfrm>
          <a:off x="2826326" y="2499759"/>
          <a:ext cx="2364222" cy="109728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Physicians must provide business expertise</a:t>
          </a:r>
          <a:endParaRPr lang="en-US" sz="2400" kern="1200" dirty="0"/>
        </a:p>
      </dsp:txBody>
      <dsp:txXfrm>
        <a:off x="2826326" y="2499759"/>
        <a:ext cx="2364222" cy="1097280"/>
      </dsp:txXfrm>
    </dsp:sp>
    <dsp:sp modelId="{3989A37C-F22E-496D-B8F6-65AF8DE42624}">
      <dsp:nvSpPr>
        <dsp:cNvPr id="0" name=""/>
        <dsp:cNvSpPr/>
      </dsp:nvSpPr>
      <dsp:spPr>
        <a:xfrm>
          <a:off x="5651406" y="2499759"/>
          <a:ext cx="2364222" cy="109728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Physicians must have a business risk</a:t>
          </a:r>
          <a:endParaRPr lang="en-US" sz="2400" kern="1200" dirty="0"/>
        </a:p>
      </dsp:txBody>
      <dsp:txXfrm>
        <a:off x="5651406" y="2499759"/>
        <a:ext cx="2364222" cy="10972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BA0CDE-8272-48C6-BF82-473DD14A6394}">
      <dsp:nvSpPr>
        <dsp:cNvPr id="0" name=""/>
        <dsp:cNvSpPr/>
      </dsp:nvSpPr>
      <dsp:spPr>
        <a:xfrm>
          <a:off x="165698" y="286682"/>
          <a:ext cx="2115108" cy="462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lvl="0" algn="r" defTabSz="1066800">
            <a:lnSpc>
              <a:spcPct val="90000"/>
            </a:lnSpc>
            <a:spcBef>
              <a:spcPct val="0"/>
            </a:spcBef>
            <a:spcAft>
              <a:spcPct val="35000"/>
            </a:spcAft>
          </a:pPr>
          <a:r>
            <a:rPr lang="en-US" sz="2400" kern="1200" dirty="0" smtClean="0">
              <a:solidFill>
                <a:schemeClr val="tx1">
                  <a:lumMod val="65000"/>
                  <a:lumOff val="35000"/>
                </a:schemeClr>
              </a:solidFill>
            </a:rPr>
            <a:t>Size</a:t>
          </a:r>
          <a:endParaRPr lang="en-US" sz="2400" kern="1200" dirty="0">
            <a:solidFill>
              <a:schemeClr val="tx1">
                <a:lumMod val="65000"/>
                <a:lumOff val="35000"/>
              </a:schemeClr>
            </a:solidFill>
          </a:endParaRPr>
        </a:p>
      </dsp:txBody>
      <dsp:txXfrm>
        <a:off x="165698" y="286682"/>
        <a:ext cx="2115108" cy="462825"/>
      </dsp:txXfrm>
    </dsp:sp>
    <dsp:sp modelId="{2D37DA79-08F5-40D6-A29D-7B7EE4AF354E}">
      <dsp:nvSpPr>
        <dsp:cNvPr id="0" name=""/>
        <dsp:cNvSpPr/>
      </dsp:nvSpPr>
      <dsp:spPr>
        <a:xfrm>
          <a:off x="2280796" y="76964"/>
          <a:ext cx="423021" cy="882260"/>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71E28B-D9CA-488B-9903-E3D1F5BD1A04}">
      <dsp:nvSpPr>
        <dsp:cNvPr id="0" name=""/>
        <dsp:cNvSpPr/>
      </dsp:nvSpPr>
      <dsp:spPr>
        <a:xfrm>
          <a:off x="2873027" y="76964"/>
          <a:ext cx="5441103" cy="88226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All providers within each applicable service line can participate in the CCMA </a:t>
          </a:r>
          <a:endParaRPr lang="en-US" sz="1700" kern="1200" dirty="0"/>
        </a:p>
        <a:p>
          <a:pPr marL="171450" lvl="1" indent="-171450" algn="l" defTabSz="755650">
            <a:lnSpc>
              <a:spcPct val="90000"/>
            </a:lnSpc>
            <a:spcBef>
              <a:spcPct val="0"/>
            </a:spcBef>
            <a:spcAft>
              <a:spcPct val="15000"/>
            </a:spcAft>
            <a:buChar char="••"/>
          </a:pPr>
          <a:r>
            <a:rPr lang="en-US" sz="1700" kern="1200" dirty="0" smtClean="0"/>
            <a:t>Multiple CCMAs may occur simultaneously </a:t>
          </a:r>
          <a:endParaRPr lang="en-US" sz="1700" kern="1200" dirty="0"/>
        </a:p>
      </dsp:txBody>
      <dsp:txXfrm>
        <a:off x="2873027" y="76964"/>
        <a:ext cx="5441103" cy="882260"/>
      </dsp:txXfrm>
    </dsp:sp>
    <dsp:sp modelId="{97E0E80B-AFF3-4176-8201-05D8D3F7BC0C}">
      <dsp:nvSpPr>
        <dsp:cNvPr id="0" name=""/>
        <dsp:cNvSpPr/>
      </dsp:nvSpPr>
      <dsp:spPr>
        <a:xfrm>
          <a:off x="165698" y="1215678"/>
          <a:ext cx="2115108" cy="462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lvl="0" algn="r" defTabSz="1066800">
            <a:lnSpc>
              <a:spcPct val="90000"/>
            </a:lnSpc>
            <a:spcBef>
              <a:spcPct val="0"/>
            </a:spcBef>
            <a:spcAft>
              <a:spcPct val="35000"/>
            </a:spcAft>
          </a:pPr>
          <a:r>
            <a:rPr lang="en-US" sz="2400" kern="1200" dirty="0" smtClean="0">
              <a:solidFill>
                <a:schemeClr val="tx1">
                  <a:lumMod val="65000"/>
                  <a:lumOff val="35000"/>
                </a:schemeClr>
              </a:solidFill>
            </a:rPr>
            <a:t>Wraparound</a:t>
          </a:r>
          <a:endParaRPr lang="en-US" sz="2400" kern="1200" dirty="0">
            <a:solidFill>
              <a:schemeClr val="tx1">
                <a:lumMod val="65000"/>
                <a:lumOff val="35000"/>
              </a:schemeClr>
            </a:solidFill>
          </a:endParaRPr>
        </a:p>
      </dsp:txBody>
      <dsp:txXfrm>
        <a:off x="165698" y="1215678"/>
        <a:ext cx="2115108" cy="462825"/>
      </dsp:txXfrm>
    </dsp:sp>
    <dsp:sp modelId="{656F4CD5-53D0-4C24-B01E-729B69B3DC47}">
      <dsp:nvSpPr>
        <dsp:cNvPr id="0" name=""/>
        <dsp:cNvSpPr/>
      </dsp:nvSpPr>
      <dsp:spPr>
        <a:xfrm>
          <a:off x="2280796" y="1020424"/>
          <a:ext cx="423021" cy="853333"/>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D81AD8-63DE-466E-89B8-14C3A3E7EF94}">
      <dsp:nvSpPr>
        <dsp:cNvPr id="0" name=""/>
        <dsp:cNvSpPr/>
      </dsp:nvSpPr>
      <dsp:spPr>
        <a:xfrm>
          <a:off x="2873027" y="1020424"/>
          <a:ext cx="5450999" cy="8533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“Add-on” services such as medical directorships, management services agreements, etc. may be incorporated into the CCMA structure </a:t>
          </a:r>
          <a:endParaRPr lang="en-US" sz="1700" kern="1200" dirty="0"/>
        </a:p>
      </dsp:txBody>
      <dsp:txXfrm>
        <a:off x="2873027" y="1020424"/>
        <a:ext cx="5450999" cy="853333"/>
      </dsp:txXfrm>
    </dsp:sp>
    <dsp:sp modelId="{B093DD1A-2E6D-41A5-86D8-AEE2B6D0D14E}">
      <dsp:nvSpPr>
        <dsp:cNvPr id="0" name=""/>
        <dsp:cNvSpPr/>
      </dsp:nvSpPr>
      <dsp:spPr>
        <a:xfrm>
          <a:off x="165698" y="2007274"/>
          <a:ext cx="2115108" cy="462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lvl="0" algn="r" defTabSz="1066800">
            <a:lnSpc>
              <a:spcPct val="90000"/>
            </a:lnSpc>
            <a:spcBef>
              <a:spcPct val="0"/>
            </a:spcBef>
            <a:spcAft>
              <a:spcPct val="35000"/>
            </a:spcAft>
          </a:pPr>
          <a:r>
            <a:rPr lang="en-US" sz="2400" kern="1200" dirty="0" smtClean="0">
              <a:solidFill>
                <a:schemeClr val="tx1">
                  <a:lumMod val="65000"/>
                  <a:lumOff val="35000"/>
                </a:schemeClr>
              </a:solidFill>
            </a:rPr>
            <a:t>Flexibility</a:t>
          </a:r>
          <a:endParaRPr lang="en-US" sz="2400" kern="1200" dirty="0">
            <a:solidFill>
              <a:schemeClr val="tx1">
                <a:lumMod val="65000"/>
                <a:lumOff val="35000"/>
              </a:schemeClr>
            </a:solidFill>
          </a:endParaRPr>
        </a:p>
      </dsp:txBody>
      <dsp:txXfrm>
        <a:off x="165698" y="2007274"/>
        <a:ext cx="2115108" cy="462825"/>
      </dsp:txXfrm>
    </dsp:sp>
    <dsp:sp modelId="{8BB5FC0E-60DF-46B7-BCE8-A0819A9CA71B}">
      <dsp:nvSpPr>
        <dsp:cNvPr id="0" name=""/>
        <dsp:cNvSpPr/>
      </dsp:nvSpPr>
      <dsp:spPr>
        <a:xfrm>
          <a:off x="2280796" y="1934958"/>
          <a:ext cx="423021" cy="607457"/>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12B31B-756E-4205-9265-81A1257FF6F9}">
      <dsp:nvSpPr>
        <dsp:cNvPr id="0" name=""/>
        <dsp:cNvSpPr/>
      </dsp:nvSpPr>
      <dsp:spPr>
        <a:xfrm>
          <a:off x="2873027" y="1934958"/>
          <a:ext cx="5450999" cy="6074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Can be implemented with or without additional alignment strategies and can be executed via a number of models</a:t>
          </a:r>
          <a:endParaRPr lang="en-US" sz="1700" kern="1200" dirty="0"/>
        </a:p>
      </dsp:txBody>
      <dsp:txXfrm>
        <a:off x="2873027" y="1934958"/>
        <a:ext cx="5450999" cy="607457"/>
      </dsp:txXfrm>
    </dsp:sp>
    <dsp:sp modelId="{91ED0A32-96D9-4322-896C-E1B5BD9F4024}">
      <dsp:nvSpPr>
        <dsp:cNvPr id="0" name=""/>
        <dsp:cNvSpPr/>
      </dsp:nvSpPr>
      <dsp:spPr>
        <a:xfrm>
          <a:off x="165698" y="2603616"/>
          <a:ext cx="2115108" cy="799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lvl="0" algn="r" defTabSz="1066800">
            <a:lnSpc>
              <a:spcPct val="90000"/>
            </a:lnSpc>
            <a:spcBef>
              <a:spcPct val="0"/>
            </a:spcBef>
            <a:spcAft>
              <a:spcPct val="35000"/>
            </a:spcAft>
          </a:pPr>
          <a:r>
            <a:rPr lang="en-US" sz="2400" kern="1200" dirty="0" smtClean="0">
              <a:solidFill>
                <a:schemeClr val="tx1">
                  <a:lumMod val="65000"/>
                  <a:lumOff val="35000"/>
                </a:schemeClr>
              </a:solidFill>
            </a:rPr>
            <a:t>Stability and Improvement</a:t>
          </a:r>
          <a:endParaRPr lang="en-US" sz="2400" kern="1200" dirty="0">
            <a:solidFill>
              <a:schemeClr val="tx1">
                <a:lumMod val="65000"/>
                <a:lumOff val="35000"/>
              </a:schemeClr>
            </a:solidFill>
          </a:endParaRPr>
        </a:p>
      </dsp:txBody>
      <dsp:txXfrm>
        <a:off x="165698" y="2603616"/>
        <a:ext cx="2115108" cy="799425"/>
      </dsp:txXfrm>
    </dsp:sp>
    <dsp:sp modelId="{ED590254-C712-4AAF-AF0B-B82CB93DFE09}">
      <dsp:nvSpPr>
        <dsp:cNvPr id="0" name=""/>
        <dsp:cNvSpPr/>
      </dsp:nvSpPr>
      <dsp:spPr>
        <a:xfrm>
          <a:off x="2280796" y="2603616"/>
          <a:ext cx="423021" cy="799425"/>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66600D-179D-4112-A26C-A8EB2D078A15}">
      <dsp:nvSpPr>
        <dsp:cNvPr id="0" name=""/>
        <dsp:cNvSpPr/>
      </dsp:nvSpPr>
      <dsp:spPr>
        <a:xfrm>
          <a:off x="2873396" y="2603616"/>
          <a:ext cx="5450999" cy="79942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Providers are incentivized and rewarded for driving the value proposition (outcomes/cost)</a:t>
          </a:r>
          <a:endParaRPr lang="en-US" sz="1700" kern="1200" dirty="0"/>
        </a:p>
      </dsp:txBody>
      <dsp:txXfrm>
        <a:off x="2873396" y="2603616"/>
        <a:ext cx="5450999" cy="799425"/>
      </dsp:txXfrm>
    </dsp:sp>
    <dsp:sp modelId="{ECAB67B5-458A-4408-9F18-28F72A132B78}">
      <dsp:nvSpPr>
        <dsp:cNvPr id="0" name=""/>
        <dsp:cNvSpPr/>
      </dsp:nvSpPr>
      <dsp:spPr>
        <a:xfrm>
          <a:off x="123650" y="3782433"/>
          <a:ext cx="2179322" cy="462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lvl="0" algn="r" defTabSz="1066800">
            <a:lnSpc>
              <a:spcPct val="90000"/>
            </a:lnSpc>
            <a:spcBef>
              <a:spcPct val="0"/>
            </a:spcBef>
            <a:spcAft>
              <a:spcPct val="35000"/>
            </a:spcAft>
          </a:pPr>
          <a:r>
            <a:rPr lang="en-US" sz="2400" kern="1200" dirty="0" smtClean="0">
              <a:solidFill>
                <a:schemeClr val="tx1">
                  <a:lumMod val="65000"/>
                  <a:lumOff val="35000"/>
                </a:schemeClr>
              </a:solidFill>
            </a:rPr>
            <a:t>Compensation </a:t>
          </a:r>
          <a:endParaRPr lang="en-US" sz="2400" kern="1200" dirty="0">
            <a:solidFill>
              <a:schemeClr val="tx1">
                <a:lumMod val="65000"/>
                <a:lumOff val="35000"/>
              </a:schemeClr>
            </a:solidFill>
          </a:endParaRPr>
        </a:p>
      </dsp:txBody>
      <dsp:txXfrm>
        <a:off x="123650" y="3782433"/>
        <a:ext cx="2179322" cy="462825"/>
      </dsp:txXfrm>
    </dsp:sp>
    <dsp:sp modelId="{2C376344-73F2-4D83-930C-26B7060067BF}">
      <dsp:nvSpPr>
        <dsp:cNvPr id="0" name=""/>
        <dsp:cNvSpPr/>
      </dsp:nvSpPr>
      <dsp:spPr>
        <a:xfrm>
          <a:off x="2302973" y="3464241"/>
          <a:ext cx="423021" cy="1099209"/>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B2D128-B9C6-4850-B851-C887758FCECB}">
      <dsp:nvSpPr>
        <dsp:cNvPr id="0" name=""/>
        <dsp:cNvSpPr/>
      </dsp:nvSpPr>
      <dsp:spPr>
        <a:xfrm>
          <a:off x="2895203" y="3464241"/>
          <a:ext cx="5449848" cy="10992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Practice will be paid a base management fee for providing administrative services as well as value-centric incentives for the achievement of defined performance goals and measures </a:t>
          </a:r>
          <a:endParaRPr lang="en-US" sz="1700" kern="1200" dirty="0"/>
        </a:p>
      </dsp:txBody>
      <dsp:txXfrm>
        <a:off x="2895203" y="3464241"/>
        <a:ext cx="5449848" cy="10992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0C3F06-2065-4C5B-8C8F-24FB6DE72FF2}">
      <dsp:nvSpPr>
        <dsp:cNvPr id="0" name=""/>
        <dsp:cNvSpPr/>
      </dsp:nvSpPr>
      <dsp:spPr>
        <a:xfrm>
          <a:off x="511097" y="1798051"/>
          <a:ext cx="332337" cy="1410601"/>
        </a:xfrm>
        <a:custGeom>
          <a:avLst/>
          <a:gdLst/>
          <a:ahLst/>
          <a:cxnLst/>
          <a:rect l="0" t="0" r="0" b="0"/>
          <a:pathLst>
            <a:path>
              <a:moveTo>
                <a:pt x="0" y="0"/>
              </a:moveTo>
              <a:lnTo>
                <a:pt x="166168" y="0"/>
              </a:lnTo>
              <a:lnTo>
                <a:pt x="166168" y="1410601"/>
              </a:lnTo>
              <a:lnTo>
                <a:pt x="332337" y="141060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solidFill>
              <a:schemeClr val="accent1"/>
            </a:solidFill>
          </a:endParaRPr>
        </a:p>
      </dsp:txBody>
      <dsp:txXfrm>
        <a:off x="641035" y="2467120"/>
        <a:ext cx="72461" cy="72461"/>
      </dsp:txXfrm>
    </dsp:sp>
    <dsp:sp modelId="{6816C60C-A861-4A77-8F7C-9945D0DC8ACE}">
      <dsp:nvSpPr>
        <dsp:cNvPr id="0" name=""/>
        <dsp:cNvSpPr/>
      </dsp:nvSpPr>
      <dsp:spPr>
        <a:xfrm>
          <a:off x="4614761" y="2529667"/>
          <a:ext cx="332337" cy="91440"/>
        </a:xfrm>
        <a:custGeom>
          <a:avLst/>
          <a:gdLst/>
          <a:ahLst/>
          <a:cxnLst/>
          <a:rect l="0" t="0" r="0" b="0"/>
          <a:pathLst>
            <a:path>
              <a:moveTo>
                <a:pt x="0" y="45720"/>
              </a:moveTo>
              <a:lnTo>
                <a:pt x="332337"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solidFill>
              <a:schemeClr val="accent1"/>
            </a:solidFill>
          </a:endParaRPr>
        </a:p>
      </dsp:txBody>
      <dsp:txXfrm>
        <a:off x="4772622" y="2567079"/>
        <a:ext cx="16616" cy="16616"/>
      </dsp:txXfrm>
    </dsp:sp>
    <dsp:sp modelId="{17528F39-8E8F-457A-9485-9A280F79CCC2}">
      <dsp:nvSpPr>
        <dsp:cNvPr id="0" name=""/>
        <dsp:cNvSpPr/>
      </dsp:nvSpPr>
      <dsp:spPr>
        <a:xfrm>
          <a:off x="511097" y="1798051"/>
          <a:ext cx="332337" cy="777336"/>
        </a:xfrm>
        <a:custGeom>
          <a:avLst/>
          <a:gdLst/>
          <a:ahLst/>
          <a:cxnLst/>
          <a:rect l="0" t="0" r="0" b="0"/>
          <a:pathLst>
            <a:path>
              <a:moveTo>
                <a:pt x="0" y="0"/>
              </a:moveTo>
              <a:lnTo>
                <a:pt x="166168" y="0"/>
              </a:lnTo>
              <a:lnTo>
                <a:pt x="166168" y="777336"/>
              </a:lnTo>
              <a:lnTo>
                <a:pt x="332337" y="77733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solidFill>
              <a:schemeClr val="accent1"/>
            </a:solidFill>
          </a:endParaRPr>
        </a:p>
      </dsp:txBody>
      <dsp:txXfrm>
        <a:off x="656130" y="2165584"/>
        <a:ext cx="42269" cy="42269"/>
      </dsp:txXfrm>
    </dsp:sp>
    <dsp:sp modelId="{9028A7A8-6355-4E69-9EBF-57525BEC5A81}">
      <dsp:nvSpPr>
        <dsp:cNvPr id="0" name=""/>
        <dsp:cNvSpPr/>
      </dsp:nvSpPr>
      <dsp:spPr>
        <a:xfrm>
          <a:off x="4614761" y="1896403"/>
          <a:ext cx="332337" cy="91440"/>
        </a:xfrm>
        <a:custGeom>
          <a:avLst/>
          <a:gdLst/>
          <a:ahLst/>
          <a:cxnLst/>
          <a:rect l="0" t="0" r="0" b="0"/>
          <a:pathLst>
            <a:path>
              <a:moveTo>
                <a:pt x="0" y="45720"/>
              </a:moveTo>
              <a:lnTo>
                <a:pt x="332337"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solidFill>
              <a:schemeClr val="accent1"/>
            </a:solidFill>
          </a:endParaRPr>
        </a:p>
      </dsp:txBody>
      <dsp:txXfrm>
        <a:off x="4772622" y="1933815"/>
        <a:ext cx="16616" cy="16616"/>
      </dsp:txXfrm>
    </dsp:sp>
    <dsp:sp modelId="{7FEB1733-558A-413E-9084-06A4B3658F96}">
      <dsp:nvSpPr>
        <dsp:cNvPr id="0" name=""/>
        <dsp:cNvSpPr/>
      </dsp:nvSpPr>
      <dsp:spPr>
        <a:xfrm>
          <a:off x="511097" y="1798051"/>
          <a:ext cx="332337" cy="144072"/>
        </a:xfrm>
        <a:custGeom>
          <a:avLst/>
          <a:gdLst/>
          <a:ahLst/>
          <a:cxnLst/>
          <a:rect l="0" t="0" r="0" b="0"/>
          <a:pathLst>
            <a:path>
              <a:moveTo>
                <a:pt x="0" y="0"/>
              </a:moveTo>
              <a:lnTo>
                <a:pt x="166168" y="0"/>
              </a:lnTo>
              <a:lnTo>
                <a:pt x="166168" y="144072"/>
              </a:lnTo>
              <a:lnTo>
                <a:pt x="332337" y="1440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solidFill>
              <a:schemeClr val="accent1"/>
            </a:solidFill>
          </a:endParaRPr>
        </a:p>
      </dsp:txBody>
      <dsp:txXfrm>
        <a:off x="668210" y="1861031"/>
        <a:ext cx="18111" cy="18111"/>
      </dsp:txXfrm>
    </dsp:sp>
    <dsp:sp modelId="{74485DEF-E843-42A9-B941-66555A7908F2}">
      <dsp:nvSpPr>
        <dsp:cNvPr id="0" name=""/>
        <dsp:cNvSpPr/>
      </dsp:nvSpPr>
      <dsp:spPr>
        <a:xfrm>
          <a:off x="4614761" y="1263139"/>
          <a:ext cx="332337" cy="91440"/>
        </a:xfrm>
        <a:custGeom>
          <a:avLst/>
          <a:gdLst/>
          <a:ahLst/>
          <a:cxnLst/>
          <a:rect l="0" t="0" r="0" b="0"/>
          <a:pathLst>
            <a:path>
              <a:moveTo>
                <a:pt x="0" y="45720"/>
              </a:moveTo>
              <a:lnTo>
                <a:pt x="332337"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solidFill>
              <a:schemeClr val="accent1"/>
            </a:solidFill>
          </a:endParaRPr>
        </a:p>
      </dsp:txBody>
      <dsp:txXfrm>
        <a:off x="4772622" y="1300551"/>
        <a:ext cx="16616" cy="16616"/>
      </dsp:txXfrm>
    </dsp:sp>
    <dsp:sp modelId="{341380DF-EDED-47A0-891D-58604A964A4E}">
      <dsp:nvSpPr>
        <dsp:cNvPr id="0" name=""/>
        <dsp:cNvSpPr/>
      </dsp:nvSpPr>
      <dsp:spPr>
        <a:xfrm>
          <a:off x="511097" y="1308859"/>
          <a:ext cx="332337" cy="489191"/>
        </a:xfrm>
        <a:custGeom>
          <a:avLst/>
          <a:gdLst/>
          <a:ahLst/>
          <a:cxnLst/>
          <a:rect l="0" t="0" r="0" b="0"/>
          <a:pathLst>
            <a:path>
              <a:moveTo>
                <a:pt x="0" y="489191"/>
              </a:moveTo>
              <a:lnTo>
                <a:pt x="166168" y="489191"/>
              </a:lnTo>
              <a:lnTo>
                <a:pt x="166168" y="0"/>
              </a:lnTo>
              <a:lnTo>
                <a:pt x="332337"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solidFill>
              <a:schemeClr val="accent1"/>
            </a:solidFill>
          </a:endParaRPr>
        </a:p>
      </dsp:txBody>
      <dsp:txXfrm>
        <a:off x="662480" y="1538670"/>
        <a:ext cx="29570" cy="29570"/>
      </dsp:txXfrm>
    </dsp:sp>
    <dsp:sp modelId="{EEAB6CA5-FAA5-4C45-9ADB-86937853ACF1}">
      <dsp:nvSpPr>
        <dsp:cNvPr id="0" name=""/>
        <dsp:cNvSpPr/>
      </dsp:nvSpPr>
      <dsp:spPr>
        <a:xfrm>
          <a:off x="4614761" y="485802"/>
          <a:ext cx="332337" cy="91440"/>
        </a:xfrm>
        <a:custGeom>
          <a:avLst/>
          <a:gdLst/>
          <a:ahLst/>
          <a:cxnLst/>
          <a:rect l="0" t="0" r="0" b="0"/>
          <a:pathLst>
            <a:path>
              <a:moveTo>
                <a:pt x="0" y="45720"/>
              </a:moveTo>
              <a:lnTo>
                <a:pt x="332337"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solidFill>
              <a:schemeClr val="accent1"/>
            </a:solidFill>
          </a:endParaRPr>
        </a:p>
      </dsp:txBody>
      <dsp:txXfrm>
        <a:off x="4772622" y="523214"/>
        <a:ext cx="16616" cy="16616"/>
      </dsp:txXfrm>
    </dsp:sp>
    <dsp:sp modelId="{7AD69D24-0C34-43C9-8CEF-8102D6E94C07}">
      <dsp:nvSpPr>
        <dsp:cNvPr id="0" name=""/>
        <dsp:cNvSpPr/>
      </dsp:nvSpPr>
      <dsp:spPr>
        <a:xfrm>
          <a:off x="511097" y="531522"/>
          <a:ext cx="332337" cy="1266528"/>
        </a:xfrm>
        <a:custGeom>
          <a:avLst/>
          <a:gdLst/>
          <a:ahLst/>
          <a:cxnLst/>
          <a:rect l="0" t="0" r="0" b="0"/>
          <a:pathLst>
            <a:path>
              <a:moveTo>
                <a:pt x="0" y="1266528"/>
              </a:moveTo>
              <a:lnTo>
                <a:pt x="166168" y="1266528"/>
              </a:lnTo>
              <a:lnTo>
                <a:pt x="166168" y="0"/>
              </a:lnTo>
              <a:lnTo>
                <a:pt x="332337"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solidFill>
              <a:schemeClr val="accent1"/>
            </a:solidFill>
          </a:endParaRPr>
        </a:p>
      </dsp:txBody>
      <dsp:txXfrm>
        <a:off x="644530" y="1132051"/>
        <a:ext cx="65470" cy="65470"/>
      </dsp:txXfrm>
    </dsp:sp>
    <dsp:sp modelId="{D4917ED2-F971-4D77-B8CD-4E95664AD69A}">
      <dsp:nvSpPr>
        <dsp:cNvPr id="0" name=""/>
        <dsp:cNvSpPr/>
      </dsp:nvSpPr>
      <dsp:spPr>
        <a:xfrm rot="16200000">
          <a:off x="-1262455" y="1544745"/>
          <a:ext cx="3040494" cy="506611"/>
        </a:xfrm>
        <a:prstGeom prst="rect">
          <a:avLst/>
        </a:prstGeom>
        <a:solidFill>
          <a:schemeClr val="accent1">
            <a:lumMod val="7500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solidFill>
                <a:schemeClr val="bg1"/>
              </a:solidFill>
            </a:rPr>
            <a:t>Hospital/Health System</a:t>
          </a:r>
          <a:endParaRPr lang="en-US" sz="2300" kern="1200" dirty="0">
            <a:solidFill>
              <a:schemeClr val="bg1"/>
            </a:solidFill>
          </a:endParaRPr>
        </a:p>
      </dsp:txBody>
      <dsp:txXfrm>
        <a:off x="-1262455" y="1544745"/>
        <a:ext cx="3040494" cy="506611"/>
      </dsp:txXfrm>
    </dsp:sp>
    <dsp:sp modelId="{F252A9CB-E208-49A9-B69E-682888545DAF}">
      <dsp:nvSpPr>
        <dsp:cNvPr id="0" name=""/>
        <dsp:cNvSpPr/>
      </dsp:nvSpPr>
      <dsp:spPr>
        <a:xfrm>
          <a:off x="843434" y="134144"/>
          <a:ext cx="3771327" cy="794756"/>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dirty="0" smtClean="0">
              <a:solidFill>
                <a:schemeClr val="tx1">
                  <a:lumMod val="65000"/>
                  <a:lumOff val="35000"/>
                </a:schemeClr>
              </a:solidFill>
            </a:rPr>
            <a:t>Assumes responsibility for Practice’s management and operations (includes  lease/depreciation expense and other operating expenses) </a:t>
          </a:r>
          <a:endParaRPr lang="en-US" sz="1400" b="0" kern="1200" dirty="0">
            <a:solidFill>
              <a:schemeClr val="tx1">
                <a:lumMod val="65000"/>
                <a:lumOff val="35000"/>
              </a:schemeClr>
            </a:solidFill>
          </a:endParaRPr>
        </a:p>
      </dsp:txBody>
      <dsp:txXfrm>
        <a:off x="843434" y="134144"/>
        <a:ext cx="3771327" cy="794756"/>
      </dsp:txXfrm>
    </dsp:sp>
    <dsp:sp modelId="{733C8161-4A3C-40E5-9082-9611C6D2C57D}">
      <dsp:nvSpPr>
        <dsp:cNvPr id="0" name=""/>
        <dsp:cNvSpPr/>
      </dsp:nvSpPr>
      <dsp:spPr>
        <a:xfrm>
          <a:off x="4947099" y="278216"/>
          <a:ext cx="3602865" cy="506611"/>
        </a:xfrm>
        <a:prstGeom prst="rect">
          <a:avLst/>
        </a:prstGeom>
        <a:solidFill>
          <a:schemeClr val="accent1">
            <a:lumMod val="20000"/>
            <a:lumOff val="8000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dirty="0" smtClean="0">
              <a:solidFill>
                <a:schemeClr val="tx1">
                  <a:lumMod val="65000"/>
                  <a:lumOff val="35000"/>
                </a:schemeClr>
              </a:solidFill>
              <a:ea typeface="+mn-ea"/>
            </a:rPr>
            <a:t>Deducted from professional service revenue to be paid to Practice</a:t>
          </a:r>
          <a:endParaRPr lang="en-US" sz="1400" b="0" kern="1200" dirty="0">
            <a:solidFill>
              <a:schemeClr val="tx1">
                <a:lumMod val="65000"/>
                <a:lumOff val="35000"/>
              </a:schemeClr>
            </a:solidFill>
          </a:endParaRPr>
        </a:p>
      </dsp:txBody>
      <dsp:txXfrm>
        <a:off x="4947099" y="278216"/>
        <a:ext cx="3602865" cy="506611"/>
      </dsp:txXfrm>
    </dsp:sp>
    <dsp:sp modelId="{49AB3237-851A-4599-A2F2-6A5451B89B34}">
      <dsp:nvSpPr>
        <dsp:cNvPr id="0" name=""/>
        <dsp:cNvSpPr/>
      </dsp:nvSpPr>
      <dsp:spPr>
        <a:xfrm>
          <a:off x="843434" y="1055553"/>
          <a:ext cx="3771327" cy="506611"/>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dirty="0" smtClean="0">
              <a:solidFill>
                <a:schemeClr val="tx1">
                  <a:lumMod val="65000"/>
                  <a:lumOff val="35000"/>
                </a:schemeClr>
              </a:solidFill>
            </a:rPr>
            <a:t>Pays the Practice’s real estate lease</a:t>
          </a:r>
          <a:endParaRPr lang="en-US" sz="1400" b="0" kern="1200" dirty="0">
            <a:solidFill>
              <a:schemeClr val="tx1">
                <a:lumMod val="65000"/>
                <a:lumOff val="35000"/>
              </a:schemeClr>
            </a:solidFill>
          </a:endParaRPr>
        </a:p>
      </dsp:txBody>
      <dsp:txXfrm>
        <a:off x="843434" y="1055553"/>
        <a:ext cx="3771327" cy="506611"/>
      </dsp:txXfrm>
    </dsp:sp>
    <dsp:sp modelId="{FF8E5633-C7B3-413A-BFBC-5288CECB842F}">
      <dsp:nvSpPr>
        <dsp:cNvPr id="0" name=""/>
        <dsp:cNvSpPr/>
      </dsp:nvSpPr>
      <dsp:spPr>
        <a:xfrm>
          <a:off x="4947099" y="1055553"/>
          <a:ext cx="3602865" cy="506611"/>
        </a:xfrm>
        <a:prstGeom prst="rect">
          <a:avLst/>
        </a:prstGeom>
        <a:solidFill>
          <a:schemeClr val="accent1">
            <a:lumMod val="20000"/>
            <a:lumOff val="8000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altLang="en-US" sz="1400" b="0" kern="1200" dirty="0" smtClean="0">
              <a:solidFill>
                <a:schemeClr val="tx1">
                  <a:lumMod val="65000"/>
                  <a:lumOff val="35000"/>
                </a:schemeClr>
              </a:solidFill>
            </a:rPr>
            <a:t>Lease expense deducted from professional service revenue to be paid to Practice</a:t>
          </a:r>
          <a:endParaRPr lang="en-US" sz="1400" b="0" kern="1200" dirty="0">
            <a:solidFill>
              <a:schemeClr val="tx1">
                <a:lumMod val="65000"/>
                <a:lumOff val="35000"/>
              </a:schemeClr>
            </a:solidFill>
          </a:endParaRPr>
        </a:p>
      </dsp:txBody>
      <dsp:txXfrm>
        <a:off x="4947099" y="1055553"/>
        <a:ext cx="3602865" cy="506611"/>
      </dsp:txXfrm>
    </dsp:sp>
    <dsp:sp modelId="{D7CBD4EB-2881-42FA-A769-44747B254B14}">
      <dsp:nvSpPr>
        <dsp:cNvPr id="0" name=""/>
        <dsp:cNvSpPr/>
      </dsp:nvSpPr>
      <dsp:spPr>
        <a:xfrm>
          <a:off x="843434" y="1688817"/>
          <a:ext cx="3771327" cy="506611"/>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dirty="0" smtClean="0">
              <a:solidFill>
                <a:schemeClr val="tx1">
                  <a:lumMod val="65000"/>
                  <a:lumOff val="35000"/>
                </a:schemeClr>
              </a:solidFill>
            </a:rPr>
            <a:t>Purchases or leases ancillary services; bills HOPD rates</a:t>
          </a:r>
          <a:endParaRPr lang="en-US" sz="1400" b="0" kern="1200" dirty="0">
            <a:solidFill>
              <a:schemeClr val="tx1">
                <a:lumMod val="65000"/>
                <a:lumOff val="35000"/>
              </a:schemeClr>
            </a:solidFill>
          </a:endParaRPr>
        </a:p>
      </dsp:txBody>
      <dsp:txXfrm>
        <a:off x="843434" y="1688817"/>
        <a:ext cx="3771327" cy="506611"/>
      </dsp:txXfrm>
    </dsp:sp>
    <dsp:sp modelId="{AC02FD32-2AE3-4B96-B77F-38DC7602BD6C}">
      <dsp:nvSpPr>
        <dsp:cNvPr id="0" name=""/>
        <dsp:cNvSpPr/>
      </dsp:nvSpPr>
      <dsp:spPr>
        <a:xfrm>
          <a:off x="4947099" y="1688817"/>
          <a:ext cx="3602865" cy="506611"/>
        </a:xfrm>
        <a:prstGeom prst="rect">
          <a:avLst/>
        </a:prstGeom>
        <a:solidFill>
          <a:schemeClr val="accent1">
            <a:lumMod val="20000"/>
            <a:lumOff val="8000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altLang="en-US" sz="1400" b="0" kern="1200" dirty="0" smtClean="0">
              <a:solidFill>
                <a:schemeClr val="tx1">
                  <a:lumMod val="65000"/>
                  <a:lumOff val="35000"/>
                </a:schemeClr>
              </a:solidFill>
            </a:rPr>
            <a:t>Fixed payment (upfront or annually) to the Practice, set in advance</a:t>
          </a:r>
          <a:endParaRPr lang="en-US" altLang="en-US" sz="1400" b="0" kern="1200" dirty="0">
            <a:solidFill>
              <a:schemeClr val="tx1">
                <a:lumMod val="65000"/>
                <a:lumOff val="35000"/>
              </a:schemeClr>
            </a:solidFill>
          </a:endParaRPr>
        </a:p>
      </dsp:txBody>
      <dsp:txXfrm>
        <a:off x="4947099" y="1688817"/>
        <a:ext cx="3602865" cy="506611"/>
      </dsp:txXfrm>
    </dsp:sp>
    <dsp:sp modelId="{881984DD-26B5-4B5D-93EC-D5A573DF2492}">
      <dsp:nvSpPr>
        <dsp:cNvPr id="0" name=""/>
        <dsp:cNvSpPr/>
      </dsp:nvSpPr>
      <dsp:spPr>
        <a:xfrm>
          <a:off x="843434" y="2322082"/>
          <a:ext cx="3771327" cy="506611"/>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dirty="0" smtClean="0">
              <a:solidFill>
                <a:schemeClr val="tx1">
                  <a:lumMod val="65000"/>
                  <a:lumOff val="35000"/>
                </a:schemeClr>
              </a:solidFill>
            </a:rPr>
            <a:t>Employs Practice staff (both ancillary and non-ancillary staff)</a:t>
          </a:r>
          <a:endParaRPr lang="en-US" sz="1400" b="0" kern="1200" dirty="0">
            <a:solidFill>
              <a:schemeClr val="tx1">
                <a:lumMod val="65000"/>
                <a:lumOff val="35000"/>
              </a:schemeClr>
            </a:solidFill>
          </a:endParaRPr>
        </a:p>
      </dsp:txBody>
      <dsp:txXfrm>
        <a:off x="843434" y="2322082"/>
        <a:ext cx="3771327" cy="506611"/>
      </dsp:txXfrm>
    </dsp:sp>
    <dsp:sp modelId="{57827921-A4C2-4423-8AB7-9FFB2F719962}">
      <dsp:nvSpPr>
        <dsp:cNvPr id="0" name=""/>
        <dsp:cNvSpPr/>
      </dsp:nvSpPr>
      <dsp:spPr>
        <a:xfrm>
          <a:off x="4947099" y="2322082"/>
          <a:ext cx="3602865" cy="506611"/>
        </a:xfrm>
        <a:prstGeom prst="rect">
          <a:avLst/>
        </a:prstGeom>
        <a:solidFill>
          <a:schemeClr val="accent1">
            <a:lumMod val="20000"/>
            <a:lumOff val="8000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altLang="en-US" sz="1400" b="0" kern="1200" dirty="0" smtClean="0">
              <a:solidFill>
                <a:schemeClr val="tx1">
                  <a:lumMod val="65000"/>
                  <a:lumOff val="35000"/>
                </a:schemeClr>
              </a:solidFill>
            </a:rPr>
            <a:t>Fully loaded expense deducted from professional service revenue to be paid to Practice</a:t>
          </a:r>
          <a:endParaRPr lang="en-US" sz="1400" b="0" kern="1200" dirty="0">
            <a:solidFill>
              <a:schemeClr val="tx1">
                <a:lumMod val="65000"/>
                <a:lumOff val="35000"/>
              </a:schemeClr>
            </a:solidFill>
          </a:endParaRPr>
        </a:p>
      </dsp:txBody>
      <dsp:txXfrm>
        <a:off x="4947099" y="2322082"/>
        <a:ext cx="3602865" cy="506611"/>
      </dsp:txXfrm>
    </dsp:sp>
    <dsp:sp modelId="{770AAC72-7FF6-4D09-94C1-DF3A80FA5445}">
      <dsp:nvSpPr>
        <dsp:cNvPr id="0" name=""/>
        <dsp:cNvSpPr/>
      </dsp:nvSpPr>
      <dsp:spPr>
        <a:xfrm>
          <a:off x="843434" y="2955346"/>
          <a:ext cx="3771327" cy="506611"/>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0" kern="1200" dirty="0" smtClean="0">
              <a:solidFill>
                <a:schemeClr val="tx1">
                  <a:lumMod val="65000"/>
                  <a:lumOff val="35000"/>
                </a:schemeClr>
              </a:solidFill>
            </a:rPr>
            <a:t>Contracts directly with payers for professional and technical fees</a:t>
          </a:r>
          <a:endParaRPr lang="en-US" sz="1400" b="0" kern="1200" dirty="0">
            <a:solidFill>
              <a:schemeClr val="tx1">
                <a:lumMod val="65000"/>
                <a:lumOff val="35000"/>
              </a:schemeClr>
            </a:solidFill>
          </a:endParaRPr>
        </a:p>
      </dsp:txBody>
      <dsp:txXfrm>
        <a:off x="843434" y="2955346"/>
        <a:ext cx="3771327" cy="5066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A88086-7FAF-4BBC-BA2A-FFF619C34983}">
      <dsp:nvSpPr>
        <dsp:cNvPr id="0" name=""/>
        <dsp:cNvSpPr/>
      </dsp:nvSpPr>
      <dsp:spPr>
        <a:xfrm>
          <a:off x="872" y="0"/>
          <a:ext cx="1544628" cy="2017986"/>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lumMod val="65000"/>
                  <a:lumOff val="35000"/>
                </a:schemeClr>
              </a:solidFill>
            </a:rPr>
            <a:t>Design of </a:t>
          </a:r>
          <a:r>
            <a:rPr lang="en-US" sz="1500" b="1" kern="1200" dirty="0" smtClean="0">
              <a:solidFill>
                <a:schemeClr val="tx1">
                  <a:lumMod val="65000"/>
                  <a:lumOff val="35000"/>
                </a:schemeClr>
              </a:solidFill>
            </a:rPr>
            <a:t>highly reliable, cost efficient, evidence based, patient-centric </a:t>
          </a:r>
          <a:r>
            <a:rPr lang="en-US" sz="1500" kern="1200" dirty="0" smtClean="0">
              <a:solidFill>
                <a:schemeClr val="tx1">
                  <a:lumMod val="65000"/>
                  <a:lumOff val="35000"/>
                </a:schemeClr>
              </a:solidFill>
            </a:rPr>
            <a:t>processes of care</a:t>
          </a:r>
          <a:endParaRPr lang="en-US" sz="1500" kern="1200" dirty="0">
            <a:solidFill>
              <a:schemeClr val="tx1">
                <a:lumMod val="65000"/>
                <a:lumOff val="35000"/>
              </a:schemeClr>
            </a:solidFill>
          </a:endParaRPr>
        </a:p>
      </dsp:txBody>
      <dsp:txXfrm>
        <a:off x="46113" y="45241"/>
        <a:ext cx="1454146" cy="1927504"/>
      </dsp:txXfrm>
    </dsp:sp>
    <dsp:sp modelId="{C43678B8-14B8-4F41-A774-97D3A43D4612}">
      <dsp:nvSpPr>
        <dsp:cNvPr id="0" name=""/>
        <dsp:cNvSpPr/>
      </dsp:nvSpPr>
      <dsp:spPr>
        <a:xfrm>
          <a:off x="1804998" y="0"/>
          <a:ext cx="1544628" cy="2017986"/>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lumMod val="65000"/>
                  <a:lumOff val="35000"/>
                </a:schemeClr>
              </a:solidFill>
            </a:rPr>
            <a:t>Measurement systems to monitor above processes of care (true outcomes &amp; true costs = </a:t>
          </a:r>
          <a:r>
            <a:rPr lang="en-US" sz="1500" b="1" kern="1200" dirty="0" smtClean="0">
              <a:solidFill>
                <a:schemeClr val="tx1">
                  <a:lumMod val="65000"/>
                  <a:lumOff val="35000"/>
                </a:schemeClr>
              </a:solidFill>
            </a:rPr>
            <a:t>VALUE</a:t>
          </a:r>
          <a:r>
            <a:rPr lang="en-US" sz="1500" kern="1200" dirty="0" smtClean="0">
              <a:solidFill>
                <a:schemeClr val="tx1">
                  <a:lumMod val="65000"/>
                  <a:lumOff val="35000"/>
                </a:schemeClr>
              </a:solidFill>
            </a:rPr>
            <a:t>) </a:t>
          </a:r>
        </a:p>
      </dsp:txBody>
      <dsp:txXfrm>
        <a:off x="1850239" y="45241"/>
        <a:ext cx="1454146" cy="1927504"/>
      </dsp:txXfrm>
    </dsp:sp>
    <dsp:sp modelId="{973A29B7-71BA-40AE-A02A-EC6C5B9B3BB5}">
      <dsp:nvSpPr>
        <dsp:cNvPr id="0" name=""/>
        <dsp:cNvSpPr/>
      </dsp:nvSpPr>
      <dsp:spPr>
        <a:xfrm>
          <a:off x="3609124" y="0"/>
          <a:ext cx="1544628" cy="2017986"/>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lumMod val="65000"/>
                  <a:lumOff val="35000"/>
                </a:schemeClr>
              </a:solidFill>
            </a:rPr>
            <a:t>Use of </a:t>
          </a:r>
          <a:r>
            <a:rPr lang="en-US" sz="1500" b="1" kern="1200" dirty="0" smtClean="0">
              <a:solidFill>
                <a:schemeClr val="tx1">
                  <a:lumMod val="65000"/>
                  <a:lumOff val="35000"/>
                </a:schemeClr>
              </a:solidFill>
            </a:rPr>
            <a:t>data metrics </a:t>
          </a:r>
          <a:r>
            <a:rPr lang="en-US" sz="1500" kern="1200" dirty="0" smtClean="0">
              <a:solidFill>
                <a:schemeClr val="tx1">
                  <a:lumMod val="65000"/>
                  <a:lumOff val="35000"/>
                </a:schemeClr>
              </a:solidFill>
            </a:rPr>
            <a:t>to drive continuous value improvement and creation of a true learning organization</a:t>
          </a:r>
        </a:p>
      </dsp:txBody>
      <dsp:txXfrm>
        <a:off x="3654365" y="45241"/>
        <a:ext cx="1454146" cy="1927504"/>
      </dsp:txXfrm>
    </dsp:sp>
    <dsp:sp modelId="{6B58E6D6-485F-4871-AB6C-9EDDE7574021}">
      <dsp:nvSpPr>
        <dsp:cNvPr id="0" name=""/>
        <dsp:cNvSpPr/>
      </dsp:nvSpPr>
      <dsp:spPr>
        <a:xfrm>
          <a:off x="5413250" y="0"/>
          <a:ext cx="1544628" cy="2017986"/>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lumMod val="65000"/>
                  <a:lumOff val="35000"/>
                </a:schemeClr>
              </a:solidFill>
            </a:rPr>
            <a:t>Creation of a </a:t>
          </a:r>
          <a:r>
            <a:rPr lang="en-US" sz="1500" b="1" kern="1200" dirty="0" smtClean="0">
              <a:solidFill>
                <a:schemeClr val="tx1">
                  <a:lumMod val="65000"/>
                  <a:lumOff val="35000"/>
                </a:schemeClr>
              </a:solidFill>
            </a:rPr>
            <a:t>self-governing system of accountability </a:t>
          </a:r>
          <a:r>
            <a:rPr lang="en-US" sz="1500" kern="1200" dirty="0" smtClean="0">
              <a:solidFill>
                <a:schemeClr val="tx1">
                  <a:lumMod val="65000"/>
                  <a:lumOff val="35000"/>
                </a:schemeClr>
              </a:solidFill>
            </a:rPr>
            <a:t>that holds all participants to the physician-determined standards of care </a:t>
          </a:r>
        </a:p>
      </dsp:txBody>
      <dsp:txXfrm>
        <a:off x="5458491" y="45241"/>
        <a:ext cx="1454146" cy="1927504"/>
      </dsp:txXfrm>
    </dsp:sp>
    <dsp:sp modelId="{64F38222-D04E-43A8-999E-F1B1ABF70599}">
      <dsp:nvSpPr>
        <dsp:cNvPr id="0" name=""/>
        <dsp:cNvSpPr/>
      </dsp:nvSpPr>
      <dsp:spPr>
        <a:xfrm>
          <a:off x="7217376" y="0"/>
          <a:ext cx="1544628" cy="2017986"/>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lumMod val="65000"/>
                  <a:lumOff val="35000"/>
                </a:schemeClr>
              </a:solidFill>
            </a:rPr>
            <a:t>Using the </a:t>
          </a:r>
          <a:r>
            <a:rPr lang="en-US" sz="1500" b="1" kern="1200" dirty="0" smtClean="0">
              <a:solidFill>
                <a:schemeClr val="tx1">
                  <a:lumMod val="65000"/>
                  <a:lumOff val="35000"/>
                </a:schemeClr>
              </a:solidFill>
            </a:rPr>
            <a:t>care processes to drive pricing, </a:t>
          </a:r>
          <a:r>
            <a:rPr lang="en-US" sz="1500" kern="1200" dirty="0" smtClean="0">
              <a:solidFill>
                <a:schemeClr val="tx1">
                  <a:lumMod val="65000"/>
                  <a:lumOff val="35000"/>
                </a:schemeClr>
              </a:solidFill>
            </a:rPr>
            <a:t>which will </a:t>
          </a:r>
          <a:r>
            <a:rPr lang="en-US" sz="1500" b="1" kern="1200" dirty="0" smtClean="0">
              <a:solidFill>
                <a:schemeClr val="tx1">
                  <a:lumMod val="65000"/>
                  <a:lumOff val="35000"/>
                </a:schemeClr>
              </a:solidFill>
            </a:rPr>
            <a:t>accurately reflect true costs</a:t>
          </a:r>
          <a:r>
            <a:rPr lang="en-US" sz="1500" kern="1200" dirty="0" smtClean="0">
              <a:solidFill>
                <a:schemeClr val="tx1">
                  <a:lumMod val="65000"/>
                  <a:lumOff val="35000"/>
                </a:schemeClr>
              </a:solidFill>
            </a:rPr>
            <a:t> of care delivery</a:t>
          </a:r>
        </a:p>
      </dsp:txBody>
      <dsp:txXfrm>
        <a:off x="7262617" y="45241"/>
        <a:ext cx="1454146" cy="192750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A701BE-9A47-0F49-9BFF-0B528AFF4CCB}">
      <dsp:nvSpPr>
        <dsp:cNvPr id="0" name=""/>
        <dsp:cNvSpPr/>
      </dsp:nvSpPr>
      <dsp:spPr>
        <a:xfrm rot="5400000">
          <a:off x="214190" y="1499267"/>
          <a:ext cx="2343156" cy="282743"/>
        </a:xfrm>
        <a:prstGeom prst="rect">
          <a:avLst/>
        </a:prstGeom>
        <a:solidFill>
          <a:schemeClr val="accent1">
            <a:shade val="9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C9CBA500-8ED8-D847-9525-956DCC61EC24}">
      <dsp:nvSpPr>
        <dsp:cNvPr id="0" name=""/>
        <dsp:cNvSpPr/>
      </dsp:nvSpPr>
      <dsp:spPr>
        <a:xfrm>
          <a:off x="39439" y="486"/>
          <a:ext cx="3777772" cy="1884959"/>
        </a:xfrm>
        <a:prstGeom prst="roundRect">
          <a:avLst>
            <a:gd name="adj" fmla="val 10000"/>
          </a:avLst>
        </a:prstGeom>
        <a:solidFill>
          <a:schemeClr val="accent1">
            <a:lumMod val="40000"/>
            <a:lumOff val="6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solidFill>
                <a:srgbClr val="595959"/>
              </a:solidFill>
            </a:rPr>
            <a:t>Clinical integration (CI) is a term used to describe a </a:t>
          </a:r>
          <a:r>
            <a:rPr lang="en-US" sz="1900" b="1" u="sng" kern="1200" dirty="0" smtClean="0">
              <a:solidFill>
                <a:srgbClr val="595959"/>
              </a:solidFill>
            </a:rPr>
            <a:t>collaborative</a:t>
          </a:r>
          <a:r>
            <a:rPr lang="en-US" sz="1900" kern="1200" dirty="0" smtClean="0">
              <a:solidFill>
                <a:srgbClr val="595959"/>
              </a:solidFill>
            </a:rPr>
            <a:t> and </a:t>
          </a:r>
          <a:r>
            <a:rPr lang="en-US" sz="1900" b="1" u="sng" kern="1200" dirty="0" smtClean="0">
              <a:solidFill>
                <a:srgbClr val="595959"/>
              </a:solidFill>
            </a:rPr>
            <a:t>coordinated</a:t>
          </a:r>
          <a:r>
            <a:rPr lang="en-US" sz="1900" b="1" kern="1200" dirty="0" smtClean="0">
              <a:solidFill>
                <a:srgbClr val="595959"/>
              </a:solidFill>
            </a:rPr>
            <a:t> </a:t>
          </a:r>
          <a:r>
            <a:rPr lang="en-US" sz="1900" kern="1200" dirty="0" smtClean="0">
              <a:solidFill>
                <a:srgbClr val="595959"/>
              </a:solidFill>
            </a:rPr>
            <a:t>approach to healthcare delivery </a:t>
          </a:r>
          <a:endParaRPr lang="en-US" sz="1900" kern="1200" dirty="0">
            <a:solidFill>
              <a:srgbClr val="595959"/>
            </a:solidFill>
          </a:endParaRPr>
        </a:p>
      </dsp:txBody>
      <dsp:txXfrm>
        <a:off x="94648" y="55695"/>
        <a:ext cx="3667354" cy="1774541"/>
      </dsp:txXfrm>
    </dsp:sp>
    <dsp:sp modelId="{AB2C1C94-CD9D-C440-82B0-CDF4D3434E45}">
      <dsp:nvSpPr>
        <dsp:cNvPr id="0" name=""/>
        <dsp:cNvSpPr/>
      </dsp:nvSpPr>
      <dsp:spPr>
        <a:xfrm>
          <a:off x="1395305" y="2677366"/>
          <a:ext cx="4795639" cy="282743"/>
        </a:xfrm>
        <a:prstGeom prst="rect">
          <a:avLst/>
        </a:prstGeom>
        <a:solidFill>
          <a:schemeClr val="accent1">
            <a:shade val="90000"/>
            <a:hueOff val="187556"/>
            <a:satOff val="-3464"/>
            <a:lumOff val="16063"/>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43DFDC16-F5F7-FD41-8056-823073194C1A}">
      <dsp:nvSpPr>
        <dsp:cNvPr id="0" name=""/>
        <dsp:cNvSpPr/>
      </dsp:nvSpPr>
      <dsp:spPr>
        <a:xfrm>
          <a:off x="39439" y="2356685"/>
          <a:ext cx="3777772" cy="1884959"/>
        </a:xfrm>
        <a:prstGeom prst="roundRect">
          <a:avLst>
            <a:gd name="adj" fmla="val 10000"/>
          </a:avLst>
        </a:prstGeom>
        <a:solidFill>
          <a:schemeClr val="accent1">
            <a:lumMod val="40000"/>
            <a:lumOff val="6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solidFill>
                <a:srgbClr val="595959"/>
              </a:solidFill>
            </a:rPr>
            <a:t>CI’s focus is on reliably producing </a:t>
          </a:r>
          <a:r>
            <a:rPr lang="en-US" sz="1900" b="1" u="sng" kern="1200" dirty="0" smtClean="0">
              <a:solidFill>
                <a:srgbClr val="595959"/>
              </a:solidFill>
            </a:rPr>
            <a:t>high quality clinical outcomes</a:t>
          </a:r>
          <a:r>
            <a:rPr lang="en-US" sz="1900" u="none" kern="1200" dirty="0" smtClean="0">
              <a:solidFill>
                <a:srgbClr val="595959"/>
              </a:solidFill>
            </a:rPr>
            <a:t> </a:t>
          </a:r>
          <a:r>
            <a:rPr lang="en-US" sz="1900" kern="1200" dirty="0" smtClean="0">
              <a:solidFill>
                <a:srgbClr val="595959"/>
              </a:solidFill>
            </a:rPr>
            <a:t>in the most </a:t>
          </a:r>
          <a:r>
            <a:rPr lang="en-US" sz="1900" b="1" u="sng" kern="1200" dirty="0" smtClean="0">
              <a:solidFill>
                <a:srgbClr val="595959"/>
              </a:solidFill>
            </a:rPr>
            <a:t>cost efficient</a:t>
          </a:r>
          <a:r>
            <a:rPr lang="en-US" sz="1900" b="1" kern="1200" dirty="0" smtClean="0">
              <a:solidFill>
                <a:srgbClr val="595959"/>
              </a:solidFill>
            </a:rPr>
            <a:t> </a:t>
          </a:r>
          <a:r>
            <a:rPr lang="en-US" sz="1900" kern="1200" dirty="0" smtClean="0">
              <a:solidFill>
                <a:srgbClr val="595959"/>
              </a:solidFill>
            </a:rPr>
            <a:t>manner possible  </a:t>
          </a:r>
          <a:endParaRPr lang="en-US" sz="1900" kern="1200" dirty="0">
            <a:solidFill>
              <a:srgbClr val="595959"/>
            </a:solidFill>
          </a:endParaRPr>
        </a:p>
      </dsp:txBody>
      <dsp:txXfrm>
        <a:off x="94648" y="2411894"/>
        <a:ext cx="3667354" cy="1774541"/>
      </dsp:txXfrm>
    </dsp:sp>
    <dsp:sp modelId="{1F6D249C-8758-5B43-8AA5-C27FA879E9AD}">
      <dsp:nvSpPr>
        <dsp:cNvPr id="0" name=""/>
        <dsp:cNvSpPr/>
      </dsp:nvSpPr>
      <dsp:spPr>
        <a:xfrm rot="16200000">
          <a:off x="5028690" y="1499267"/>
          <a:ext cx="2343156" cy="282743"/>
        </a:xfrm>
        <a:prstGeom prst="rect">
          <a:avLst/>
        </a:prstGeom>
        <a:solidFill>
          <a:schemeClr val="accent1">
            <a:shade val="90000"/>
            <a:hueOff val="375112"/>
            <a:satOff val="-6927"/>
            <a:lumOff val="32127"/>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5224C082-9C90-F742-9F1C-CF577ABC25E7}">
      <dsp:nvSpPr>
        <dsp:cNvPr id="0" name=""/>
        <dsp:cNvSpPr/>
      </dsp:nvSpPr>
      <dsp:spPr>
        <a:xfrm>
          <a:off x="4853939" y="2356685"/>
          <a:ext cx="3777772" cy="1884959"/>
        </a:xfrm>
        <a:prstGeom prst="roundRect">
          <a:avLst>
            <a:gd name="adj" fmla="val 10000"/>
          </a:avLst>
        </a:prstGeom>
        <a:solidFill>
          <a:schemeClr val="accent1">
            <a:lumMod val="40000"/>
            <a:lumOff val="6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solidFill>
                <a:srgbClr val="595959"/>
              </a:solidFill>
            </a:rPr>
            <a:t>If value is defined as quality per unit of cost (V = Q/C), then CI is, quite simply, a method of providing healthcare </a:t>
          </a:r>
          <a:r>
            <a:rPr lang="en-US" sz="1900" b="1" u="sng" kern="1200" dirty="0" smtClean="0">
              <a:solidFill>
                <a:srgbClr val="595959"/>
              </a:solidFill>
            </a:rPr>
            <a:t>services that produce measurably higher value</a:t>
          </a:r>
          <a:r>
            <a:rPr lang="en-US" sz="1900" kern="1200" dirty="0" smtClean="0">
              <a:solidFill>
                <a:srgbClr val="595959"/>
              </a:solidFill>
            </a:rPr>
            <a:t> (i.e. a high quality to cost ratio)</a:t>
          </a:r>
          <a:endParaRPr lang="en-US" sz="1900" kern="1200" dirty="0">
            <a:solidFill>
              <a:srgbClr val="595959"/>
            </a:solidFill>
          </a:endParaRPr>
        </a:p>
      </dsp:txBody>
      <dsp:txXfrm>
        <a:off x="4909148" y="2411894"/>
        <a:ext cx="3667354" cy="1774541"/>
      </dsp:txXfrm>
    </dsp:sp>
    <dsp:sp modelId="{363BF92C-8F9F-424E-99D2-05F94514C56B}">
      <dsp:nvSpPr>
        <dsp:cNvPr id="0" name=""/>
        <dsp:cNvSpPr/>
      </dsp:nvSpPr>
      <dsp:spPr>
        <a:xfrm>
          <a:off x="4853939" y="486"/>
          <a:ext cx="3777772" cy="1884959"/>
        </a:xfrm>
        <a:prstGeom prst="roundRect">
          <a:avLst>
            <a:gd name="adj" fmla="val 10000"/>
          </a:avLst>
        </a:prstGeom>
        <a:solidFill>
          <a:schemeClr val="accent1">
            <a:lumMod val="40000"/>
            <a:lumOff val="6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u="sng" kern="1200" dirty="0" smtClean="0">
              <a:solidFill>
                <a:srgbClr val="595959"/>
              </a:solidFill>
            </a:rPr>
            <a:t>CI is especially important in the US healthcare industry</a:t>
          </a:r>
          <a:r>
            <a:rPr lang="en-US" sz="1900" kern="1200" dirty="0" smtClean="0">
              <a:solidFill>
                <a:srgbClr val="595959"/>
              </a:solidFill>
            </a:rPr>
            <a:t>, where the two overarching imperatives behind the recent reform efforts are also related to the variables in the value equation</a:t>
          </a:r>
          <a:endParaRPr lang="en-US" sz="1900" kern="1200" dirty="0">
            <a:solidFill>
              <a:srgbClr val="595959"/>
            </a:solidFill>
          </a:endParaRPr>
        </a:p>
      </dsp:txBody>
      <dsp:txXfrm>
        <a:off x="4909148" y="55695"/>
        <a:ext cx="3667354" cy="177454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28655B-D33C-4F1C-97B3-CF8445B51557}">
      <dsp:nvSpPr>
        <dsp:cNvPr id="0" name=""/>
        <dsp:cNvSpPr/>
      </dsp:nvSpPr>
      <dsp:spPr>
        <a:xfrm>
          <a:off x="3168" y="0"/>
          <a:ext cx="1905936" cy="1587060"/>
        </a:xfrm>
        <a:prstGeom prst="roundRect">
          <a:avLst>
            <a:gd name="adj" fmla="val 5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4577" rIns="57785" bIns="0" numCol="1" spcCol="1270" anchor="t" anchorCtr="0">
          <a:noAutofit/>
        </a:bodyPr>
        <a:lstStyle/>
        <a:p>
          <a:pPr lvl="0" algn="r" defTabSz="577850">
            <a:lnSpc>
              <a:spcPct val="90000"/>
            </a:lnSpc>
            <a:spcBef>
              <a:spcPct val="0"/>
            </a:spcBef>
            <a:spcAft>
              <a:spcPct val="35000"/>
            </a:spcAft>
          </a:pPr>
          <a:endParaRPr lang="en-US" sz="1300" kern="1200">
            <a:solidFill>
              <a:schemeClr val="tx1">
                <a:lumMod val="65000"/>
                <a:lumOff val="35000"/>
              </a:schemeClr>
            </a:solidFill>
          </a:endParaRPr>
        </a:p>
      </dsp:txBody>
      <dsp:txXfrm rot="16200000">
        <a:off x="-456932" y="460101"/>
        <a:ext cx="1301390" cy="381187"/>
      </dsp:txXfrm>
    </dsp:sp>
    <dsp:sp modelId="{8BE418F1-D301-4CCD-AF70-3EE2C91025E1}">
      <dsp:nvSpPr>
        <dsp:cNvPr id="0" name=""/>
        <dsp:cNvSpPr/>
      </dsp:nvSpPr>
      <dsp:spPr>
        <a:xfrm>
          <a:off x="384355" y="0"/>
          <a:ext cx="1419922" cy="158706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4577" rIns="0" bIns="0" numCol="1" spcCol="1270" anchor="t" anchorCtr="0">
          <a:noAutofit/>
        </a:bodyPr>
        <a:lstStyle/>
        <a:p>
          <a:pPr lvl="0" algn="l" defTabSz="577850">
            <a:lnSpc>
              <a:spcPct val="90000"/>
            </a:lnSpc>
            <a:spcBef>
              <a:spcPct val="0"/>
            </a:spcBef>
            <a:spcAft>
              <a:spcPct val="35000"/>
            </a:spcAft>
          </a:pPr>
          <a:r>
            <a:rPr lang="en-US" sz="1300" kern="1200" dirty="0" smtClean="0">
              <a:solidFill>
                <a:schemeClr val="tx1">
                  <a:lumMod val="65000"/>
                  <a:lumOff val="35000"/>
                </a:schemeClr>
              </a:solidFill>
            </a:rPr>
            <a:t>Fosters an organizational culture that supports teamwork </a:t>
          </a:r>
          <a:endParaRPr lang="en-US" sz="1300" kern="1200" dirty="0">
            <a:solidFill>
              <a:schemeClr val="tx1">
                <a:lumMod val="65000"/>
                <a:lumOff val="35000"/>
              </a:schemeClr>
            </a:solidFill>
          </a:endParaRPr>
        </a:p>
      </dsp:txBody>
      <dsp:txXfrm>
        <a:off x="384355" y="0"/>
        <a:ext cx="1419922" cy="1587060"/>
      </dsp:txXfrm>
    </dsp:sp>
    <dsp:sp modelId="{7B7EB095-EB2E-4A23-8E0E-7B7AFC5987BC}">
      <dsp:nvSpPr>
        <dsp:cNvPr id="0" name=""/>
        <dsp:cNvSpPr/>
      </dsp:nvSpPr>
      <dsp:spPr>
        <a:xfrm>
          <a:off x="1975812" y="0"/>
          <a:ext cx="1905936" cy="1587060"/>
        </a:xfrm>
        <a:prstGeom prst="roundRect">
          <a:avLst>
            <a:gd name="adj" fmla="val 5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4577" rIns="57785" bIns="0" numCol="1" spcCol="1270" anchor="t" anchorCtr="0">
          <a:noAutofit/>
        </a:bodyPr>
        <a:lstStyle/>
        <a:p>
          <a:pPr lvl="0" algn="r" defTabSz="577850">
            <a:lnSpc>
              <a:spcPct val="90000"/>
            </a:lnSpc>
            <a:spcBef>
              <a:spcPct val="0"/>
            </a:spcBef>
            <a:spcAft>
              <a:spcPct val="35000"/>
            </a:spcAft>
          </a:pPr>
          <a:endParaRPr lang="en-US" sz="1300" kern="1200" dirty="0" smtClean="0">
            <a:solidFill>
              <a:schemeClr val="tx1">
                <a:lumMod val="65000"/>
                <a:lumOff val="35000"/>
              </a:schemeClr>
            </a:solidFill>
          </a:endParaRPr>
        </a:p>
      </dsp:txBody>
      <dsp:txXfrm rot="16200000">
        <a:off x="1515711" y="460101"/>
        <a:ext cx="1301390" cy="381187"/>
      </dsp:txXfrm>
    </dsp:sp>
    <dsp:sp modelId="{671AA284-9B9B-4046-96CD-CD58D7A71D08}">
      <dsp:nvSpPr>
        <dsp:cNvPr id="0" name=""/>
        <dsp:cNvSpPr/>
      </dsp:nvSpPr>
      <dsp:spPr>
        <a:xfrm rot="5400000">
          <a:off x="1868778" y="1216970"/>
          <a:ext cx="233128" cy="285890"/>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84C39B-6702-4830-8640-FBDA9418F233}">
      <dsp:nvSpPr>
        <dsp:cNvPr id="0" name=""/>
        <dsp:cNvSpPr/>
      </dsp:nvSpPr>
      <dsp:spPr>
        <a:xfrm>
          <a:off x="2357000" y="0"/>
          <a:ext cx="1419922" cy="158706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4577" rIns="0" bIns="0" numCol="1" spcCol="1270" anchor="t" anchorCtr="0">
          <a:noAutofit/>
        </a:bodyPr>
        <a:lstStyle/>
        <a:p>
          <a:pPr lvl="0" algn="l" defTabSz="577850">
            <a:lnSpc>
              <a:spcPct val="90000"/>
            </a:lnSpc>
            <a:spcBef>
              <a:spcPct val="0"/>
            </a:spcBef>
            <a:spcAft>
              <a:spcPct val="35000"/>
            </a:spcAft>
          </a:pPr>
          <a:r>
            <a:rPr lang="en-US" sz="1300" kern="1200" smtClean="0">
              <a:solidFill>
                <a:schemeClr val="tx1">
                  <a:lumMod val="65000"/>
                  <a:lumOff val="35000"/>
                </a:schemeClr>
              </a:solidFill>
            </a:rPr>
            <a:t>Promotes an attitude for success and remaining positive, especially considering the uncertainties and likely flexibility requested</a:t>
          </a:r>
          <a:endParaRPr lang="en-US" sz="1300" kern="1200" dirty="0" smtClean="0">
            <a:solidFill>
              <a:schemeClr val="tx1">
                <a:lumMod val="65000"/>
                <a:lumOff val="35000"/>
              </a:schemeClr>
            </a:solidFill>
          </a:endParaRPr>
        </a:p>
      </dsp:txBody>
      <dsp:txXfrm>
        <a:off x="2357000" y="0"/>
        <a:ext cx="1419922" cy="1587060"/>
      </dsp:txXfrm>
    </dsp:sp>
    <dsp:sp modelId="{F3938FF1-D143-44E4-A88A-528743BE302A}">
      <dsp:nvSpPr>
        <dsp:cNvPr id="0" name=""/>
        <dsp:cNvSpPr/>
      </dsp:nvSpPr>
      <dsp:spPr>
        <a:xfrm>
          <a:off x="3948457" y="0"/>
          <a:ext cx="1905936" cy="1587060"/>
        </a:xfrm>
        <a:prstGeom prst="roundRect">
          <a:avLst>
            <a:gd name="adj" fmla="val 5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4577" rIns="57785" bIns="0" numCol="1" spcCol="1270" anchor="t" anchorCtr="0">
          <a:noAutofit/>
        </a:bodyPr>
        <a:lstStyle/>
        <a:p>
          <a:pPr lvl="0" algn="r" defTabSz="577850">
            <a:lnSpc>
              <a:spcPct val="90000"/>
            </a:lnSpc>
            <a:spcBef>
              <a:spcPct val="0"/>
            </a:spcBef>
            <a:spcAft>
              <a:spcPct val="35000"/>
            </a:spcAft>
          </a:pPr>
          <a:endParaRPr lang="en-US" sz="1300" kern="1200" dirty="0" smtClean="0">
            <a:solidFill>
              <a:schemeClr val="tx1">
                <a:lumMod val="65000"/>
                <a:lumOff val="35000"/>
              </a:schemeClr>
            </a:solidFill>
          </a:endParaRPr>
        </a:p>
      </dsp:txBody>
      <dsp:txXfrm rot="16200000">
        <a:off x="3488356" y="460101"/>
        <a:ext cx="1301390" cy="381187"/>
      </dsp:txXfrm>
    </dsp:sp>
    <dsp:sp modelId="{399317C3-2A9F-4DB9-8DC2-71C1640230B6}">
      <dsp:nvSpPr>
        <dsp:cNvPr id="0" name=""/>
        <dsp:cNvSpPr/>
      </dsp:nvSpPr>
      <dsp:spPr>
        <a:xfrm rot="5400000">
          <a:off x="3841422" y="1216970"/>
          <a:ext cx="233128" cy="285890"/>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E7348C-1B42-47EC-B56A-BCEF73E5C07E}">
      <dsp:nvSpPr>
        <dsp:cNvPr id="0" name=""/>
        <dsp:cNvSpPr/>
      </dsp:nvSpPr>
      <dsp:spPr>
        <a:xfrm>
          <a:off x="4329644" y="0"/>
          <a:ext cx="1419922" cy="158706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4577" rIns="0" bIns="0" numCol="1" spcCol="1270" anchor="t" anchorCtr="0">
          <a:noAutofit/>
        </a:bodyPr>
        <a:lstStyle/>
        <a:p>
          <a:pPr lvl="0" algn="l" defTabSz="577850">
            <a:lnSpc>
              <a:spcPct val="90000"/>
            </a:lnSpc>
            <a:spcBef>
              <a:spcPct val="0"/>
            </a:spcBef>
            <a:spcAft>
              <a:spcPct val="35000"/>
            </a:spcAft>
          </a:pPr>
          <a:r>
            <a:rPr lang="en-US" sz="1300" kern="1200" smtClean="0">
              <a:solidFill>
                <a:schemeClr val="tx1">
                  <a:lumMod val="65000"/>
                  <a:lumOff val="35000"/>
                </a:schemeClr>
              </a:solidFill>
            </a:rPr>
            <a:t>Alleviates many of the risks/challenges often associated with ACO/CIN development</a:t>
          </a:r>
          <a:endParaRPr lang="en-US" sz="1300" kern="1200" dirty="0" smtClean="0">
            <a:solidFill>
              <a:schemeClr val="tx1">
                <a:lumMod val="65000"/>
                <a:lumOff val="35000"/>
              </a:schemeClr>
            </a:solidFill>
          </a:endParaRPr>
        </a:p>
      </dsp:txBody>
      <dsp:txXfrm>
        <a:off x="4329644" y="0"/>
        <a:ext cx="1419922" cy="1587060"/>
      </dsp:txXfrm>
    </dsp:sp>
    <dsp:sp modelId="{522EE3CC-1429-45D2-A92C-30C4D16FBA9F}">
      <dsp:nvSpPr>
        <dsp:cNvPr id="0" name=""/>
        <dsp:cNvSpPr/>
      </dsp:nvSpPr>
      <dsp:spPr>
        <a:xfrm>
          <a:off x="5921101" y="0"/>
          <a:ext cx="1905936" cy="1587060"/>
        </a:xfrm>
        <a:prstGeom prst="roundRect">
          <a:avLst>
            <a:gd name="adj" fmla="val 5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4577" rIns="57785" bIns="0" numCol="1" spcCol="1270" anchor="t" anchorCtr="0">
          <a:noAutofit/>
        </a:bodyPr>
        <a:lstStyle/>
        <a:p>
          <a:pPr lvl="0" algn="r" defTabSz="577850">
            <a:lnSpc>
              <a:spcPct val="90000"/>
            </a:lnSpc>
            <a:spcBef>
              <a:spcPct val="0"/>
            </a:spcBef>
            <a:spcAft>
              <a:spcPct val="35000"/>
            </a:spcAft>
          </a:pPr>
          <a:endParaRPr lang="en-US" sz="1300" kern="1200" dirty="0" smtClean="0">
            <a:solidFill>
              <a:schemeClr val="tx1">
                <a:lumMod val="65000"/>
                <a:lumOff val="35000"/>
              </a:schemeClr>
            </a:solidFill>
          </a:endParaRPr>
        </a:p>
      </dsp:txBody>
      <dsp:txXfrm rot="16200000">
        <a:off x="5461000" y="460101"/>
        <a:ext cx="1301390" cy="381187"/>
      </dsp:txXfrm>
    </dsp:sp>
    <dsp:sp modelId="{ED91EA25-3E11-47C6-AB31-6D85B78ED4B7}">
      <dsp:nvSpPr>
        <dsp:cNvPr id="0" name=""/>
        <dsp:cNvSpPr/>
      </dsp:nvSpPr>
      <dsp:spPr>
        <a:xfrm rot="5400000">
          <a:off x="5814067" y="1216970"/>
          <a:ext cx="233128" cy="285890"/>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EC8058-5983-4707-8CE4-1D9170F5F96F}">
      <dsp:nvSpPr>
        <dsp:cNvPr id="0" name=""/>
        <dsp:cNvSpPr/>
      </dsp:nvSpPr>
      <dsp:spPr>
        <a:xfrm>
          <a:off x="6302289" y="0"/>
          <a:ext cx="1419922" cy="158706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4577" rIns="0" bIns="0" numCol="1" spcCol="1270" anchor="t" anchorCtr="0">
          <a:noAutofit/>
        </a:bodyPr>
        <a:lstStyle/>
        <a:p>
          <a:pPr lvl="0" algn="l" defTabSz="577850">
            <a:lnSpc>
              <a:spcPct val="90000"/>
            </a:lnSpc>
            <a:spcBef>
              <a:spcPct val="0"/>
            </a:spcBef>
            <a:spcAft>
              <a:spcPct val="35000"/>
            </a:spcAft>
          </a:pPr>
          <a:r>
            <a:rPr lang="en-US" sz="1300" kern="1200" dirty="0" smtClean="0">
              <a:solidFill>
                <a:schemeClr val="tx1">
                  <a:lumMod val="65000"/>
                  <a:lumOff val="35000"/>
                </a:schemeClr>
              </a:solidFill>
            </a:rPr>
            <a:t>Sets a strong foundation for partnering with local hospitals/health systems</a:t>
          </a:r>
        </a:p>
      </dsp:txBody>
      <dsp:txXfrm>
        <a:off x="6302289" y="0"/>
        <a:ext cx="1419922" cy="158706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338E79-24CD-423C-AEA4-5D8B5F66A53C}">
      <dsp:nvSpPr>
        <dsp:cNvPr id="0" name=""/>
        <dsp:cNvSpPr/>
      </dsp:nvSpPr>
      <dsp:spPr>
        <a:xfrm>
          <a:off x="408" y="75265"/>
          <a:ext cx="4225804" cy="1354097"/>
        </a:xfrm>
        <a:prstGeom prst="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Accountable care era is ushering in a wave of changes, all of which pose unique challenges for private practice physicians</a:t>
          </a:r>
          <a:endParaRPr lang="en-US" sz="1600" kern="1200" dirty="0"/>
        </a:p>
      </dsp:txBody>
      <dsp:txXfrm>
        <a:off x="408" y="75265"/>
        <a:ext cx="4225804" cy="1354097"/>
      </dsp:txXfrm>
    </dsp:sp>
    <dsp:sp modelId="{374AE569-91CD-4AC9-A1FB-38D41D4D8437}">
      <dsp:nvSpPr>
        <dsp:cNvPr id="0" name=""/>
        <dsp:cNvSpPr/>
      </dsp:nvSpPr>
      <dsp:spPr>
        <a:xfrm>
          <a:off x="4342739" y="75265"/>
          <a:ext cx="4225804" cy="1354097"/>
        </a:xfrm>
        <a:prstGeom prst="rect">
          <a:avLst/>
        </a:prstGeom>
        <a:solidFill>
          <a:schemeClr val="accent1">
            <a:shade val="50000"/>
            <a:hueOff val="144575"/>
            <a:satOff val="-3024"/>
            <a:lumOff val="168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Private practices can lack the infrastructure/resources (IT, primary care base, etc.) necessary to respond optimally to these changes, which will drive more hospital-physician alignment transactions</a:t>
          </a:r>
          <a:endParaRPr lang="en-US" sz="1600" kern="1200" dirty="0"/>
        </a:p>
      </dsp:txBody>
      <dsp:txXfrm>
        <a:off x="4342739" y="75265"/>
        <a:ext cx="4225804" cy="1354097"/>
      </dsp:txXfrm>
    </dsp:sp>
    <dsp:sp modelId="{223D9FB1-6E2C-4F0E-A316-04C3A42EEB64}">
      <dsp:nvSpPr>
        <dsp:cNvPr id="0" name=""/>
        <dsp:cNvSpPr/>
      </dsp:nvSpPr>
      <dsp:spPr>
        <a:xfrm>
          <a:off x="0" y="1545553"/>
          <a:ext cx="4225804" cy="1354097"/>
        </a:xfrm>
        <a:prstGeom prst="rect">
          <a:avLst/>
        </a:prstGeom>
        <a:solidFill>
          <a:schemeClr val="accent1">
            <a:shade val="50000"/>
            <a:hueOff val="289150"/>
            <a:satOff val="-6048"/>
            <a:lumOff val="336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While risks/challenges exist, doing nothing will have detrimental impacts for hospitals/health systems – traditional care delivery will prove to be more costly and unsustainable</a:t>
          </a:r>
          <a:endParaRPr lang="en-US" sz="1600" kern="1200" dirty="0"/>
        </a:p>
      </dsp:txBody>
      <dsp:txXfrm>
        <a:off x="0" y="1545553"/>
        <a:ext cx="4225804" cy="1354097"/>
      </dsp:txXfrm>
    </dsp:sp>
    <dsp:sp modelId="{4F67425E-7278-4358-825E-73B4FC8403FA}">
      <dsp:nvSpPr>
        <dsp:cNvPr id="0" name=""/>
        <dsp:cNvSpPr/>
      </dsp:nvSpPr>
      <dsp:spPr>
        <a:xfrm>
          <a:off x="4342739" y="1545889"/>
          <a:ext cx="4225804" cy="1354097"/>
        </a:xfrm>
        <a:prstGeom prst="rect">
          <a:avLst/>
        </a:prstGeom>
        <a:solidFill>
          <a:schemeClr val="accent1">
            <a:shade val="50000"/>
            <a:hueOff val="289150"/>
            <a:satOff val="-6048"/>
            <a:lumOff val="336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Federal and commercial payers have begun supporting ACO/CIN development via programs/incentives/penalties</a:t>
          </a:r>
          <a:endParaRPr lang="en-US" sz="1600" kern="1200" dirty="0"/>
        </a:p>
      </dsp:txBody>
      <dsp:txXfrm>
        <a:off x="4342739" y="1545889"/>
        <a:ext cx="4225804" cy="1354097"/>
      </dsp:txXfrm>
    </dsp:sp>
    <dsp:sp modelId="{A0B3C284-B085-4EE2-B64A-B40A6F9EE8E8}">
      <dsp:nvSpPr>
        <dsp:cNvPr id="0" name=""/>
        <dsp:cNvSpPr/>
      </dsp:nvSpPr>
      <dsp:spPr>
        <a:xfrm>
          <a:off x="466150" y="3016512"/>
          <a:ext cx="7636650" cy="1354097"/>
        </a:xfrm>
        <a:prstGeom prst="rect">
          <a:avLst/>
        </a:prstGeom>
        <a:solidFill>
          <a:schemeClr val="accent1">
            <a:shade val="50000"/>
            <a:hueOff val="144575"/>
            <a:satOff val="-3024"/>
            <a:lumOff val="168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i="1" kern="1200" dirty="0" smtClean="0"/>
            <a:t>ALL PROVIDERS MUST DEVELOP STRATEGIC PLAN FOR RESPONDING TO ACCOUNTABLE CARE </a:t>
          </a:r>
          <a:endParaRPr lang="en-US" sz="1600" b="1" kern="1200" dirty="0"/>
        </a:p>
      </dsp:txBody>
      <dsp:txXfrm>
        <a:off x="466150" y="3016512"/>
        <a:ext cx="7636650" cy="1354097"/>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3">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3721B58-A8EB-4B66-A627-344FB8F42F26}" type="datetimeFigureOut">
              <a:rPr lang="en-US" smtClean="0"/>
              <a:t>4/17/2014</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B01B883-0B88-4C41-8246-5AEEDD5C775F}" type="slidenum">
              <a:rPr lang="en-US" smtClean="0"/>
              <a:t>‹#›</a:t>
            </a:fld>
            <a:endParaRPr lang="en-US" dirty="0"/>
          </a:p>
        </p:txBody>
      </p:sp>
    </p:spTree>
    <p:extLst>
      <p:ext uri="{BB962C8B-B14F-4D97-AF65-F5344CB8AC3E}">
        <p14:creationId xmlns:p14="http://schemas.microsoft.com/office/powerpoint/2010/main" val="3379052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2CC383E-95CA-2543-B08F-296B9BB5A1BA}" type="datetimeFigureOut">
              <a:rPr lang="en-US" smtClean="0"/>
              <a:pPr/>
              <a:t>4/17/2014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DB8A335-E83C-B540-AB90-8483064C12A1}" type="slidenum">
              <a:rPr lang="en-US" smtClean="0"/>
              <a:pPr/>
              <a:t>‹#›</a:t>
            </a:fld>
            <a:endParaRPr lang="en-US" dirty="0"/>
          </a:p>
        </p:txBody>
      </p:sp>
    </p:spTree>
    <p:extLst>
      <p:ext uri="{BB962C8B-B14F-4D97-AF65-F5344CB8AC3E}">
        <p14:creationId xmlns:p14="http://schemas.microsoft.com/office/powerpoint/2010/main" val="234600342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BDC9B4-1059-4931-BEA0-9F2CDE140166}" type="slidenum">
              <a:rPr lang="en-US" smtClean="0"/>
              <a:t>1</a:t>
            </a:fld>
            <a:endParaRPr lang="en-US" dirty="0"/>
          </a:p>
        </p:txBody>
      </p:sp>
    </p:spTree>
    <p:extLst>
      <p:ext uri="{BB962C8B-B14F-4D97-AF65-F5344CB8AC3E}">
        <p14:creationId xmlns:p14="http://schemas.microsoft.com/office/powerpoint/2010/main" val="4263180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0483"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57066" indent="-291179" eaLnBrk="0" hangingPunct="0">
              <a:defRPr sz="2400">
                <a:solidFill>
                  <a:schemeClr val="tx1"/>
                </a:solidFill>
                <a:latin typeface="Calibri" pitchFamily="34" charset="0"/>
                <a:ea typeface="MS PGothic" pitchFamily="34" charset="-128"/>
              </a:defRPr>
            </a:lvl2pPr>
            <a:lvl3pPr marL="1164717" indent="-232943" eaLnBrk="0" hangingPunct="0">
              <a:defRPr sz="2400">
                <a:solidFill>
                  <a:schemeClr val="tx1"/>
                </a:solidFill>
                <a:latin typeface="Calibri" pitchFamily="34" charset="0"/>
                <a:ea typeface="MS PGothic" pitchFamily="34" charset="-128"/>
              </a:defRPr>
            </a:lvl3pPr>
            <a:lvl4pPr marL="1630604" indent="-232943" eaLnBrk="0" hangingPunct="0">
              <a:defRPr sz="2400">
                <a:solidFill>
                  <a:schemeClr val="tx1"/>
                </a:solidFill>
                <a:latin typeface="Calibri" pitchFamily="34" charset="0"/>
                <a:ea typeface="MS PGothic" pitchFamily="34" charset="-128"/>
              </a:defRPr>
            </a:lvl4pPr>
            <a:lvl5pPr marL="2096491" indent="-232943" eaLnBrk="0" hangingPunct="0">
              <a:defRPr sz="2400">
                <a:solidFill>
                  <a:schemeClr val="tx1"/>
                </a:solidFill>
                <a:latin typeface="Calibri" pitchFamily="34" charset="0"/>
                <a:ea typeface="MS PGothic" pitchFamily="34" charset="-128"/>
              </a:defRPr>
            </a:lvl5pPr>
            <a:lvl6pPr marL="2562377" indent="-232943" defTabSz="465887" eaLnBrk="0" fontAlgn="base" hangingPunct="0">
              <a:spcBef>
                <a:spcPct val="0"/>
              </a:spcBef>
              <a:spcAft>
                <a:spcPct val="0"/>
              </a:spcAft>
              <a:defRPr sz="2400">
                <a:solidFill>
                  <a:schemeClr val="tx1"/>
                </a:solidFill>
                <a:latin typeface="Calibri" pitchFamily="34" charset="0"/>
                <a:ea typeface="MS PGothic" pitchFamily="34" charset="-128"/>
              </a:defRPr>
            </a:lvl6pPr>
            <a:lvl7pPr marL="3028264" indent="-232943" defTabSz="465887" eaLnBrk="0" fontAlgn="base" hangingPunct="0">
              <a:spcBef>
                <a:spcPct val="0"/>
              </a:spcBef>
              <a:spcAft>
                <a:spcPct val="0"/>
              </a:spcAft>
              <a:defRPr sz="2400">
                <a:solidFill>
                  <a:schemeClr val="tx1"/>
                </a:solidFill>
                <a:latin typeface="Calibri" pitchFamily="34" charset="0"/>
                <a:ea typeface="MS PGothic" pitchFamily="34" charset="-128"/>
              </a:defRPr>
            </a:lvl7pPr>
            <a:lvl8pPr marL="3494151" indent="-232943" defTabSz="465887" eaLnBrk="0" fontAlgn="base" hangingPunct="0">
              <a:spcBef>
                <a:spcPct val="0"/>
              </a:spcBef>
              <a:spcAft>
                <a:spcPct val="0"/>
              </a:spcAft>
              <a:defRPr sz="2400">
                <a:solidFill>
                  <a:schemeClr val="tx1"/>
                </a:solidFill>
                <a:latin typeface="Calibri" pitchFamily="34" charset="0"/>
                <a:ea typeface="MS PGothic" pitchFamily="34" charset="-128"/>
              </a:defRPr>
            </a:lvl8pPr>
            <a:lvl9pPr marL="3960038" indent="-232943" defTabSz="465887"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1781A32E-A44B-4328-AED0-4DB8110070FC}" type="datetime1">
              <a:rPr lang="en-US" altLang="en-US" sz="1200"/>
              <a:pPr eaLnBrk="1" hangingPunct="1"/>
              <a:t>4/17/2014</a:t>
            </a:fld>
            <a:endParaRPr lang="en-US" altLang="en-US" sz="1200" dirty="0"/>
          </a:p>
        </p:txBody>
      </p:sp>
      <p:sp>
        <p:nvSpPr>
          <p:cNvPr id="20484"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57066" indent="-291179" eaLnBrk="0" hangingPunct="0">
              <a:defRPr sz="2400">
                <a:solidFill>
                  <a:schemeClr val="tx1"/>
                </a:solidFill>
                <a:latin typeface="Calibri" pitchFamily="34" charset="0"/>
                <a:ea typeface="MS PGothic" pitchFamily="34" charset="-128"/>
              </a:defRPr>
            </a:lvl2pPr>
            <a:lvl3pPr marL="1164717" indent="-232943" eaLnBrk="0" hangingPunct="0">
              <a:defRPr sz="2400">
                <a:solidFill>
                  <a:schemeClr val="tx1"/>
                </a:solidFill>
                <a:latin typeface="Calibri" pitchFamily="34" charset="0"/>
                <a:ea typeface="MS PGothic" pitchFamily="34" charset="-128"/>
              </a:defRPr>
            </a:lvl3pPr>
            <a:lvl4pPr marL="1630604" indent="-232943" eaLnBrk="0" hangingPunct="0">
              <a:defRPr sz="2400">
                <a:solidFill>
                  <a:schemeClr val="tx1"/>
                </a:solidFill>
                <a:latin typeface="Calibri" pitchFamily="34" charset="0"/>
                <a:ea typeface="MS PGothic" pitchFamily="34" charset="-128"/>
              </a:defRPr>
            </a:lvl4pPr>
            <a:lvl5pPr marL="2096491" indent="-232943" eaLnBrk="0" hangingPunct="0">
              <a:defRPr sz="2400">
                <a:solidFill>
                  <a:schemeClr val="tx1"/>
                </a:solidFill>
                <a:latin typeface="Calibri" pitchFamily="34" charset="0"/>
                <a:ea typeface="MS PGothic" pitchFamily="34" charset="-128"/>
              </a:defRPr>
            </a:lvl5pPr>
            <a:lvl6pPr marL="2562377" indent="-232943" defTabSz="465887" eaLnBrk="0" fontAlgn="base" hangingPunct="0">
              <a:spcBef>
                <a:spcPct val="0"/>
              </a:spcBef>
              <a:spcAft>
                <a:spcPct val="0"/>
              </a:spcAft>
              <a:defRPr sz="2400">
                <a:solidFill>
                  <a:schemeClr val="tx1"/>
                </a:solidFill>
                <a:latin typeface="Calibri" pitchFamily="34" charset="0"/>
                <a:ea typeface="MS PGothic" pitchFamily="34" charset="-128"/>
              </a:defRPr>
            </a:lvl6pPr>
            <a:lvl7pPr marL="3028264" indent="-232943" defTabSz="465887" eaLnBrk="0" fontAlgn="base" hangingPunct="0">
              <a:spcBef>
                <a:spcPct val="0"/>
              </a:spcBef>
              <a:spcAft>
                <a:spcPct val="0"/>
              </a:spcAft>
              <a:defRPr sz="2400">
                <a:solidFill>
                  <a:schemeClr val="tx1"/>
                </a:solidFill>
                <a:latin typeface="Calibri" pitchFamily="34" charset="0"/>
                <a:ea typeface="MS PGothic" pitchFamily="34" charset="-128"/>
              </a:defRPr>
            </a:lvl7pPr>
            <a:lvl8pPr marL="3494151" indent="-232943" defTabSz="465887" eaLnBrk="0" fontAlgn="base" hangingPunct="0">
              <a:spcBef>
                <a:spcPct val="0"/>
              </a:spcBef>
              <a:spcAft>
                <a:spcPct val="0"/>
              </a:spcAft>
              <a:defRPr sz="2400">
                <a:solidFill>
                  <a:schemeClr val="tx1"/>
                </a:solidFill>
                <a:latin typeface="Calibri" pitchFamily="34" charset="0"/>
                <a:ea typeface="MS PGothic" pitchFamily="34" charset="-128"/>
              </a:defRPr>
            </a:lvl8pPr>
            <a:lvl9pPr marL="3960038" indent="-232943" defTabSz="465887"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DE99ECB0-650B-441C-A2EB-F2F1B0FC8491}" type="slidenum">
              <a:rPr lang="en-US" altLang="en-US" sz="1200"/>
              <a:pPr eaLnBrk="1" hangingPunct="1"/>
              <a:t>23</a:t>
            </a:fld>
            <a:endParaRPr lang="en-US" altLang="en-US" sz="12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B8A335-E83C-B540-AB90-8483064C12A1}" type="slidenum">
              <a:rPr lang="en-US" smtClean="0"/>
              <a:pPr/>
              <a:t>24</a:t>
            </a:fld>
            <a:endParaRPr lang="en-US" dirty="0"/>
          </a:p>
        </p:txBody>
      </p:sp>
    </p:spTree>
    <p:extLst>
      <p:ext uri="{BB962C8B-B14F-4D97-AF65-F5344CB8AC3E}">
        <p14:creationId xmlns:p14="http://schemas.microsoft.com/office/powerpoint/2010/main" val="15902292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B8A335-E83C-B540-AB90-8483064C12A1}" type="slidenum">
              <a:rPr lang="en-US" smtClean="0"/>
              <a:pPr/>
              <a:t>25</a:t>
            </a:fld>
            <a:endParaRPr lang="en-US" dirty="0"/>
          </a:p>
        </p:txBody>
      </p:sp>
    </p:spTree>
    <p:extLst>
      <p:ext uri="{BB962C8B-B14F-4D97-AF65-F5344CB8AC3E}">
        <p14:creationId xmlns:p14="http://schemas.microsoft.com/office/powerpoint/2010/main" val="18770954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B8A335-E83C-B540-AB90-8483064C12A1}" type="slidenum">
              <a:rPr lang="en-US" smtClean="0"/>
              <a:pPr/>
              <a:t>26</a:t>
            </a:fld>
            <a:endParaRPr lang="en-US" dirty="0"/>
          </a:p>
        </p:txBody>
      </p:sp>
    </p:spTree>
    <p:extLst>
      <p:ext uri="{BB962C8B-B14F-4D97-AF65-F5344CB8AC3E}">
        <p14:creationId xmlns:p14="http://schemas.microsoft.com/office/powerpoint/2010/main" val="32130255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B8A335-E83C-B540-AB90-8483064C12A1}" type="slidenum">
              <a:rPr lang="en-US" smtClean="0"/>
              <a:pPr/>
              <a:t>27</a:t>
            </a:fld>
            <a:endParaRPr lang="en-US" dirty="0"/>
          </a:p>
        </p:txBody>
      </p:sp>
    </p:spTree>
    <p:extLst>
      <p:ext uri="{BB962C8B-B14F-4D97-AF65-F5344CB8AC3E}">
        <p14:creationId xmlns:p14="http://schemas.microsoft.com/office/powerpoint/2010/main" val="34825351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B8A335-E83C-B540-AB90-8483064C12A1}" type="slidenum">
              <a:rPr lang="en-US" smtClean="0"/>
              <a:pPr/>
              <a:t>28</a:t>
            </a:fld>
            <a:endParaRPr lang="en-US" dirty="0"/>
          </a:p>
        </p:txBody>
      </p:sp>
    </p:spTree>
    <p:extLst>
      <p:ext uri="{BB962C8B-B14F-4D97-AF65-F5344CB8AC3E}">
        <p14:creationId xmlns:p14="http://schemas.microsoft.com/office/powerpoint/2010/main" val="20756092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B8A335-E83C-B540-AB90-8483064C12A1}" type="slidenum">
              <a:rPr lang="en-US" smtClean="0"/>
              <a:pPr/>
              <a:t>29</a:t>
            </a:fld>
            <a:endParaRPr lang="en-US" dirty="0"/>
          </a:p>
        </p:txBody>
      </p:sp>
    </p:spTree>
    <p:extLst>
      <p:ext uri="{BB962C8B-B14F-4D97-AF65-F5344CB8AC3E}">
        <p14:creationId xmlns:p14="http://schemas.microsoft.com/office/powerpoint/2010/main" val="3722083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B8A335-E83C-B540-AB90-8483064C12A1}" type="slidenum">
              <a:rPr lang="en-US" smtClean="0"/>
              <a:pPr/>
              <a:t>30</a:t>
            </a:fld>
            <a:endParaRPr lang="en-US" dirty="0"/>
          </a:p>
        </p:txBody>
      </p:sp>
    </p:spTree>
    <p:extLst>
      <p:ext uri="{BB962C8B-B14F-4D97-AF65-F5344CB8AC3E}">
        <p14:creationId xmlns:p14="http://schemas.microsoft.com/office/powerpoint/2010/main" val="18390979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B8A335-E83C-B540-AB90-8483064C12A1}" type="slidenum">
              <a:rPr lang="en-US" smtClean="0"/>
              <a:pPr/>
              <a:t>31</a:t>
            </a:fld>
            <a:endParaRPr lang="en-US" dirty="0"/>
          </a:p>
        </p:txBody>
      </p:sp>
    </p:spTree>
    <p:extLst>
      <p:ext uri="{BB962C8B-B14F-4D97-AF65-F5344CB8AC3E}">
        <p14:creationId xmlns:p14="http://schemas.microsoft.com/office/powerpoint/2010/main" val="19715528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B8A335-E83C-B540-AB90-8483064C12A1}" type="slidenum">
              <a:rPr lang="en-US" smtClean="0"/>
              <a:pPr/>
              <a:t>32</a:t>
            </a:fld>
            <a:endParaRPr lang="en-US" dirty="0"/>
          </a:p>
        </p:txBody>
      </p:sp>
    </p:spTree>
    <p:extLst>
      <p:ext uri="{BB962C8B-B14F-4D97-AF65-F5344CB8AC3E}">
        <p14:creationId xmlns:p14="http://schemas.microsoft.com/office/powerpoint/2010/main" val="3150265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B8A335-E83C-B540-AB90-8483064C12A1}" type="slidenum">
              <a:rPr lang="en-US" smtClean="0"/>
              <a:pPr/>
              <a:t>3</a:t>
            </a:fld>
            <a:endParaRPr lang="en-US" dirty="0"/>
          </a:p>
        </p:txBody>
      </p:sp>
    </p:spTree>
    <p:extLst>
      <p:ext uri="{BB962C8B-B14F-4D97-AF65-F5344CB8AC3E}">
        <p14:creationId xmlns:p14="http://schemas.microsoft.com/office/powerpoint/2010/main" val="42370930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B8A335-E83C-B540-AB90-8483064C12A1}" type="slidenum">
              <a:rPr lang="en-US" smtClean="0"/>
              <a:pPr/>
              <a:t>33</a:t>
            </a:fld>
            <a:endParaRPr lang="en-US" dirty="0"/>
          </a:p>
        </p:txBody>
      </p:sp>
    </p:spTree>
    <p:extLst>
      <p:ext uri="{BB962C8B-B14F-4D97-AF65-F5344CB8AC3E}">
        <p14:creationId xmlns:p14="http://schemas.microsoft.com/office/powerpoint/2010/main" val="4946339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B8A335-E83C-B540-AB90-8483064C12A1}" type="slidenum">
              <a:rPr lang="en-US" smtClean="0"/>
              <a:pPr/>
              <a:t>34</a:t>
            </a:fld>
            <a:endParaRPr lang="en-US" dirty="0"/>
          </a:p>
        </p:txBody>
      </p:sp>
    </p:spTree>
    <p:extLst>
      <p:ext uri="{BB962C8B-B14F-4D97-AF65-F5344CB8AC3E}">
        <p14:creationId xmlns:p14="http://schemas.microsoft.com/office/powerpoint/2010/main" val="18770954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6872F4-6AF9-44B7-8B22-3D28C483ADBE}" type="slidenum">
              <a:rPr lang="en-US" smtClean="0"/>
              <a:pPr/>
              <a:t>37</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B8A335-E83C-B540-AB90-8483064C12A1}" type="slidenum">
              <a:rPr lang="en-US" smtClean="0"/>
              <a:pPr/>
              <a:t>38</a:t>
            </a:fld>
            <a:endParaRPr lang="en-US" dirty="0"/>
          </a:p>
        </p:txBody>
      </p:sp>
    </p:spTree>
    <p:extLst>
      <p:ext uri="{BB962C8B-B14F-4D97-AF65-F5344CB8AC3E}">
        <p14:creationId xmlns:p14="http://schemas.microsoft.com/office/powerpoint/2010/main" val="36842238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B8A335-E83C-B540-AB90-8483064C12A1}" type="slidenum">
              <a:rPr lang="en-US" smtClean="0"/>
              <a:pPr/>
              <a:t>44</a:t>
            </a:fld>
            <a:endParaRPr lang="en-US" dirty="0"/>
          </a:p>
        </p:txBody>
      </p:sp>
    </p:spTree>
    <p:extLst>
      <p:ext uri="{BB962C8B-B14F-4D97-AF65-F5344CB8AC3E}">
        <p14:creationId xmlns:p14="http://schemas.microsoft.com/office/powerpoint/2010/main" val="36842238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B8A335-E83C-B540-AB90-8483064C12A1}" type="slidenum">
              <a:rPr lang="en-US" smtClean="0"/>
              <a:pPr/>
              <a:t>49</a:t>
            </a:fld>
            <a:endParaRPr lang="en-US" dirty="0"/>
          </a:p>
        </p:txBody>
      </p:sp>
    </p:spTree>
    <p:extLst>
      <p:ext uri="{BB962C8B-B14F-4D97-AF65-F5344CB8AC3E}">
        <p14:creationId xmlns:p14="http://schemas.microsoft.com/office/powerpoint/2010/main" val="17414698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B8A335-E83C-B540-AB90-8483064C12A1}" type="slidenum">
              <a:rPr lang="en-US" smtClean="0"/>
              <a:pPr/>
              <a:t>50</a:t>
            </a:fld>
            <a:endParaRPr lang="en-US" dirty="0"/>
          </a:p>
        </p:txBody>
      </p:sp>
    </p:spTree>
    <p:extLst>
      <p:ext uri="{BB962C8B-B14F-4D97-AF65-F5344CB8AC3E}">
        <p14:creationId xmlns:p14="http://schemas.microsoft.com/office/powerpoint/2010/main" val="449273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B8A335-E83C-B540-AB90-8483064C12A1}" type="slidenum">
              <a:rPr lang="en-US" smtClean="0"/>
              <a:pPr/>
              <a:t>59</a:t>
            </a:fld>
            <a:endParaRPr lang="en-US" dirty="0"/>
          </a:p>
        </p:txBody>
      </p:sp>
    </p:spTree>
    <p:extLst>
      <p:ext uri="{BB962C8B-B14F-4D97-AF65-F5344CB8AC3E}">
        <p14:creationId xmlns:p14="http://schemas.microsoft.com/office/powerpoint/2010/main" val="36842238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B8A335-E83C-B540-AB90-8483064C12A1}" type="slidenum">
              <a:rPr lang="en-US" smtClean="0"/>
              <a:pPr/>
              <a:t>63</a:t>
            </a:fld>
            <a:endParaRPr lang="en-US" dirty="0"/>
          </a:p>
        </p:txBody>
      </p:sp>
    </p:spTree>
    <p:extLst>
      <p:ext uri="{BB962C8B-B14F-4D97-AF65-F5344CB8AC3E}">
        <p14:creationId xmlns:p14="http://schemas.microsoft.com/office/powerpoint/2010/main" val="3684223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B8A335-E83C-B540-AB90-8483064C12A1}" type="slidenum">
              <a:rPr lang="en-US" smtClean="0"/>
              <a:pPr/>
              <a:t>4</a:t>
            </a:fld>
            <a:endParaRPr lang="en-US" dirty="0"/>
          </a:p>
        </p:txBody>
      </p:sp>
    </p:spTree>
    <p:extLst>
      <p:ext uri="{BB962C8B-B14F-4D97-AF65-F5344CB8AC3E}">
        <p14:creationId xmlns:p14="http://schemas.microsoft.com/office/powerpoint/2010/main" val="3622806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BDC9B4-1059-4931-BEA0-9F2CDE140166}" type="slidenum">
              <a:rPr lang="en-US" smtClean="0"/>
              <a:t>12</a:t>
            </a:fld>
            <a:endParaRPr lang="en-US" dirty="0"/>
          </a:p>
        </p:txBody>
      </p:sp>
    </p:spTree>
    <p:extLst>
      <p:ext uri="{BB962C8B-B14F-4D97-AF65-F5344CB8AC3E}">
        <p14:creationId xmlns:p14="http://schemas.microsoft.com/office/powerpoint/2010/main" val="39714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B8A335-E83C-B540-AB90-8483064C12A1}" type="slidenum">
              <a:rPr lang="en-US" smtClean="0"/>
              <a:pPr/>
              <a:t>14</a:t>
            </a:fld>
            <a:endParaRPr lang="en-US" dirty="0"/>
          </a:p>
        </p:txBody>
      </p:sp>
    </p:spTree>
    <p:extLst>
      <p:ext uri="{BB962C8B-B14F-4D97-AF65-F5344CB8AC3E}">
        <p14:creationId xmlns:p14="http://schemas.microsoft.com/office/powerpoint/2010/main" val="3684223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B8A335-E83C-B540-AB90-8483064C12A1}" type="slidenum">
              <a:rPr lang="en-US" smtClean="0"/>
              <a:pPr/>
              <a:t>15</a:t>
            </a:fld>
            <a:endParaRPr lang="en-US" dirty="0"/>
          </a:p>
        </p:txBody>
      </p:sp>
    </p:spTree>
    <p:extLst>
      <p:ext uri="{BB962C8B-B14F-4D97-AF65-F5344CB8AC3E}">
        <p14:creationId xmlns:p14="http://schemas.microsoft.com/office/powerpoint/2010/main" val="1400159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B8A335-E83C-B540-AB90-8483064C12A1}" type="slidenum">
              <a:rPr lang="en-US" smtClean="0"/>
              <a:pPr/>
              <a:t>16</a:t>
            </a:fld>
            <a:endParaRPr lang="en-US" dirty="0"/>
          </a:p>
        </p:txBody>
      </p:sp>
    </p:spTree>
    <p:extLst>
      <p:ext uri="{BB962C8B-B14F-4D97-AF65-F5344CB8AC3E}">
        <p14:creationId xmlns:p14="http://schemas.microsoft.com/office/powerpoint/2010/main" val="1111915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B8A335-E83C-B540-AB90-8483064C12A1}" type="slidenum">
              <a:rPr lang="en-US" smtClean="0"/>
              <a:pPr/>
              <a:t>21</a:t>
            </a:fld>
            <a:endParaRPr lang="en-US" dirty="0"/>
          </a:p>
        </p:txBody>
      </p:sp>
    </p:spTree>
    <p:extLst>
      <p:ext uri="{BB962C8B-B14F-4D97-AF65-F5344CB8AC3E}">
        <p14:creationId xmlns:p14="http://schemas.microsoft.com/office/powerpoint/2010/main" val="4232471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0483"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57066" indent="-291179" eaLnBrk="0" hangingPunct="0">
              <a:defRPr sz="2400">
                <a:solidFill>
                  <a:schemeClr val="tx1"/>
                </a:solidFill>
                <a:latin typeface="Calibri" pitchFamily="34" charset="0"/>
                <a:ea typeface="MS PGothic" pitchFamily="34" charset="-128"/>
              </a:defRPr>
            </a:lvl2pPr>
            <a:lvl3pPr marL="1164717" indent="-232943" eaLnBrk="0" hangingPunct="0">
              <a:defRPr sz="2400">
                <a:solidFill>
                  <a:schemeClr val="tx1"/>
                </a:solidFill>
                <a:latin typeface="Calibri" pitchFamily="34" charset="0"/>
                <a:ea typeface="MS PGothic" pitchFamily="34" charset="-128"/>
              </a:defRPr>
            </a:lvl3pPr>
            <a:lvl4pPr marL="1630604" indent="-232943" eaLnBrk="0" hangingPunct="0">
              <a:defRPr sz="2400">
                <a:solidFill>
                  <a:schemeClr val="tx1"/>
                </a:solidFill>
                <a:latin typeface="Calibri" pitchFamily="34" charset="0"/>
                <a:ea typeface="MS PGothic" pitchFamily="34" charset="-128"/>
              </a:defRPr>
            </a:lvl4pPr>
            <a:lvl5pPr marL="2096491" indent="-232943" eaLnBrk="0" hangingPunct="0">
              <a:defRPr sz="2400">
                <a:solidFill>
                  <a:schemeClr val="tx1"/>
                </a:solidFill>
                <a:latin typeface="Calibri" pitchFamily="34" charset="0"/>
                <a:ea typeface="MS PGothic" pitchFamily="34" charset="-128"/>
              </a:defRPr>
            </a:lvl5pPr>
            <a:lvl6pPr marL="2562377" indent="-232943" defTabSz="465887" eaLnBrk="0" fontAlgn="base" hangingPunct="0">
              <a:spcBef>
                <a:spcPct val="0"/>
              </a:spcBef>
              <a:spcAft>
                <a:spcPct val="0"/>
              </a:spcAft>
              <a:defRPr sz="2400">
                <a:solidFill>
                  <a:schemeClr val="tx1"/>
                </a:solidFill>
                <a:latin typeface="Calibri" pitchFamily="34" charset="0"/>
                <a:ea typeface="MS PGothic" pitchFamily="34" charset="-128"/>
              </a:defRPr>
            </a:lvl6pPr>
            <a:lvl7pPr marL="3028264" indent="-232943" defTabSz="465887" eaLnBrk="0" fontAlgn="base" hangingPunct="0">
              <a:spcBef>
                <a:spcPct val="0"/>
              </a:spcBef>
              <a:spcAft>
                <a:spcPct val="0"/>
              </a:spcAft>
              <a:defRPr sz="2400">
                <a:solidFill>
                  <a:schemeClr val="tx1"/>
                </a:solidFill>
                <a:latin typeface="Calibri" pitchFamily="34" charset="0"/>
                <a:ea typeface="MS PGothic" pitchFamily="34" charset="-128"/>
              </a:defRPr>
            </a:lvl7pPr>
            <a:lvl8pPr marL="3494151" indent="-232943" defTabSz="465887" eaLnBrk="0" fontAlgn="base" hangingPunct="0">
              <a:spcBef>
                <a:spcPct val="0"/>
              </a:spcBef>
              <a:spcAft>
                <a:spcPct val="0"/>
              </a:spcAft>
              <a:defRPr sz="2400">
                <a:solidFill>
                  <a:schemeClr val="tx1"/>
                </a:solidFill>
                <a:latin typeface="Calibri" pitchFamily="34" charset="0"/>
                <a:ea typeface="MS PGothic" pitchFamily="34" charset="-128"/>
              </a:defRPr>
            </a:lvl8pPr>
            <a:lvl9pPr marL="3960038" indent="-232943" defTabSz="465887"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1781A32E-A44B-4328-AED0-4DB8110070FC}" type="datetime1">
              <a:rPr lang="en-US" altLang="en-US" sz="1200"/>
              <a:pPr eaLnBrk="1" hangingPunct="1"/>
              <a:t>4/17/2014</a:t>
            </a:fld>
            <a:endParaRPr lang="en-US" altLang="en-US" sz="1200" dirty="0"/>
          </a:p>
        </p:txBody>
      </p:sp>
      <p:sp>
        <p:nvSpPr>
          <p:cNvPr id="20484"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57066" indent="-291179" eaLnBrk="0" hangingPunct="0">
              <a:defRPr sz="2400">
                <a:solidFill>
                  <a:schemeClr val="tx1"/>
                </a:solidFill>
                <a:latin typeface="Calibri" pitchFamily="34" charset="0"/>
                <a:ea typeface="MS PGothic" pitchFamily="34" charset="-128"/>
              </a:defRPr>
            </a:lvl2pPr>
            <a:lvl3pPr marL="1164717" indent="-232943" eaLnBrk="0" hangingPunct="0">
              <a:defRPr sz="2400">
                <a:solidFill>
                  <a:schemeClr val="tx1"/>
                </a:solidFill>
                <a:latin typeface="Calibri" pitchFamily="34" charset="0"/>
                <a:ea typeface="MS PGothic" pitchFamily="34" charset="-128"/>
              </a:defRPr>
            </a:lvl3pPr>
            <a:lvl4pPr marL="1630604" indent="-232943" eaLnBrk="0" hangingPunct="0">
              <a:defRPr sz="2400">
                <a:solidFill>
                  <a:schemeClr val="tx1"/>
                </a:solidFill>
                <a:latin typeface="Calibri" pitchFamily="34" charset="0"/>
                <a:ea typeface="MS PGothic" pitchFamily="34" charset="-128"/>
              </a:defRPr>
            </a:lvl4pPr>
            <a:lvl5pPr marL="2096491" indent="-232943" eaLnBrk="0" hangingPunct="0">
              <a:defRPr sz="2400">
                <a:solidFill>
                  <a:schemeClr val="tx1"/>
                </a:solidFill>
                <a:latin typeface="Calibri" pitchFamily="34" charset="0"/>
                <a:ea typeface="MS PGothic" pitchFamily="34" charset="-128"/>
              </a:defRPr>
            </a:lvl5pPr>
            <a:lvl6pPr marL="2562377" indent="-232943" defTabSz="465887" eaLnBrk="0" fontAlgn="base" hangingPunct="0">
              <a:spcBef>
                <a:spcPct val="0"/>
              </a:spcBef>
              <a:spcAft>
                <a:spcPct val="0"/>
              </a:spcAft>
              <a:defRPr sz="2400">
                <a:solidFill>
                  <a:schemeClr val="tx1"/>
                </a:solidFill>
                <a:latin typeface="Calibri" pitchFamily="34" charset="0"/>
                <a:ea typeface="MS PGothic" pitchFamily="34" charset="-128"/>
              </a:defRPr>
            </a:lvl6pPr>
            <a:lvl7pPr marL="3028264" indent="-232943" defTabSz="465887" eaLnBrk="0" fontAlgn="base" hangingPunct="0">
              <a:spcBef>
                <a:spcPct val="0"/>
              </a:spcBef>
              <a:spcAft>
                <a:spcPct val="0"/>
              </a:spcAft>
              <a:defRPr sz="2400">
                <a:solidFill>
                  <a:schemeClr val="tx1"/>
                </a:solidFill>
                <a:latin typeface="Calibri" pitchFamily="34" charset="0"/>
                <a:ea typeface="MS PGothic" pitchFamily="34" charset="-128"/>
              </a:defRPr>
            </a:lvl7pPr>
            <a:lvl8pPr marL="3494151" indent="-232943" defTabSz="465887" eaLnBrk="0" fontAlgn="base" hangingPunct="0">
              <a:spcBef>
                <a:spcPct val="0"/>
              </a:spcBef>
              <a:spcAft>
                <a:spcPct val="0"/>
              </a:spcAft>
              <a:defRPr sz="2400">
                <a:solidFill>
                  <a:schemeClr val="tx1"/>
                </a:solidFill>
                <a:latin typeface="Calibri" pitchFamily="34" charset="0"/>
                <a:ea typeface="MS PGothic" pitchFamily="34" charset="-128"/>
              </a:defRPr>
            </a:lvl8pPr>
            <a:lvl9pPr marL="3960038" indent="-232943" defTabSz="465887"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DE99ECB0-650B-441C-A2EB-F2F1B0FC8491}" type="slidenum">
              <a:rPr lang="en-US" altLang="en-US" sz="1200"/>
              <a:pPr eaLnBrk="1" hangingPunct="1"/>
              <a:t>22</a:t>
            </a:fld>
            <a:endParaRPr lang="en-US"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CG PPT_final.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54121" y="2938606"/>
            <a:ext cx="8235758" cy="1470025"/>
          </a:xfrm>
        </p:spPr>
        <p:txBody>
          <a:bodyPr>
            <a:normAutofit/>
          </a:bodyPr>
          <a:lstStyle>
            <a:lvl1pPr>
              <a:defRPr sz="4200" b="1">
                <a:solidFill>
                  <a:schemeClr val="tx1">
                    <a:lumMod val="65000"/>
                    <a:lumOff val="3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4121" y="4120319"/>
            <a:ext cx="8235758" cy="576623"/>
          </a:xfrm>
        </p:spPr>
        <p:txBody>
          <a:bodyPr>
            <a:normAutofit/>
          </a:bodyPr>
          <a:lstStyle>
            <a:lvl1pPr marL="0" indent="0" algn="ctr">
              <a:buNone/>
              <a:defRPr sz="24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802754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4" descr="CG PPT_final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311"/>
            <a:ext cx="9144000" cy="6858000"/>
          </a:xfrm>
          <a:prstGeom prst="rect">
            <a:avLst/>
          </a:prstGeom>
        </p:spPr>
      </p:pic>
      <p:sp>
        <p:nvSpPr>
          <p:cNvPr id="9" name="Title 1"/>
          <p:cNvSpPr>
            <a:spLocks noGrp="1"/>
          </p:cNvSpPr>
          <p:nvPr>
            <p:ph type="ctrTitle"/>
          </p:nvPr>
        </p:nvSpPr>
        <p:spPr>
          <a:xfrm>
            <a:off x="454121" y="2938606"/>
            <a:ext cx="8235758" cy="1470025"/>
          </a:xfrm>
        </p:spPr>
        <p:txBody>
          <a:bodyPr>
            <a:normAutofit/>
          </a:bodyPr>
          <a:lstStyle>
            <a:lvl1pPr>
              <a:defRPr sz="4200" b="1">
                <a:solidFill>
                  <a:schemeClr val="tx1">
                    <a:lumMod val="65000"/>
                    <a:lumOff val="35000"/>
                  </a:schemeClr>
                </a:solidFill>
              </a:defRPr>
            </a:lvl1pPr>
          </a:lstStyle>
          <a:p>
            <a:r>
              <a:rPr lang="en-US" smtClean="0"/>
              <a:t>Click to edit Master title style</a:t>
            </a:r>
            <a:endParaRPr lang="en-US" dirty="0"/>
          </a:p>
        </p:txBody>
      </p:sp>
      <p:sp>
        <p:nvSpPr>
          <p:cNvPr id="10" name="Subtitle 2"/>
          <p:cNvSpPr>
            <a:spLocks noGrp="1"/>
          </p:cNvSpPr>
          <p:nvPr>
            <p:ph type="subTitle" idx="1"/>
          </p:nvPr>
        </p:nvSpPr>
        <p:spPr>
          <a:xfrm>
            <a:off x="454121" y="4120319"/>
            <a:ext cx="8235758" cy="576623"/>
          </a:xfrm>
        </p:spPr>
        <p:txBody>
          <a:bodyPr>
            <a:normAutofit/>
          </a:bodyPr>
          <a:lstStyle>
            <a:lvl1pPr marL="0" indent="0" algn="ctr">
              <a:buNone/>
              <a:defRPr sz="24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705931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5" name="Picture 4" descr="CG PPT_final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430"/>
            <a:ext cx="9144000" cy="6953430"/>
          </a:xfrm>
          <a:prstGeom prst="rect">
            <a:avLst/>
          </a:prstGeom>
        </p:spPr>
      </p:pic>
      <p:sp>
        <p:nvSpPr>
          <p:cNvPr id="2" name="Title 1"/>
          <p:cNvSpPr>
            <a:spLocks noGrp="1"/>
          </p:cNvSpPr>
          <p:nvPr>
            <p:ph type="title"/>
          </p:nvPr>
        </p:nvSpPr>
        <p:spPr>
          <a:xfrm>
            <a:off x="669636" y="820615"/>
            <a:ext cx="8017164" cy="997552"/>
          </a:xfrm>
        </p:spPr>
        <p:txBody>
          <a:bodyPr>
            <a:normAutofit/>
          </a:bodyPr>
          <a:lstStyle>
            <a:lvl1pPr algn="l">
              <a:defRPr sz="3600" b="1">
                <a:solidFill>
                  <a:schemeClr val="tx1">
                    <a:lumMod val="65000"/>
                    <a:lumOff val="3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69636" y="1818167"/>
            <a:ext cx="8017164" cy="4538183"/>
          </a:xfrm>
        </p:spPr>
        <p:txBody>
          <a:bodyPr/>
          <a:lstStyle>
            <a:lvl1pPr algn="just">
              <a:defRPr>
                <a:solidFill>
                  <a:schemeClr val="tx1">
                    <a:lumMod val="65000"/>
                    <a:lumOff val="35000"/>
                  </a:schemeClr>
                </a:solidFill>
              </a:defRPr>
            </a:lvl1pPr>
            <a:lvl2pPr algn="just">
              <a:defRPr>
                <a:solidFill>
                  <a:schemeClr val="tx1">
                    <a:lumMod val="65000"/>
                    <a:lumOff val="35000"/>
                  </a:schemeClr>
                </a:solidFill>
              </a:defRPr>
            </a:lvl2pPr>
            <a:lvl3pPr algn="just">
              <a:defRPr>
                <a:solidFill>
                  <a:schemeClr val="tx1">
                    <a:lumMod val="65000"/>
                    <a:lumOff val="35000"/>
                  </a:schemeClr>
                </a:solidFill>
              </a:defRPr>
            </a:lvl3pPr>
            <a:lvl4pPr algn="just">
              <a:defRPr>
                <a:solidFill>
                  <a:schemeClr val="tx1">
                    <a:lumMod val="65000"/>
                    <a:lumOff val="35000"/>
                  </a:schemeClr>
                </a:solidFill>
              </a:defRPr>
            </a:lvl4pPr>
            <a:lvl5pPr algn="just">
              <a:defRPr>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3"/>
          <p:cNvSpPr>
            <a:spLocks noGrp="1"/>
          </p:cNvSpPr>
          <p:nvPr>
            <p:ph type="dt" sz="half" idx="2"/>
          </p:nvPr>
        </p:nvSpPr>
        <p:spPr>
          <a:xfrm>
            <a:off x="26182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94C007-829C-45E6-8343-50CD55852470}" type="datetime1">
              <a:rPr lang="en-US" smtClean="0"/>
              <a:t>4/17/2014</a:t>
            </a:fld>
            <a:endParaRPr lang="en-US" dirty="0"/>
          </a:p>
        </p:txBody>
      </p:sp>
      <p:sp>
        <p:nvSpPr>
          <p:cNvPr id="7" name="Footer Placeholder 4"/>
          <p:cNvSpPr>
            <a:spLocks noGrp="1"/>
          </p:cNvSpPr>
          <p:nvPr>
            <p:ph type="ftr" sz="quarter" idx="3"/>
          </p:nvPr>
        </p:nvSpPr>
        <p:spPr>
          <a:xfrm>
            <a:off x="2557589"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Slide Number Placeholder 5"/>
          <p:cNvSpPr>
            <a:spLocks noGrp="1"/>
          </p:cNvSpPr>
          <p:nvPr>
            <p:ph type="sldNum" sz="quarter" idx="4"/>
          </p:nvPr>
        </p:nvSpPr>
        <p:spPr>
          <a:xfrm>
            <a:off x="261820" y="6364451"/>
            <a:ext cx="64611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1E474B-E64A-1643-BE86-DE6C30C3886C}" type="slidenum">
              <a:rPr lang="en-US" smtClean="0"/>
              <a:pPr/>
              <a:t>‹#›</a:t>
            </a:fld>
            <a:endParaRPr lang="en-US" dirty="0"/>
          </a:p>
        </p:txBody>
      </p:sp>
    </p:spTree>
    <p:extLst>
      <p:ext uri="{BB962C8B-B14F-4D97-AF65-F5344CB8AC3E}">
        <p14:creationId xmlns:p14="http://schemas.microsoft.com/office/powerpoint/2010/main" val="214885461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6" name="Picture 5" descr="CG PPT_final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6526"/>
            <a:ext cx="9144000" cy="6994525"/>
          </a:xfrm>
          <a:prstGeom prst="rect">
            <a:avLst/>
          </a:prstGeom>
        </p:spPr>
      </p:pic>
      <p:sp>
        <p:nvSpPr>
          <p:cNvPr id="2" name="Title 1"/>
          <p:cNvSpPr>
            <a:spLocks noGrp="1"/>
          </p:cNvSpPr>
          <p:nvPr>
            <p:ph type="title"/>
          </p:nvPr>
        </p:nvSpPr>
        <p:spPr>
          <a:xfrm>
            <a:off x="457200" y="791309"/>
            <a:ext cx="8229600" cy="948705"/>
          </a:xfrm>
        </p:spPr>
        <p:txBody>
          <a:bodyPr>
            <a:normAutofit/>
          </a:bodyPr>
          <a:lstStyle>
            <a:lvl1pPr>
              <a:defRPr sz="3600" b="1">
                <a:solidFill>
                  <a:schemeClr val="tx1">
                    <a:lumMod val="65000"/>
                    <a:lumOff val="35000"/>
                  </a:schemeClr>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759553"/>
            <a:ext cx="4038600" cy="4522062"/>
          </a:xfrm>
        </p:spPr>
        <p:txBody>
          <a:bodyPr/>
          <a:lstStyle>
            <a:lvl1pPr>
              <a:defRPr sz="2800">
                <a:solidFill>
                  <a:schemeClr val="tx1">
                    <a:lumMod val="65000"/>
                    <a:lumOff val="35000"/>
                  </a:schemeClr>
                </a:solidFill>
              </a:defRPr>
            </a:lvl1pPr>
            <a:lvl2pPr>
              <a:defRPr sz="2400">
                <a:solidFill>
                  <a:schemeClr val="tx1">
                    <a:lumMod val="65000"/>
                    <a:lumOff val="35000"/>
                  </a:schemeClr>
                </a:solidFill>
              </a:defRPr>
            </a:lvl2pPr>
            <a:lvl3pPr>
              <a:defRPr sz="2000">
                <a:solidFill>
                  <a:schemeClr val="tx1">
                    <a:lumMod val="65000"/>
                    <a:lumOff val="35000"/>
                  </a:schemeClr>
                </a:solidFill>
              </a:defRPr>
            </a:lvl3pPr>
            <a:lvl4pPr>
              <a:defRPr sz="1800">
                <a:solidFill>
                  <a:schemeClr val="tx1">
                    <a:lumMod val="65000"/>
                    <a:lumOff val="35000"/>
                  </a:schemeClr>
                </a:solidFill>
              </a:defRPr>
            </a:lvl4pPr>
            <a:lvl5pPr>
              <a:defRPr sz="1800">
                <a:solidFill>
                  <a:schemeClr val="tx1">
                    <a:lumMod val="65000"/>
                    <a:lumOff val="3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59553"/>
            <a:ext cx="4038600" cy="4522062"/>
          </a:xfrm>
        </p:spPr>
        <p:txBody>
          <a:bodyPr/>
          <a:lstStyle>
            <a:lvl1pPr>
              <a:defRPr sz="2800">
                <a:solidFill>
                  <a:schemeClr val="tx1">
                    <a:lumMod val="65000"/>
                    <a:lumOff val="35000"/>
                  </a:schemeClr>
                </a:solidFill>
              </a:defRPr>
            </a:lvl1pPr>
            <a:lvl2pPr>
              <a:defRPr sz="2400">
                <a:solidFill>
                  <a:schemeClr val="tx1">
                    <a:lumMod val="65000"/>
                    <a:lumOff val="35000"/>
                  </a:schemeClr>
                </a:solidFill>
              </a:defRPr>
            </a:lvl2pPr>
            <a:lvl3pPr>
              <a:defRPr sz="2000">
                <a:solidFill>
                  <a:schemeClr val="tx1">
                    <a:lumMod val="65000"/>
                    <a:lumOff val="35000"/>
                  </a:schemeClr>
                </a:solidFill>
              </a:defRPr>
            </a:lvl3pPr>
            <a:lvl4pPr>
              <a:defRPr sz="1800">
                <a:solidFill>
                  <a:schemeClr val="tx1">
                    <a:lumMod val="65000"/>
                    <a:lumOff val="35000"/>
                  </a:schemeClr>
                </a:solidFill>
              </a:defRPr>
            </a:lvl4pPr>
            <a:lvl5pPr>
              <a:defRPr sz="1800">
                <a:solidFill>
                  <a:schemeClr val="tx1">
                    <a:lumMod val="65000"/>
                    <a:lumOff val="3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a:xfrm>
            <a:off x="26182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7E9EEB-C8EC-4C2A-830D-DDE05EF04E09}" type="datetime1">
              <a:rPr lang="en-US" smtClean="0"/>
              <a:t>4/17/2014</a:t>
            </a:fld>
            <a:endParaRPr lang="en-US" dirty="0"/>
          </a:p>
        </p:txBody>
      </p:sp>
      <p:sp>
        <p:nvSpPr>
          <p:cNvPr id="8" name="Footer Placeholder 4"/>
          <p:cNvSpPr>
            <a:spLocks noGrp="1"/>
          </p:cNvSpPr>
          <p:nvPr>
            <p:ph type="ftr" sz="quarter" idx="3"/>
          </p:nvPr>
        </p:nvSpPr>
        <p:spPr>
          <a:xfrm>
            <a:off x="2557589"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0" name="Slide Number Placeholder 5"/>
          <p:cNvSpPr txBox="1">
            <a:spLocks/>
          </p:cNvSpPr>
          <p:nvPr userDrawn="1"/>
        </p:nvSpPr>
        <p:spPr>
          <a:xfrm>
            <a:off x="261820" y="6364451"/>
            <a:ext cx="646117"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01E474B-E64A-1643-BE86-DE6C30C3886C}" type="slidenum">
              <a:rPr lang="en-US" smtClean="0"/>
              <a:pPr/>
              <a:t>‹#›</a:t>
            </a:fld>
            <a:endParaRPr lang="en-US" dirty="0"/>
          </a:p>
        </p:txBody>
      </p:sp>
    </p:spTree>
    <p:extLst>
      <p:ext uri="{BB962C8B-B14F-4D97-AF65-F5344CB8AC3E}">
        <p14:creationId xmlns:p14="http://schemas.microsoft.com/office/powerpoint/2010/main" val="228278807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6" name="Picture 5" descr="CG PPT_final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6525"/>
            <a:ext cx="9144000" cy="6858000"/>
          </a:xfrm>
          <a:prstGeom prst="rect">
            <a:avLst/>
          </a:prstGeom>
        </p:spPr>
      </p:pic>
      <p:sp>
        <p:nvSpPr>
          <p:cNvPr id="2" name="Title 1"/>
          <p:cNvSpPr>
            <a:spLocks noGrp="1"/>
          </p:cNvSpPr>
          <p:nvPr>
            <p:ph type="title"/>
          </p:nvPr>
        </p:nvSpPr>
        <p:spPr>
          <a:xfrm>
            <a:off x="1792288" y="5132746"/>
            <a:ext cx="5486400" cy="566738"/>
          </a:xfrm>
        </p:spPr>
        <p:txBody>
          <a:bodyPr anchor="b"/>
          <a:lstStyle>
            <a:lvl1pPr algn="l">
              <a:defRPr sz="2000" b="1">
                <a:solidFill>
                  <a:schemeClr val="tx1">
                    <a:lumMod val="65000"/>
                    <a:lumOff val="35000"/>
                  </a:schemeClr>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944921"/>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699484"/>
            <a:ext cx="5486400" cy="656866"/>
          </a:xfrm>
        </p:spPr>
        <p:txBody>
          <a:bodyPr/>
          <a:lstStyle>
            <a:lvl1pPr marL="0" indent="0">
              <a:buNone/>
              <a:defRPr sz="14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3"/>
          <p:cNvSpPr>
            <a:spLocks noGrp="1"/>
          </p:cNvSpPr>
          <p:nvPr>
            <p:ph type="dt" sz="half" idx="10"/>
          </p:nvPr>
        </p:nvSpPr>
        <p:spPr>
          <a:xfrm>
            <a:off x="26182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041AFE-8B6E-4A70-855E-5A22BD27753B}" type="datetime1">
              <a:rPr lang="en-US" smtClean="0"/>
              <a:t>4/17/2014</a:t>
            </a:fld>
            <a:endParaRPr lang="en-US" dirty="0"/>
          </a:p>
        </p:txBody>
      </p:sp>
      <p:sp>
        <p:nvSpPr>
          <p:cNvPr id="8" name="Footer Placeholder 4"/>
          <p:cNvSpPr>
            <a:spLocks noGrp="1"/>
          </p:cNvSpPr>
          <p:nvPr>
            <p:ph type="ftr" sz="quarter" idx="3"/>
          </p:nvPr>
        </p:nvSpPr>
        <p:spPr>
          <a:xfrm>
            <a:off x="2557589"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9" name="Slide Number Placeholder 5"/>
          <p:cNvSpPr>
            <a:spLocks noGrp="1"/>
          </p:cNvSpPr>
          <p:nvPr>
            <p:ph type="sldNum" sz="quarter" idx="4"/>
          </p:nvPr>
        </p:nvSpPr>
        <p:spPr>
          <a:xfrm>
            <a:off x="5607538" y="6356350"/>
            <a:ext cx="180926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1E474B-E64A-1643-BE86-DE6C30C3886C}" type="slidenum">
              <a:rPr lang="en-US" smtClean="0"/>
              <a:pPr/>
              <a:t>‹#›</a:t>
            </a:fld>
            <a:endParaRPr lang="en-US" dirty="0"/>
          </a:p>
        </p:txBody>
      </p:sp>
    </p:spTree>
    <p:extLst>
      <p:ext uri="{BB962C8B-B14F-4D97-AF65-F5344CB8AC3E}">
        <p14:creationId xmlns:p14="http://schemas.microsoft.com/office/powerpoint/2010/main" val="206060440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EED4CD5-EBD0-4346-9EC4-A89E63964F30}" type="datetimeFigureOut">
              <a:rPr lang="en-US" smtClean="0"/>
              <a:t>4/17/2014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2A9BFD6-4F04-4BD6-A67B-0BCFA70C9E3F}" type="slidenum">
              <a:rPr lang="en-US" smtClean="0"/>
              <a:t>‹#›</a:t>
            </a:fld>
            <a:endParaRPr lang="en-US" dirty="0"/>
          </a:p>
        </p:txBody>
      </p:sp>
    </p:spTree>
    <p:extLst>
      <p:ext uri="{BB962C8B-B14F-4D97-AF65-F5344CB8AC3E}">
        <p14:creationId xmlns:p14="http://schemas.microsoft.com/office/powerpoint/2010/main" val="219650127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3E9F50-2873-46B2-87F6-AED01A10D540}" type="datetime1">
              <a:rPr lang="en-US" smtClean="0"/>
              <a:t>4/17/2014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1E474B-E64A-1643-BE86-DE6C30C3886C}" type="slidenum">
              <a:rPr lang="en-US" smtClean="0"/>
              <a:pPr/>
              <a:t>‹#›</a:t>
            </a:fld>
            <a:endParaRPr lang="en-US" dirty="0"/>
          </a:p>
        </p:txBody>
      </p:sp>
    </p:spTree>
    <p:extLst>
      <p:ext uri="{BB962C8B-B14F-4D97-AF65-F5344CB8AC3E}">
        <p14:creationId xmlns:p14="http://schemas.microsoft.com/office/powerpoint/2010/main" val="28482881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2" r:id="rId4"/>
    <p:sldLayoutId id="2147483657" r:id="rId5"/>
    <p:sldLayoutId id="2147483659" r:id="rId6"/>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3896" y="2786132"/>
            <a:ext cx="8235758" cy="1313793"/>
          </a:xfrm>
        </p:spPr>
        <p:txBody>
          <a:bodyPr>
            <a:noAutofit/>
          </a:bodyPr>
          <a:lstStyle/>
          <a:p>
            <a:r>
              <a:rPr lang="en-US" sz="2800" dirty="0"/>
              <a:t>Breaking It Down-Building It Up: </a:t>
            </a:r>
            <a:r>
              <a:rPr lang="en-US" sz="2800" dirty="0" smtClean="0"/>
              <a:t/>
            </a:r>
            <a:br>
              <a:rPr lang="en-US" sz="2800" dirty="0" smtClean="0"/>
            </a:br>
            <a:r>
              <a:rPr lang="en-US" sz="2800" i="1" dirty="0" smtClean="0"/>
              <a:t>The Health System of Tomorrow in the Accountable Care Era</a:t>
            </a:r>
            <a:endParaRPr lang="en-US" sz="2800" i="1" dirty="0">
              <a:effectLst/>
            </a:endParaRPr>
          </a:p>
        </p:txBody>
      </p:sp>
      <p:sp>
        <p:nvSpPr>
          <p:cNvPr id="4" name="TextBox 3"/>
          <p:cNvSpPr txBox="1"/>
          <p:nvPr/>
        </p:nvSpPr>
        <p:spPr>
          <a:xfrm>
            <a:off x="747176" y="4898012"/>
            <a:ext cx="4051378" cy="61555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smtClean="0">
                <a:solidFill>
                  <a:schemeClr val="tx1">
                    <a:lumMod val="65000"/>
                    <a:lumOff val="35000"/>
                  </a:schemeClr>
                </a:solidFill>
              </a:rPr>
              <a:t>Max Reiboldt, CPA</a:t>
            </a:r>
          </a:p>
          <a:p>
            <a:pPr algn="ctr"/>
            <a:r>
              <a:rPr lang="en-US" sz="1600" i="1" dirty="0" smtClean="0">
                <a:solidFill>
                  <a:schemeClr val="tx1">
                    <a:lumMod val="65000"/>
                    <a:lumOff val="35000"/>
                  </a:schemeClr>
                </a:solidFill>
              </a:rPr>
              <a:t>President/CEO, Coker Group</a:t>
            </a:r>
          </a:p>
        </p:txBody>
      </p:sp>
      <p:sp>
        <p:nvSpPr>
          <p:cNvPr id="6" name="TextBox 5"/>
          <p:cNvSpPr txBox="1"/>
          <p:nvPr/>
        </p:nvSpPr>
        <p:spPr>
          <a:xfrm>
            <a:off x="4170510" y="4756295"/>
            <a:ext cx="4525469" cy="86177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smtClean="0">
                <a:solidFill>
                  <a:schemeClr val="tx1">
                    <a:lumMod val="65000"/>
                    <a:lumOff val="35000"/>
                  </a:schemeClr>
                </a:solidFill>
              </a:rPr>
              <a:t>Steve Hudson</a:t>
            </a:r>
          </a:p>
          <a:p>
            <a:pPr algn="ctr"/>
            <a:r>
              <a:rPr lang="en-US" sz="1600" i="1" dirty="0">
                <a:solidFill>
                  <a:schemeClr val="tx1">
                    <a:lumMod val="65000"/>
                    <a:lumOff val="35000"/>
                  </a:schemeClr>
                </a:solidFill>
              </a:rPr>
              <a:t>Director of Strategic and Physician </a:t>
            </a:r>
            <a:r>
              <a:rPr lang="en-US" sz="1600" i="1" dirty="0" smtClean="0">
                <a:solidFill>
                  <a:schemeClr val="tx1">
                    <a:lumMod val="65000"/>
                    <a:lumOff val="35000"/>
                  </a:schemeClr>
                </a:solidFill>
              </a:rPr>
              <a:t>Development, Northside Hospital-Cherokee </a:t>
            </a:r>
          </a:p>
        </p:txBody>
      </p:sp>
      <p:pic>
        <p:nvPicPr>
          <p:cNvPr id="7" name="Picture 6" descr="download.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7559" y="4155753"/>
            <a:ext cx="3206715" cy="572628"/>
          </a:xfrm>
          <a:prstGeom prst="rect">
            <a:avLst/>
          </a:prstGeom>
        </p:spPr>
      </p:pic>
    </p:spTree>
    <p:extLst>
      <p:ext uri="{BB962C8B-B14F-4D97-AF65-F5344CB8AC3E}">
        <p14:creationId xmlns:p14="http://schemas.microsoft.com/office/powerpoint/2010/main" val="11462258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994289060"/>
              </p:ext>
            </p:extLst>
          </p:nvPr>
        </p:nvGraphicFramePr>
        <p:xfrm>
          <a:off x="705086" y="2005284"/>
          <a:ext cx="8158498" cy="3922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239713" y="787123"/>
            <a:ext cx="8767653" cy="1200329"/>
          </a:xfrm>
          <a:prstGeom prst="rect">
            <a:avLst/>
          </a:prstGeom>
          <a:noFill/>
        </p:spPr>
        <p:txBody>
          <a:bodyPr wrap="square">
            <a:spAutoFit/>
          </a:bodyPr>
          <a:lstStyle/>
          <a:p>
            <a:pPr>
              <a:defRPr/>
            </a:pPr>
            <a:r>
              <a:rPr lang="en-US" sz="3600" b="1" dirty="0" smtClean="0">
                <a:solidFill>
                  <a:schemeClr val="tx1">
                    <a:lumMod val="65000"/>
                    <a:lumOff val="35000"/>
                  </a:schemeClr>
                </a:solidFill>
              </a:rPr>
              <a:t>Driving Forces for Change: Evolving Payment Models</a:t>
            </a:r>
            <a:endParaRPr lang="en-US" sz="3600" b="1" dirty="0">
              <a:solidFill>
                <a:schemeClr val="tx1">
                  <a:lumMod val="65000"/>
                  <a:lumOff val="35000"/>
                </a:schemeClr>
              </a:solidFill>
            </a:endParaRPr>
          </a:p>
        </p:txBody>
      </p:sp>
      <p:cxnSp>
        <p:nvCxnSpPr>
          <p:cNvPr id="4" name="Straight Arrow Connector 3"/>
          <p:cNvCxnSpPr/>
          <p:nvPr/>
        </p:nvCxnSpPr>
        <p:spPr>
          <a:xfrm>
            <a:off x="609600" y="2114205"/>
            <a:ext cx="0" cy="389771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2" name="TextBox 11"/>
          <p:cNvSpPr txBox="1"/>
          <p:nvPr/>
        </p:nvSpPr>
        <p:spPr>
          <a:xfrm rot="16200000">
            <a:off x="-2132013" y="3944593"/>
            <a:ext cx="5083175" cy="400050"/>
          </a:xfrm>
          <a:prstGeom prst="rect">
            <a:avLst/>
          </a:prstGeom>
          <a:noFill/>
        </p:spPr>
        <p:txBody>
          <a:bodyPr>
            <a:spAutoFit/>
          </a:bodyPr>
          <a:lstStyle/>
          <a:p>
            <a:pPr algn="ctr">
              <a:defRPr/>
            </a:pPr>
            <a:r>
              <a:rPr lang="en-US" sz="2000" b="1" dirty="0">
                <a:solidFill>
                  <a:schemeClr val="tx1">
                    <a:lumMod val="65000"/>
                    <a:lumOff val="35000"/>
                  </a:schemeClr>
                </a:solidFill>
              </a:rPr>
              <a:t>Increasing Provider Risk</a:t>
            </a:r>
          </a:p>
        </p:txBody>
      </p:sp>
      <p:sp>
        <p:nvSpPr>
          <p:cNvPr id="10" name="Slide Number Placeholder 3"/>
          <p:cNvSpPr>
            <a:spLocks noGrp="1"/>
          </p:cNvSpPr>
          <p:nvPr>
            <p:ph type="sldNum" sz="quarter" idx="4"/>
          </p:nvPr>
        </p:nvSpPr>
        <p:spPr>
          <a:xfrm>
            <a:off x="261820" y="6364451"/>
            <a:ext cx="646117" cy="365125"/>
          </a:xfrm>
        </p:spPr>
        <p:txBody>
          <a:bodyPr/>
          <a:lstStyle/>
          <a:p>
            <a:fld id="{B01E474B-E64A-1643-BE86-DE6C30C3886C}" type="slidenum">
              <a:rPr lang="en-US" smtClean="0"/>
              <a:pPr/>
              <a:t>10</a:t>
            </a:fld>
            <a:endParaRPr lang="en-US" dirty="0"/>
          </a:p>
        </p:txBody>
      </p:sp>
    </p:spTree>
    <p:extLst>
      <p:ext uri="{BB962C8B-B14F-4D97-AF65-F5344CB8AC3E}">
        <p14:creationId xmlns:p14="http://schemas.microsoft.com/office/powerpoint/2010/main" val="2153164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605" y="791309"/>
            <a:ext cx="8814781" cy="948705"/>
          </a:xfrm>
        </p:spPr>
        <p:txBody>
          <a:bodyPr>
            <a:normAutofit fontScale="90000"/>
          </a:bodyPr>
          <a:lstStyle/>
          <a:p>
            <a:pPr algn="l"/>
            <a:r>
              <a:rPr lang="en-US" sz="4000" dirty="0" smtClean="0"/>
              <a:t/>
            </a:r>
            <a:br>
              <a:rPr lang="en-US" sz="4000" dirty="0" smtClean="0"/>
            </a:br>
            <a:r>
              <a:rPr lang="en-US" sz="4000" dirty="0" smtClean="0"/>
              <a:t>It </a:t>
            </a:r>
            <a:r>
              <a:rPr lang="en-US" sz="4000" u="sng" dirty="0" smtClean="0"/>
              <a:t>All</a:t>
            </a:r>
            <a:r>
              <a:rPr lang="en-US" sz="4000" dirty="0" smtClean="0"/>
              <a:t> Culminates to Value…</a:t>
            </a:r>
            <a:br>
              <a:rPr lang="en-US" sz="4000" dirty="0" smtClean="0"/>
            </a:br>
            <a:r>
              <a:rPr lang="en-US" sz="4000" dirty="0" smtClean="0"/>
              <a:t/>
            </a:r>
            <a:br>
              <a:rPr lang="en-US" sz="4000" dirty="0" smtClean="0"/>
            </a:br>
            <a:endParaRPr lang="en-US" dirty="0"/>
          </a:p>
        </p:txBody>
      </p:sp>
      <p:sp>
        <p:nvSpPr>
          <p:cNvPr id="3" name="Content Placeholder 2"/>
          <p:cNvSpPr>
            <a:spLocks noGrp="1"/>
          </p:cNvSpPr>
          <p:nvPr>
            <p:ph sz="half" idx="1"/>
          </p:nvPr>
        </p:nvSpPr>
        <p:spPr>
          <a:xfrm>
            <a:off x="965191" y="1851090"/>
            <a:ext cx="4724440" cy="2544120"/>
          </a:xfrm>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algn="just"/>
            <a:r>
              <a:rPr lang="en-US" sz="1600" dirty="0" smtClean="0">
                <a:latin typeface="Calibri"/>
                <a:cs typeface="Calibri"/>
              </a:rPr>
              <a:t>Develop quality initiatives for safety, outcome and satisfaction</a:t>
            </a:r>
          </a:p>
          <a:p>
            <a:pPr algn="just"/>
            <a:r>
              <a:rPr lang="en-US" sz="1600" dirty="0" smtClean="0">
                <a:latin typeface="Calibri"/>
                <a:cs typeface="Calibri"/>
              </a:rPr>
              <a:t>Engage physicians in metric development process</a:t>
            </a:r>
          </a:p>
          <a:p>
            <a:pPr lvl="1" algn="just"/>
            <a:r>
              <a:rPr lang="en-US" sz="1600" dirty="0" smtClean="0">
                <a:latin typeface="Calibri"/>
                <a:cs typeface="Calibri"/>
              </a:rPr>
              <a:t>Process </a:t>
            </a:r>
            <a:r>
              <a:rPr lang="en-US" sz="1600" b="1" dirty="0" smtClean="0">
                <a:latin typeface="Calibri"/>
                <a:cs typeface="Calibri"/>
              </a:rPr>
              <a:t>and</a:t>
            </a:r>
            <a:r>
              <a:rPr lang="en-US" sz="1600" dirty="0" smtClean="0">
                <a:latin typeface="Calibri"/>
                <a:cs typeface="Calibri"/>
              </a:rPr>
              <a:t> </a:t>
            </a:r>
            <a:r>
              <a:rPr lang="en-US" sz="1600" i="1" dirty="0" smtClean="0">
                <a:latin typeface="Calibri"/>
                <a:cs typeface="Calibri"/>
              </a:rPr>
              <a:t>true </a:t>
            </a:r>
            <a:r>
              <a:rPr lang="en-US" sz="1600" dirty="0" smtClean="0">
                <a:latin typeface="Calibri"/>
                <a:cs typeface="Calibri"/>
              </a:rPr>
              <a:t>outcomes measures</a:t>
            </a:r>
          </a:p>
          <a:p>
            <a:pPr algn="just"/>
            <a:r>
              <a:rPr lang="en-US" sz="1600" dirty="0" smtClean="0">
                <a:latin typeface="Calibri"/>
                <a:cs typeface="Calibri"/>
              </a:rPr>
              <a:t>Practice evidence-based medicine</a:t>
            </a:r>
          </a:p>
          <a:p>
            <a:pPr lvl="1" algn="just"/>
            <a:r>
              <a:rPr lang="en-US" sz="1600" dirty="0" smtClean="0">
                <a:latin typeface="Calibri"/>
                <a:cs typeface="Calibri"/>
              </a:rPr>
              <a:t>Establish protocols and best practices </a:t>
            </a:r>
          </a:p>
          <a:p>
            <a:pPr algn="just"/>
            <a:r>
              <a:rPr lang="en-US" sz="1600" dirty="0" smtClean="0">
                <a:latin typeface="Calibri"/>
                <a:cs typeface="Calibri"/>
              </a:rPr>
              <a:t>Patient-centered at all times </a:t>
            </a:r>
          </a:p>
          <a:p>
            <a:pPr algn="just"/>
            <a:r>
              <a:rPr lang="en-US" sz="1600" dirty="0" smtClean="0">
                <a:latin typeface="Calibri"/>
                <a:cs typeface="Calibri"/>
              </a:rPr>
              <a:t>Utilize a population-health mindset</a:t>
            </a:r>
          </a:p>
          <a:p>
            <a:pPr algn="just"/>
            <a:r>
              <a:rPr lang="en-US" sz="1600" dirty="0" smtClean="0">
                <a:latin typeface="Calibri"/>
                <a:cs typeface="Calibri"/>
              </a:rPr>
              <a:t>Accurately measured and attributed</a:t>
            </a:r>
          </a:p>
          <a:p>
            <a:pPr algn="just"/>
            <a:r>
              <a:rPr lang="en-US" sz="1600" b="1" dirty="0" smtClean="0">
                <a:latin typeface="Calibri"/>
                <a:cs typeface="Calibri"/>
              </a:rPr>
              <a:t>You can’t change what you can’t measure</a:t>
            </a:r>
            <a:endParaRPr lang="en-US" sz="1600" b="1" dirty="0">
              <a:latin typeface="Calibri"/>
              <a:cs typeface="Calibri"/>
            </a:endParaRPr>
          </a:p>
        </p:txBody>
      </p:sp>
      <p:sp>
        <p:nvSpPr>
          <p:cNvPr id="4" name="Content Placeholder 3"/>
          <p:cNvSpPr>
            <a:spLocks noGrp="1"/>
          </p:cNvSpPr>
          <p:nvPr>
            <p:ph sz="half" idx="2"/>
          </p:nvPr>
        </p:nvSpPr>
        <p:spPr>
          <a:xfrm>
            <a:off x="948257" y="5003659"/>
            <a:ext cx="4775248" cy="1284478"/>
          </a:xfrm>
        </p:spPr>
        <p:style>
          <a:lnRef idx="2">
            <a:schemeClr val="accent5"/>
          </a:lnRef>
          <a:fillRef idx="1">
            <a:schemeClr val="lt1"/>
          </a:fillRef>
          <a:effectRef idx="0">
            <a:schemeClr val="accent5"/>
          </a:effectRef>
          <a:fontRef idx="minor">
            <a:schemeClr val="dk1"/>
          </a:fontRef>
        </p:style>
        <p:txBody>
          <a:bodyPr>
            <a:normAutofit fontScale="92500" lnSpcReduction="10000"/>
          </a:bodyPr>
          <a:lstStyle/>
          <a:p>
            <a:pPr algn="just"/>
            <a:r>
              <a:rPr lang="en-US" sz="1600" i="1" dirty="0" smtClean="0"/>
              <a:t>True</a:t>
            </a:r>
            <a:r>
              <a:rPr lang="en-US" sz="1600" dirty="0" smtClean="0"/>
              <a:t> costs, not proxies (e.g. ratio of costs to charges) </a:t>
            </a:r>
          </a:p>
          <a:p>
            <a:pPr marL="342900" lvl="1" indent="-342900" algn="just">
              <a:buFont typeface="Arial"/>
              <a:buChar char="•"/>
            </a:pPr>
            <a:r>
              <a:rPr lang="en-US" sz="1600" dirty="0" smtClean="0"/>
              <a:t>Activity-based </a:t>
            </a:r>
            <a:r>
              <a:rPr lang="en-US" sz="1600" dirty="0"/>
              <a:t>costs of providing care for common clinical </a:t>
            </a:r>
            <a:r>
              <a:rPr lang="en-US" sz="1600" dirty="0" smtClean="0"/>
              <a:t>conditions (e.g</a:t>
            </a:r>
            <a:r>
              <a:rPr lang="en-US" sz="1600" dirty="0"/>
              <a:t>. heart </a:t>
            </a:r>
            <a:r>
              <a:rPr lang="en-US" sz="1600" dirty="0" smtClean="0"/>
              <a:t>failure) </a:t>
            </a:r>
            <a:endParaRPr lang="en-US" sz="1600" dirty="0"/>
          </a:p>
          <a:p>
            <a:pPr algn="just"/>
            <a:r>
              <a:rPr lang="en-US" sz="1600" dirty="0" smtClean="0"/>
              <a:t>Proactive tracking of medical/personnel utilization </a:t>
            </a:r>
          </a:p>
          <a:p>
            <a:pPr algn="just"/>
            <a:r>
              <a:rPr lang="en-US" sz="1600" b="1" dirty="0">
                <a:cs typeface="Calibri"/>
              </a:rPr>
              <a:t>You can’t change what you can’t measure</a:t>
            </a:r>
          </a:p>
          <a:p>
            <a:pPr algn="just"/>
            <a:endParaRPr lang="en-US" sz="1600" dirty="0" smtClean="0"/>
          </a:p>
          <a:p>
            <a:pPr algn="just"/>
            <a:endParaRPr lang="en-US" sz="1600" dirty="0" smtClean="0"/>
          </a:p>
          <a:p>
            <a:pPr algn="just"/>
            <a:endParaRPr lang="en-US" dirty="0"/>
          </a:p>
          <a:p>
            <a:pPr algn="just"/>
            <a:endParaRPr lang="en-US" dirty="0" smtClean="0"/>
          </a:p>
          <a:p>
            <a:pPr algn="just"/>
            <a:endParaRPr lang="en-US" dirty="0"/>
          </a:p>
        </p:txBody>
      </p:sp>
      <p:sp>
        <p:nvSpPr>
          <p:cNvPr id="6" name="TextBox 5"/>
          <p:cNvSpPr txBox="1"/>
          <p:nvPr/>
        </p:nvSpPr>
        <p:spPr>
          <a:xfrm>
            <a:off x="965190" y="1522356"/>
            <a:ext cx="4724440" cy="328733"/>
          </a:xfrm>
          <a:prstGeom prst="rect">
            <a:avLst/>
          </a:prstGeom>
          <a:ln/>
        </p:spPr>
        <p:style>
          <a:lnRef idx="2">
            <a:schemeClr val="accent1"/>
          </a:lnRef>
          <a:fillRef idx="1">
            <a:schemeClr val="lt1"/>
          </a:fillRef>
          <a:effectRef idx="0">
            <a:schemeClr val="accent1"/>
          </a:effectRef>
          <a:fontRef idx="minor">
            <a:schemeClr val="dk1"/>
          </a:fontRef>
        </p:style>
        <p:txBody>
          <a:bodyPr wrap="square" rtlCol="0" anchor="ctr" anchorCtr="0">
            <a:noAutofit/>
          </a:bodyPr>
          <a:lstStyle/>
          <a:p>
            <a:pPr algn="ctr"/>
            <a:r>
              <a:rPr lang="en-US" sz="2000" b="1" dirty="0" smtClean="0">
                <a:latin typeface="Calibri"/>
                <a:cs typeface="Calibri"/>
              </a:rPr>
              <a:t>Quality Enhancement (Outcomes)</a:t>
            </a:r>
            <a:endParaRPr lang="en-US" sz="2000" b="1" dirty="0">
              <a:latin typeface="Calibri"/>
              <a:cs typeface="Calibri"/>
            </a:endParaRPr>
          </a:p>
        </p:txBody>
      </p:sp>
      <p:sp>
        <p:nvSpPr>
          <p:cNvPr id="7" name="TextBox 6"/>
          <p:cNvSpPr txBox="1"/>
          <p:nvPr/>
        </p:nvSpPr>
        <p:spPr>
          <a:xfrm>
            <a:off x="933493" y="4665403"/>
            <a:ext cx="4795269" cy="329184"/>
          </a:xfrm>
          <a:prstGeom prst="rect">
            <a:avLst/>
          </a:prstGeom>
          <a:ln/>
        </p:spPr>
        <p:style>
          <a:lnRef idx="2">
            <a:schemeClr val="accent5"/>
          </a:lnRef>
          <a:fillRef idx="1">
            <a:schemeClr val="lt1"/>
          </a:fillRef>
          <a:effectRef idx="0">
            <a:schemeClr val="accent5"/>
          </a:effectRef>
          <a:fontRef idx="minor">
            <a:schemeClr val="dk1"/>
          </a:fontRef>
        </p:style>
        <p:txBody>
          <a:bodyPr wrap="square" rtlCol="0" anchor="ctr" anchorCtr="0">
            <a:noAutofit/>
          </a:bodyPr>
          <a:lstStyle/>
          <a:p>
            <a:pPr algn="ctr"/>
            <a:r>
              <a:rPr lang="en-US" sz="2000" b="1" dirty="0" smtClean="0">
                <a:latin typeface="+mj-lt"/>
              </a:rPr>
              <a:t>Cost Reduction</a:t>
            </a:r>
            <a:endParaRPr lang="en-US" sz="2000" b="1" dirty="0">
              <a:latin typeface="+mj-lt"/>
            </a:endParaRPr>
          </a:p>
        </p:txBody>
      </p:sp>
      <p:cxnSp>
        <p:nvCxnSpPr>
          <p:cNvPr id="12" name="Straight Connector 11"/>
          <p:cNvCxnSpPr/>
          <p:nvPr/>
        </p:nvCxnSpPr>
        <p:spPr>
          <a:xfrm>
            <a:off x="457200" y="4530674"/>
            <a:ext cx="5604933" cy="0"/>
          </a:xfrm>
          <a:prstGeom prst="line">
            <a:avLst/>
          </a:prstGeom>
          <a:ln w="76200"/>
        </p:spPr>
        <p:style>
          <a:lnRef idx="2">
            <a:schemeClr val="dk1"/>
          </a:lnRef>
          <a:fillRef idx="0">
            <a:schemeClr val="dk1"/>
          </a:fillRef>
          <a:effectRef idx="1">
            <a:schemeClr val="dk1"/>
          </a:effectRef>
          <a:fontRef idx="minor">
            <a:schemeClr val="tx1"/>
          </a:fontRef>
        </p:style>
      </p:cxnSp>
      <p:sp>
        <p:nvSpPr>
          <p:cNvPr id="16" name="Rectangle 15"/>
          <p:cNvSpPr/>
          <p:nvPr/>
        </p:nvSpPr>
        <p:spPr>
          <a:xfrm>
            <a:off x="6203366" y="4065842"/>
            <a:ext cx="573903" cy="830997"/>
          </a:xfrm>
          <a:prstGeom prst="rect">
            <a:avLst/>
          </a:prstGeom>
        </p:spPr>
        <p:txBody>
          <a:bodyPr wrap="square">
            <a:spAutoFit/>
          </a:bodyPr>
          <a:lstStyle/>
          <a:p>
            <a:r>
              <a:rPr lang="en-US" sz="4800" dirty="0">
                <a:latin typeface="ＭＳ ゴシック"/>
                <a:ea typeface="ＭＳ ゴシック"/>
                <a:cs typeface="ＭＳ ゴシック"/>
              </a:rPr>
              <a:t>=</a:t>
            </a:r>
            <a:endParaRPr lang="en-US" sz="4800" dirty="0"/>
          </a:p>
        </p:txBody>
      </p:sp>
      <p:sp>
        <p:nvSpPr>
          <p:cNvPr id="17" name="Rectangle 16"/>
          <p:cNvSpPr/>
          <p:nvPr/>
        </p:nvSpPr>
        <p:spPr>
          <a:xfrm>
            <a:off x="6288031" y="2950536"/>
            <a:ext cx="2928240" cy="2062103"/>
          </a:xfrm>
          <a:prstGeom prst="rect">
            <a:avLst/>
          </a:prstGeom>
          <a:noFill/>
        </p:spPr>
        <p:txBody>
          <a:bodyPr wrap="square" lIns="91440" tIns="45720" rIns="91440" bIns="45720">
            <a:spAutoFit/>
          </a:bodyPr>
          <a:lstStyle/>
          <a:p>
            <a:pPr algn="ctr"/>
            <a:r>
              <a:rPr lang="en-US" sz="64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Higher Value</a:t>
            </a:r>
            <a:endParaRPr lang="en-US" sz="6400"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808034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235" y="820615"/>
            <a:ext cx="8449565" cy="997552"/>
          </a:xfrm>
        </p:spPr>
        <p:txBody>
          <a:bodyPr>
            <a:normAutofit fontScale="90000"/>
          </a:bodyPr>
          <a:lstStyle/>
          <a:p>
            <a:r>
              <a:rPr lang="en-US" sz="4000" dirty="0" smtClean="0"/>
              <a:t>The Ultimate Provider Challenge</a:t>
            </a:r>
            <a:r>
              <a:rPr lang="en-US" dirty="0" smtClean="0"/>
              <a:t/>
            </a:r>
            <a:br>
              <a:rPr lang="en-US" dirty="0" smtClean="0"/>
            </a:br>
            <a:endParaRPr lang="en-US" dirty="0"/>
          </a:p>
        </p:txBody>
      </p:sp>
      <p:grpSp>
        <p:nvGrpSpPr>
          <p:cNvPr id="4" name="Gruppieren 62"/>
          <p:cNvGrpSpPr/>
          <p:nvPr/>
        </p:nvGrpSpPr>
        <p:grpSpPr>
          <a:xfrm>
            <a:off x="-161741" y="1619189"/>
            <a:ext cx="8942911" cy="4389258"/>
            <a:chOff x="-161741" y="1563688"/>
            <a:chExt cx="8942911" cy="4389258"/>
          </a:xfrm>
        </p:grpSpPr>
        <p:sp>
          <p:nvSpPr>
            <p:cNvPr id="5" name="Rechtwinkliges Dreieck 55"/>
            <p:cNvSpPr/>
            <p:nvPr/>
          </p:nvSpPr>
          <p:spPr bwMode="gray">
            <a:xfrm flipH="1" flipV="1">
              <a:off x="-161741" y="4783410"/>
              <a:ext cx="1737689" cy="1169536"/>
            </a:xfrm>
            <a:prstGeom prst="rtTriangle">
              <a:avLst/>
            </a:prstGeom>
            <a:solidFill>
              <a:srgbClr val="000000">
                <a:alpha val="30000"/>
              </a:srgbClr>
            </a:solidFill>
            <a:ln w="12700">
              <a:noFill/>
              <a:round/>
              <a:headEnd/>
              <a:tailEnd/>
            </a:ln>
            <a:effectLst>
              <a:softEdge rad="63500"/>
            </a:effectLst>
          </p:spPr>
          <p:txBody>
            <a:bodyPr rtlCol="0" anchor="ctr"/>
            <a:lstStyle/>
            <a:p>
              <a:pPr algn="ctr"/>
              <a:endParaRPr lang="de-DE" dirty="0"/>
            </a:p>
          </p:txBody>
        </p:sp>
        <p:sp>
          <p:nvSpPr>
            <p:cNvPr id="51" name="Freeform 31"/>
            <p:cNvSpPr>
              <a:spLocks/>
            </p:cNvSpPr>
            <p:nvPr/>
          </p:nvSpPr>
          <p:spPr bwMode="gray">
            <a:xfrm>
              <a:off x="1087746" y="3615320"/>
              <a:ext cx="93458" cy="158256"/>
            </a:xfrm>
            <a:custGeom>
              <a:avLst/>
              <a:gdLst/>
              <a:ahLst/>
              <a:cxnLst>
                <a:cxn ang="0">
                  <a:pos x="13" y="0"/>
                </a:cxn>
                <a:cxn ang="0">
                  <a:pos x="0" y="20"/>
                </a:cxn>
                <a:cxn ang="0">
                  <a:pos x="5" y="69"/>
                </a:cxn>
                <a:cxn ang="0">
                  <a:pos x="41" y="39"/>
                </a:cxn>
                <a:cxn ang="0">
                  <a:pos x="13" y="0"/>
                </a:cxn>
              </a:cxnLst>
              <a:rect l="0" t="0" r="r" b="b"/>
              <a:pathLst>
                <a:path w="41" h="69">
                  <a:moveTo>
                    <a:pt x="13" y="0"/>
                  </a:moveTo>
                  <a:cubicBezTo>
                    <a:pt x="0" y="20"/>
                    <a:pt x="0" y="20"/>
                    <a:pt x="0" y="20"/>
                  </a:cubicBezTo>
                  <a:cubicBezTo>
                    <a:pt x="5" y="69"/>
                    <a:pt x="5" y="69"/>
                    <a:pt x="5" y="69"/>
                  </a:cubicBezTo>
                  <a:cubicBezTo>
                    <a:pt x="41" y="39"/>
                    <a:pt x="41" y="39"/>
                    <a:pt x="41" y="39"/>
                  </a:cubicBezTo>
                  <a:cubicBezTo>
                    <a:pt x="41" y="39"/>
                    <a:pt x="14" y="19"/>
                    <a:pt x="13" y="0"/>
                  </a:cubicBezTo>
                  <a:close/>
                </a:path>
              </a:pathLst>
            </a:custGeom>
            <a:solidFill>
              <a:srgbClr val="FFFFFF"/>
            </a:solidFill>
            <a:ln w="9525">
              <a:noFill/>
              <a:round/>
              <a:headEnd/>
              <a:tailEnd/>
            </a:ln>
          </p:spPr>
          <p:txBody>
            <a:bodyPr/>
            <a:lstStyle/>
            <a:p>
              <a:endParaRPr lang="en-GB" dirty="0"/>
            </a:p>
          </p:txBody>
        </p:sp>
        <p:sp>
          <p:nvSpPr>
            <p:cNvPr id="7" name="Rectangle 28"/>
            <p:cNvSpPr>
              <a:spLocks noChangeArrowheads="1"/>
            </p:cNvSpPr>
            <p:nvPr/>
          </p:nvSpPr>
          <p:spPr bwMode="gray">
            <a:xfrm>
              <a:off x="1345245" y="2063750"/>
              <a:ext cx="407988" cy="3736975"/>
            </a:xfrm>
            <a:prstGeom prst="rect">
              <a:avLst/>
            </a:prstGeom>
            <a:gradFill rotWithShape="1">
              <a:gsLst>
                <a:gs pos="0">
                  <a:srgbClr val="919191"/>
                </a:gs>
                <a:gs pos="100000">
                  <a:srgbClr val="919191">
                    <a:gamma/>
                    <a:tint val="14118"/>
                    <a:invGamma/>
                  </a:srgbClr>
                </a:gs>
              </a:gsLst>
              <a:lin ang="5400000" scaled="1"/>
            </a:gradFill>
            <a:ln w="9525">
              <a:noFill/>
              <a:miter lim="800000"/>
              <a:headEnd/>
              <a:tailEnd/>
            </a:ln>
          </p:spPr>
          <p:txBody>
            <a:bodyPr/>
            <a:lstStyle/>
            <a:p>
              <a:endParaRPr lang="en-GB" dirty="0"/>
            </a:p>
          </p:txBody>
        </p:sp>
        <p:sp>
          <p:nvSpPr>
            <p:cNvPr id="8" name="Freeform 29"/>
            <p:cNvSpPr>
              <a:spLocks/>
            </p:cNvSpPr>
            <p:nvPr/>
          </p:nvSpPr>
          <p:spPr bwMode="gray">
            <a:xfrm>
              <a:off x="1677108" y="2063750"/>
              <a:ext cx="7104062" cy="3733800"/>
            </a:xfrm>
            <a:custGeom>
              <a:avLst/>
              <a:gdLst/>
              <a:ahLst/>
              <a:cxnLst>
                <a:cxn ang="0">
                  <a:pos x="0" y="0"/>
                </a:cxn>
                <a:cxn ang="0">
                  <a:pos x="5297" y="72"/>
                </a:cxn>
                <a:cxn ang="0">
                  <a:pos x="5297" y="2053"/>
                </a:cxn>
                <a:cxn ang="0">
                  <a:pos x="0" y="3366"/>
                </a:cxn>
                <a:cxn ang="0">
                  <a:pos x="0" y="0"/>
                </a:cxn>
              </a:cxnLst>
              <a:rect l="0" t="0" r="r" b="b"/>
              <a:pathLst>
                <a:path w="5297" h="3366">
                  <a:moveTo>
                    <a:pt x="0" y="0"/>
                  </a:moveTo>
                  <a:lnTo>
                    <a:pt x="5297" y="72"/>
                  </a:lnTo>
                  <a:lnTo>
                    <a:pt x="5297" y="2053"/>
                  </a:lnTo>
                  <a:lnTo>
                    <a:pt x="0" y="3366"/>
                  </a:lnTo>
                  <a:lnTo>
                    <a:pt x="0" y="0"/>
                  </a:lnTo>
                  <a:close/>
                </a:path>
              </a:pathLst>
            </a:custGeom>
            <a:gradFill rotWithShape="1">
              <a:gsLst>
                <a:gs pos="0">
                  <a:srgbClr val="AFAFAF"/>
                </a:gs>
                <a:gs pos="100000">
                  <a:srgbClr val="E6E6E6"/>
                </a:gs>
              </a:gsLst>
              <a:lin ang="0" scaled="1"/>
            </a:gradFill>
            <a:ln w="12700">
              <a:solidFill>
                <a:srgbClr val="FFFFFF"/>
              </a:solidFill>
              <a:round/>
              <a:headEnd/>
              <a:tailEnd/>
            </a:ln>
          </p:spPr>
          <p:txBody>
            <a:bodyPr/>
            <a:lstStyle/>
            <a:p>
              <a:endParaRPr lang="en-GB" dirty="0"/>
            </a:p>
          </p:txBody>
        </p:sp>
        <p:pic>
          <p:nvPicPr>
            <p:cNvPr id="15" name="Picture 75"/>
            <p:cNvPicPr>
              <a:picLocks noChangeAspect="1" noChangeArrowheads="1"/>
            </p:cNvPicPr>
            <p:nvPr/>
          </p:nvPicPr>
          <p:blipFill>
            <a:blip r:embed="rId3" cstate="print"/>
            <a:srcRect/>
            <a:stretch>
              <a:fillRect/>
            </a:stretch>
          </p:blipFill>
          <p:spPr bwMode="gray">
            <a:xfrm>
              <a:off x="4876800" y="2114550"/>
              <a:ext cx="1971675" cy="3119438"/>
            </a:xfrm>
            <a:prstGeom prst="rect">
              <a:avLst/>
            </a:prstGeom>
            <a:noFill/>
            <a:ln w="9525">
              <a:miter lim="800000"/>
              <a:headEnd/>
              <a:tailEnd/>
            </a:ln>
            <a:effectLst/>
          </p:spPr>
        </p:pic>
        <p:grpSp>
          <p:nvGrpSpPr>
            <p:cNvPr id="16" name="Group 140"/>
            <p:cNvGrpSpPr>
              <a:grpSpLocks/>
            </p:cNvGrpSpPr>
            <p:nvPr/>
          </p:nvGrpSpPr>
          <p:grpSpPr bwMode="gray">
            <a:xfrm>
              <a:off x="5981701" y="1698906"/>
              <a:ext cx="890588" cy="3392262"/>
              <a:chOff x="3768" y="1006"/>
              <a:chExt cx="561" cy="2584"/>
            </a:xfrm>
          </p:grpSpPr>
          <p:sp>
            <p:nvSpPr>
              <p:cNvPr id="48" name="Freeform 141"/>
              <p:cNvSpPr>
                <a:spLocks/>
              </p:cNvSpPr>
              <p:nvPr/>
            </p:nvSpPr>
            <p:spPr bwMode="gray">
              <a:xfrm>
                <a:off x="3768" y="1006"/>
                <a:ext cx="517" cy="2584"/>
              </a:xfrm>
              <a:custGeom>
                <a:avLst/>
                <a:gdLst/>
                <a:ahLst/>
                <a:cxnLst>
                  <a:cxn ang="0">
                    <a:pos x="0" y="52"/>
                  </a:cxn>
                  <a:cxn ang="0">
                    <a:pos x="74" y="0"/>
                  </a:cxn>
                  <a:cxn ang="0">
                    <a:pos x="612" y="3058"/>
                  </a:cxn>
                  <a:cxn ang="0">
                    <a:pos x="536" y="3058"/>
                  </a:cxn>
                  <a:cxn ang="0">
                    <a:pos x="0" y="52"/>
                  </a:cxn>
                </a:cxnLst>
                <a:rect l="0" t="0" r="r" b="b"/>
                <a:pathLst>
                  <a:path w="612" h="3058">
                    <a:moveTo>
                      <a:pt x="0" y="52"/>
                    </a:moveTo>
                    <a:lnTo>
                      <a:pt x="74" y="0"/>
                    </a:lnTo>
                    <a:lnTo>
                      <a:pt x="612" y="3058"/>
                    </a:lnTo>
                    <a:lnTo>
                      <a:pt x="536" y="3058"/>
                    </a:lnTo>
                    <a:lnTo>
                      <a:pt x="0" y="52"/>
                    </a:lnTo>
                    <a:close/>
                  </a:path>
                </a:pathLst>
              </a:custGeom>
              <a:solidFill>
                <a:schemeClr val="accent1"/>
              </a:solidFill>
              <a:ln w="9525">
                <a:noFill/>
                <a:round/>
                <a:headEnd/>
                <a:tailEnd/>
              </a:ln>
            </p:spPr>
            <p:txBody>
              <a:bodyPr/>
              <a:lstStyle/>
              <a:p>
                <a:endParaRPr lang="en-GB" dirty="0"/>
              </a:p>
            </p:txBody>
          </p:sp>
          <p:sp>
            <p:nvSpPr>
              <p:cNvPr id="49" name="Freeform 142"/>
              <p:cNvSpPr>
                <a:spLocks/>
              </p:cNvSpPr>
              <p:nvPr/>
            </p:nvSpPr>
            <p:spPr bwMode="gray">
              <a:xfrm>
                <a:off x="3830" y="1006"/>
                <a:ext cx="499" cy="2584"/>
              </a:xfrm>
              <a:custGeom>
                <a:avLst/>
                <a:gdLst/>
                <a:ahLst/>
                <a:cxnLst>
                  <a:cxn ang="0">
                    <a:pos x="0" y="0"/>
                  </a:cxn>
                  <a:cxn ang="0">
                    <a:pos x="48" y="14"/>
                  </a:cxn>
                  <a:cxn ang="0">
                    <a:pos x="590" y="3046"/>
                  </a:cxn>
                  <a:cxn ang="0">
                    <a:pos x="538" y="3058"/>
                  </a:cxn>
                  <a:cxn ang="0">
                    <a:pos x="0" y="0"/>
                  </a:cxn>
                </a:cxnLst>
                <a:rect l="0" t="0" r="r" b="b"/>
                <a:pathLst>
                  <a:path w="590" h="3058">
                    <a:moveTo>
                      <a:pt x="0" y="0"/>
                    </a:moveTo>
                    <a:lnTo>
                      <a:pt x="48" y="14"/>
                    </a:lnTo>
                    <a:lnTo>
                      <a:pt x="590" y="3046"/>
                    </a:lnTo>
                    <a:lnTo>
                      <a:pt x="538" y="3058"/>
                    </a:lnTo>
                    <a:lnTo>
                      <a:pt x="0" y="0"/>
                    </a:lnTo>
                    <a:close/>
                  </a:path>
                </a:pathLst>
              </a:custGeom>
              <a:solidFill>
                <a:schemeClr val="accent1">
                  <a:lumMod val="60000"/>
                  <a:lumOff val="40000"/>
                </a:schemeClr>
              </a:solidFill>
              <a:ln w="9525">
                <a:noFill/>
                <a:round/>
                <a:headEnd/>
                <a:tailEnd/>
              </a:ln>
            </p:spPr>
            <p:txBody>
              <a:bodyPr/>
              <a:lstStyle/>
              <a:p>
                <a:endParaRPr lang="en-GB" dirty="0"/>
              </a:p>
            </p:txBody>
          </p:sp>
        </p:grpSp>
        <p:grpSp>
          <p:nvGrpSpPr>
            <p:cNvPr id="17" name="Gruppieren 61"/>
            <p:cNvGrpSpPr/>
            <p:nvPr/>
          </p:nvGrpSpPr>
          <p:grpSpPr bwMode="gray">
            <a:xfrm>
              <a:off x="5543551" y="1898451"/>
              <a:ext cx="1131887" cy="2875020"/>
              <a:chOff x="5543551" y="1898451"/>
              <a:chExt cx="1131887" cy="2875020"/>
            </a:xfrm>
          </p:grpSpPr>
          <p:sp>
            <p:nvSpPr>
              <p:cNvPr id="35" name="Freeform 143"/>
              <p:cNvSpPr>
                <a:spLocks/>
              </p:cNvSpPr>
              <p:nvPr/>
            </p:nvSpPr>
            <p:spPr bwMode="gray">
              <a:xfrm>
                <a:off x="5549901" y="1981157"/>
                <a:ext cx="568325" cy="86644"/>
              </a:xfrm>
              <a:custGeom>
                <a:avLst/>
                <a:gdLst/>
                <a:ahLst/>
                <a:cxnLst>
                  <a:cxn ang="0">
                    <a:pos x="424" y="76"/>
                  </a:cxn>
                  <a:cxn ang="0">
                    <a:pos x="410" y="78"/>
                  </a:cxn>
                  <a:cxn ang="0">
                    <a:pos x="0" y="18"/>
                  </a:cxn>
                  <a:cxn ang="0">
                    <a:pos x="0" y="0"/>
                  </a:cxn>
                  <a:cxn ang="0">
                    <a:pos x="424" y="76"/>
                  </a:cxn>
                </a:cxnLst>
                <a:rect l="0" t="0" r="r" b="b"/>
                <a:pathLst>
                  <a:path w="424" h="78">
                    <a:moveTo>
                      <a:pt x="424" y="76"/>
                    </a:moveTo>
                    <a:lnTo>
                      <a:pt x="410" y="78"/>
                    </a:lnTo>
                    <a:lnTo>
                      <a:pt x="0" y="18"/>
                    </a:lnTo>
                    <a:lnTo>
                      <a:pt x="0" y="0"/>
                    </a:lnTo>
                    <a:lnTo>
                      <a:pt x="424" y="76"/>
                    </a:lnTo>
                    <a:close/>
                  </a:path>
                </a:pathLst>
              </a:custGeom>
              <a:gradFill rotWithShape="1">
                <a:gsLst>
                  <a:gs pos="0">
                    <a:schemeClr val="accent1">
                      <a:lumMod val="60000"/>
                      <a:lumOff val="40000"/>
                    </a:schemeClr>
                  </a:gs>
                  <a:gs pos="100000">
                    <a:schemeClr val="accent1"/>
                  </a:gs>
                </a:gsLst>
                <a:lin ang="5400000" scaled="1"/>
              </a:gradFill>
              <a:ln w="9525">
                <a:noFill/>
                <a:round/>
                <a:headEnd/>
                <a:tailEnd/>
              </a:ln>
            </p:spPr>
            <p:txBody>
              <a:bodyPr/>
              <a:lstStyle/>
              <a:p>
                <a:endParaRPr lang="en-GB" dirty="0"/>
              </a:p>
            </p:txBody>
          </p:sp>
          <p:sp>
            <p:nvSpPr>
              <p:cNvPr id="36" name="Freeform 144"/>
              <p:cNvSpPr>
                <a:spLocks/>
              </p:cNvSpPr>
              <p:nvPr/>
            </p:nvSpPr>
            <p:spPr bwMode="gray">
              <a:xfrm>
                <a:off x="5543551" y="1898451"/>
                <a:ext cx="574675" cy="166725"/>
              </a:xfrm>
              <a:custGeom>
                <a:avLst/>
                <a:gdLst/>
                <a:ahLst/>
                <a:cxnLst>
                  <a:cxn ang="0">
                    <a:pos x="0" y="0"/>
                  </a:cxn>
                  <a:cxn ang="0">
                    <a:pos x="416" y="88"/>
                  </a:cxn>
                  <a:cxn ang="0">
                    <a:pos x="428" y="150"/>
                  </a:cxn>
                  <a:cxn ang="0">
                    <a:pos x="4" y="74"/>
                  </a:cxn>
                  <a:cxn ang="0">
                    <a:pos x="0" y="0"/>
                  </a:cxn>
                </a:cxnLst>
                <a:rect l="0" t="0" r="r" b="b"/>
                <a:pathLst>
                  <a:path w="428" h="150">
                    <a:moveTo>
                      <a:pt x="0" y="0"/>
                    </a:moveTo>
                    <a:lnTo>
                      <a:pt x="416" y="88"/>
                    </a:lnTo>
                    <a:lnTo>
                      <a:pt x="428" y="150"/>
                    </a:lnTo>
                    <a:lnTo>
                      <a:pt x="4" y="74"/>
                    </a:lnTo>
                    <a:lnTo>
                      <a:pt x="0" y="0"/>
                    </a:lnTo>
                    <a:close/>
                  </a:path>
                </a:pathLst>
              </a:custGeom>
              <a:gradFill rotWithShape="1">
                <a:gsLst>
                  <a:gs pos="0">
                    <a:schemeClr val="accent1">
                      <a:lumMod val="60000"/>
                      <a:lumOff val="40000"/>
                    </a:schemeClr>
                  </a:gs>
                  <a:gs pos="100000">
                    <a:schemeClr val="accent1"/>
                  </a:gs>
                </a:gsLst>
                <a:lin ang="5400000" scaled="1"/>
              </a:gradFill>
              <a:ln w="9525">
                <a:noFill/>
                <a:round/>
                <a:headEnd/>
                <a:tailEnd/>
              </a:ln>
            </p:spPr>
            <p:txBody>
              <a:bodyPr/>
              <a:lstStyle/>
              <a:p>
                <a:endParaRPr lang="en-GB" dirty="0"/>
              </a:p>
            </p:txBody>
          </p:sp>
          <p:sp>
            <p:nvSpPr>
              <p:cNvPr id="37" name="Freeform 145"/>
              <p:cNvSpPr>
                <a:spLocks/>
              </p:cNvSpPr>
              <p:nvPr/>
            </p:nvSpPr>
            <p:spPr bwMode="gray">
              <a:xfrm>
                <a:off x="5651501" y="2431445"/>
                <a:ext cx="560388" cy="61701"/>
              </a:xfrm>
              <a:custGeom>
                <a:avLst/>
                <a:gdLst/>
                <a:ahLst/>
                <a:cxnLst>
                  <a:cxn ang="0">
                    <a:pos x="418" y="54"/>
                  </a:cxn>
                  <a:cxn ang="0">
                    <a:pos x="398" y="56"/>
                  </a:cxn>
                  <a:cxn ang="0">
                    <a:pos x="2" y="12"/>
                  </a:cxn>
                  <a:cxn ang="0">
                    <a:pos x="0" y="0"/>
                  </a:cxn>
                  <a:cxn ang="0">
                    <a:pos x="418" y="54"/>
                  </a:cxn>
                </a:cxnLst>
                <a:rect l="0" t="0" r="r" b="b"/>
                <a:pathLst>
                  <a:path w="418" h="56">
                    <a:moveTo>
                      <a:pt x="418" y="54"/>
                    </a:moveTo>
                    <a:lnTo>
                      <a:pt x="398" y="56"/>
                    </a:lnTo>
                    <a:lnTo>
                      <a:pt x="2" y="12"/>
                    </a:lnTo>
                    <a:lnTo>
                      <a:pt x="0" y="0"/>
                    </a:lnTo>
                    <a:lnTo>
                      <a:pt x="418" y="54"/>
                    </a:lnTo>
                    <a:close/>
                  </a:path>
                </a:pathLst>
              </a:custGeom>
              <a:gradFill rotWithShape="1">
                <a:gsLst>
                  <a:gs pos="0">
                    <a:schemeClr val="accent1">
                      <a:lumMod val="60000"/>
                      <a:lumOff val="40000"/>
                    </a:schemeClr>
                  </a:gs>
                  <a:gs pos="100000">
                    <a:schemeClr val="accent1"/>
                  </a:gs>
                </a:gsLst>
                <a:lin ang="5400000" scaled="1"/>
              </a:gradFill>
              <a:ln w="9525">
                <a:noFill/>
                <a:round/>
                <a:headEnd/>
                <a:tailEnd/>
              </a:ln>
            </p:spPr>
            <p:txBody>
              <a:bodyPr/>
              <a:lstStyle/>
              <a:p>
                <a:endParaRPr lang="en-GB" dirty="0"/>
              </a:p>
            </p:txBody>
          </p:sp>
          <p:sp>
            <p:nvSpPr>
              <p:cNvPr id="38" name="Freeform 146"/>
              <p:cNvSpPr>
                <a:spLocks/>
              </p:cNvSpPr>
              <p:nvPr/>
            </p:nvSpPr>
            <p:spPr bwMode="gray">
              <a:xfrm>
                <a:off x="5637213" y="2357929"/>
                <a:ext cx="574675" cy="132592"/>
              </a:xfrm>
              <a:custGeom>
                <a:avLst/>
                <a:gdLst/>
                <a:ahLst/>
                <a:cxnLst>
                  <a:cxn ang="0">
                    <a:pos x="0" y="0"/>
                  </a:cxn>
                  <a:cxn ang="0">
                    <a:pos x="418" y="62"/>
                  </a:cxn>
                  <a:cxn ang="0">
                    <a:pos x="428" y="120"/>
                  </a:cxn>
                  <a:cxn ang="0">
                    <a:pos x="10" y="66"/>
                  </a:cxn>
                  <a:cxn ang="0">
                    <a:pos x="0" y="0"/>
                  </a:cxn>
                </a:cxnLst>
                <a:rect l="0" t="0" r="r" b="b"/>
                <a:pathLst>
                  <a:path w="428" h="120">
                    <a:moveTo>
                      <a:pt x="0" y="0"/>
                    </a:moveTo>
                    <a:lnTo>
                      <a:pt x="418" y="62"/>
                    </a:lnTo>
                    <a:lnTo>
                      <a:pt x="428" y="120"/>
                    </a:lnTo>
                    <a:lnTo>
                      <a:pt x="10" y="66"/>
                    </a:lnTo>
                    <a:lnTo>
                      <a:pt x="0" y="0"/>
                    </a:lnTo>
                    <a:close/>
                  </a:path>
                </a:pathLst>
              </a:custGeom>
              <a:gradFill rotWithShape="1">
                <a:gsLst>
                  <a:gs pos="0">
                    <a:schemeClr val="accent1">
                      <a:lumMod val="60000"/>
                      <a:lumOff val="40000"/>
                    </a:schemeClr>
                  </a:gs>
                  <a:gs pos="100000">
                    <a:schemeClr val="accent1"/>
                  </a:gs>
                </a:gsLst>
                <a:lin ang="5400000" scaled="1"/>
              </a:gradFill>
              <a:ln w="9525">
                <a:noFill/>
                <a:round/>
                <a:headEnd/>
                <a:tailEnd/>
              </a:ln>
            </p:spPr>
            <p:txBody>
              <a:bodyPr/>
              <a:lstStyle/>
              <a:p>
                <a:endParaRPr lang="en-GB" dirty="0"/>
              </a:p>
            </p:txBody>
          </p:sp>
          <p:sp>
            <p:nvSpPr>
              <p:cNvPr id="39" name="Freeform 147"/>
              <p:cNvSpPr>
                <a:spLocks/>
              </p:cNvSpPr>
              <p:nvPr/>
            </p:nvSpPr>
            <p:spPr bwMode="gray">
              <a:xfrm>
                <a:off x="5740401" y="2894862"/>
                <a:ext cx="563563" cy="28881"/>
              </a:xfrm>
              <a:custGeom>
                <a:avLst/>
                <a:gdLst/>
                <a:ahLst/>
                <a:cxnLst>
                  <a:cxn ang="0">
                    <a:pos x="404" y="26"/>
                  </a:cxn>
                  <a:cxn ang="0">
                    <a:pos x="420" y="22"/>
                  </a:cxn>
                  <a:cxn ang="0">
                    <a:pos x="0" y="0"/>
                  </a:cxn>
                  <a:cxn ang="0">
                    <a:pos x="2" y="8"/>
                  </a:cxn>
                  <a:cxn ang="0">
                    <a:pos x="404" y="26"/>
                  </a:cxn>
                </a:cxnLst>
                <a:rect l="0" t="0" r="r" b="b"/>
                <a:pathLst>
                  <a:path w="420" h="26">
                    <a:moveTo>
                      <a:pt x="404" y="26"/>
                    </a:moveTo>
                    <a:lnTo>
                      <a:pt x="420" y="22"/>
                    </a:lnTo>
                    <a:lnTo>
                      <a:pt x="0" y="0"/>
                    </a:lnTo>
                    <a:lnTo>
                      <a:pt x="2" y="8"/>
                    </a:lnTo>
                    <a:lnTo>
                      <a:pt x="404" y="26"/>
                    </a:lnTo>
                    <a:close/>
                  </a:path>
                </a:pathLst>
              </a:custGeom>
              <a:gradFill rotWithShape="1">
                <a:gsLst>
                  <a:gs pos="0">
                    <a:schemeClr val="accent1">
                      <a:lumMod val="60000"/>
                      <a:lumOff val="40000"/>
                    </a:schemeClr>
                  </a:gs>
                  <a:gs pos="100000">
                    <a:schemeClr val="accent1"/>
                  </a:gs>
                </a:gsLst>
                <a:lin ang="5400000" scaled="1"/>
              </a:gradFill>
              <a:ln w="9525">
                <a:noFill/>
                <a:round/>
                <a:headEnd/>
                <a:tailEnd/>
              </a:ln>
            </p:spPr>
            <p:txBody>
              <a:bodyPr/>
              <a:lstStyle/>
              <a:p>
                <a:endParaRPr lang="en-GB" dirty="0"/>
              </a:p>
            </p:txBody>
          </p:sp>
          <p:sp>
            <p:nvSpPr>
              <p:cNvPr id="40" name="Freeform 148"/>
              <p:cNvSpPr>
                <a:spLocks/>
              </p:cNvSpPr>
              <p:nvPr/>
            </p:nvSpPr>
            <p:spPr bwMode="gray">
              <a:xfrm>
                <a:off x="5721351" y="2820033"/>
                <a:ext cx="582613" cy="99772"/>
              </a:xfrm>
              <a:custGeom>
                <a:avLst/>
                <a:gdLst/>
                <a:ahLst/>
                <a:cxnLst>
                  <a:cxn ang="0">
                    <a:pos x="422" y="28"/>
                  </a:cxn>
                  <a:cxn ang="0">
                    <a:pos x="0" y="0"/>
                  </a:cxn>
                  <a:cxn ang="0">
                    <a:pos x="14" y="68"/>
                  </a:cxn>
                  <a:cxn ang="0">
                    <a:pos x="434" y="90"/>
                  </a:cxn>
                  <a:cxn ang="0">
                    <a:pos x="422" y="28"/>
                  </a:cxn>
                </a:cxnLst>
                <a:rect l="0" t="0" r="r" b="b"/>
                <a:pathLst>
                  <a:path w="434" h="90">
                    <a:moveTo>
                      <a:pt x="422" y="28"/>
                    </a:moveTo>
                    <a:lnTo>
                      <a:pt x="0" y="0"/>
                    </a:lnTo>
                    <a:lnTo>
                      <a:pt x="14" y="68"/>
                    </a:lnTo>
                    <a:lnTo>
                      <a:pt x="434" y="90"/>
                    </a:lnTo>
                    <a:lnTo>
                      <a:pt x="422" y="28"/>
                    </a:lnTo>
                    <a:close/>
                  </a:path>
                </a:pathLst>
              </a:custGeom>
              <a:gradFill rotWithShape="1">
                <a:gsLst>
                  <a:gs pos="0">
                    <a:schemeClr val="accent1">
                      <a:lumMod val="60000"/>
                      <a:lumOff val="40000"/>
                    </a:schemeClr>
                  </a:gs>
                  <a:gs pos="100000">
                    <a:schemeClr val="accent1"/>
                  </a:gs>
                </a:gsLst>
                <a:lin ang="5400000" scaled="1"/>
              </a:gradFill>
              <a:ln w="9525">
                <a:noFill/>
                <a:round/>
                <a:headEnd/>
                <a:tailEnd/>
              </a:ln>
            </p:spPr>
            <p:txBody>
              <a:bodyPr/>
              <a:lstStyle/>
              <a:p>
                <a:endParaRPr lang="en-GB" dirty="0"/>
              </a:p>
            </p:txBody>
          </p:sp>
          <p:sp>
            <p:nvSpPr>
              <p:cNvPr id="41" name="Freeform 149"/>
              <p:cNvSpPr>
                <a:spLocks/>
              </p:cNvSpPr>
              <p:nvPr/>
            </p:nvSpPr>
            <p:spPr bwMode="gray">
              <a:xfrm>
                <a:off x="5837238" y="3364842"/>
                <a:ext cx="561975" cy="9190"/>
              </a:xfrm>
              <a:custGeom>
                <a:avLst/>
                <a:gdLst/>
                <a:ahLst/>
                <a:cxnLst>
                  <a:cxn ang="0">
                    <a:pos x="402" y="6"/>
                  </a:cxn>
                  <a:cxn ang="0">
                    <a:pos x="420" y="0"/>
                  </a:cxn>
                  <a:cxn ang="0">
                    <a:pos x="0" y="0"/>
                  </a:cxn>
                  <a:cxn ang="0">
                    <a:pos x="2" y="8"/>
                  </a:cxn>
                  <a:cxn ang="0">
                    <a:pos x="402" y="6"/>
                  </a:cxn>
                </a:cxnLst>
                <a:rect l="0" t="0" r="r" b="b"/>
                <a:pathLst>
                  <a:path w="420" h="8">
                    <a:moveTo>
                      <a:pt x="402" y="6"/>
                    </a:moveTo>
                    <a:lnTo>
                      <a:pt x="420" y="0"/>
                    </a:lnTo>
                    <a:lnTo>
                      <a:pt x="0" y="0"/>
                    </a:lnTo>
                    <a:lnTo>
                      <a:pt x="2" y="8"/>
                    </a:lnTo>
                    <a:lnTo>
                      <a:pt x="402" y="6"/>
                    </a:lnTo>
                    <a:close/>
                  </a:path>
                </a:pathLst>
              </a:custGeom>
              <a:gradFill rotWithShape="1">
                <a:gsLst>
                  <a:gs pos="0">
                    <a:schemeClr val="accent1">
                      <a:lumMod val="60000"/>
                      <a:lumOff val="40000"/>
                    </a:schemeClr>
                  </a:gs>
                  <a:gs pos="100000">
                    <a:schemeClr val="accent1"/>
                  </a:gs>
                </a:gsLst>
                <a:lin ang="5400000" scaled="1"/>
              </a:gradFill>
              <a:ln w="9525">
                <a:noFill/>
                <a:round/>
                <a:headEnd/>
                <a:tailEnd/>
              </a:ln>
            </p:spPr>
            <p:txBody>
              <a:bodyPr/>
              <a:lstStyle/>
              <a:p>
                <a:endParaRPr lang="en-GB" dirty="0"/>
              </a:p>
            </p:txBody>
          </p:sp>
          <p:sp>
            <p:nvSpPr>
              <p:cNvPr id="42" name="Freeform 150"/>
              <p:cNvSpPr>
                <a:spLocks/>
              </p:cNvSpPr>
              <p:nvPr/>
            </p:nvSpPr>
            <p:spPr bwMode="gray">
              <a:xfrm>
                <a:off x="5822951" y="3287388"/>
                <a:ext cx="576263" cy="77455"/>
              </a:xfrm>
              <a:custGeom>
                <a:avLst/>
                <a:gdLst/>
                <a:ahLst/>
                <a:cxnLst>
                  <a:cxn ang="0">
                    <a:pos x="418" y="8"/>
                  </a:cxn>
                  <a:cxn ang="0">
                    <a:pos x="0" y="0"/>
                  </a:cxn>
                  <a:cxn ang="0">
                    <a:pos x="10" y="70"/>
                  </a:cxn>
                  <a:cxn ang="0">
                    <a:pos x="430" y="70"/>
                  </a:cxn>
                  <a:cxn ang="0">
                    <a:pos x="418" y="8"/>
                  </a:cxn>
                </a:cxnLst>
                <a:rect l="0" t="0" r="r" b="b"/>
                <a:pathLst>
                  <a:path w="430" h="70">
                    <a:moveTo>
                      <a:pt x="418" y="8"/>
                    </a:moveTo>
                    <a:lnTo>
                      <a:pt x="0" y="0"/>
                    </a:lnTo>
                    <a:lnTo>
                      <a:pt x="10" y="70"/>
                    </a:lnTo>
                    <a:lnTo>
                      <a:pt x="430" y="70"/>
                    </a:lnTo>
                    <a:lnTo>
                      <a:pt x="418" y="8"/>
                    </a:lnTo>
                    <a:close/>
                  </a:path>
                </a:pathLst>
              </a:custGeom>
              <a:gradFill rotWithShape="1">
                <a:gsLst>
                  <a:gs pos="0">
                    <a:schemeClr val="accent1">
                      <a:lumMod val="60000"/>
                      <a:lumOff val="40000"/>
                    </a:schemeClr>
                  </a:gs>
                  <a:gs pos="100000">
                    <a:schemeClr val="accent1"/>
                  </a:gs>
                </a:gsLst>
                <a:lin ang="5400000" scaled="1"/>
              </a:gradFill>
              <a:ln w="9525">
                <a:noFill/>
                <a:round/>
                <a:headEnd/>
                <a:tailEnd/>
              </a:ln>
            </p:spPr>
            <p:txBody>
              <a:bodyPr/>
              <a:lstStyle/>
              <a:p>
                <a:endParaRPr lang="en-GB" dirty="0"/>
              </a:p>
            </p:txBody>
          </p:sp>
          <p:sp>
            <p:nvSpPr>
              <p:cNvPr id="43" name="Freeform 151"/>
              <p:cNvSpPr>
                <a:spLocks/>
              </p:cNvSpPr>
              <p:nvPr/>
            </p:nvSpPr>
            <p:spPr bwMode="gray">
              <a:xfrm>
                <a:off x="5908676" y="3733738"/>
                <a:ext cx="582613" cy="73517"/>
              </a:xfrm>
              <a:custGeom>
                <a:avLst/>
                <a:gdLst/>
                <a:ahLst/>
                <a:cxnLst>
                  <a:cxn ang="0">
                    <a:pos x="0" y="6"/>
                  </a:cxn>
                  <a:cxn ang="0">
                    <a:pos x="422" y="0"/>
                  </a:cxn>
                  <a:cxn ang="0">
                    <a:pos x="434" y="56"/>
                  </a:cxn>
                  <a:cxn ang="0">
                    <a:pos x="6" y="66"/>
                  </a:cxn>
                  <a:cxn ang="0">
                    <a:pos x="0" y="6"/>
                  </a:cxn>
                </a:cxnLst>
                <a:rect l="0" t="0" r="r" b="b"/>
                <a:pathLst>
                  <a:path w="434" h="66">
                    <a:moveTo>
                      <a:pt x="0" y="6"/>
                    </a:moveTo>
                    <a:lnTo>
                      <a:pt x="422" y="0"/>
                    </a:lnTo>
                    <a:lnTo>
                      <a:pt x="434" y="56"/>
                    </a:lnTo>
                    <a:lnTo>
                      <a:pt x="6" y="66"/>
                    </a:lnTo>
                    <a:lnTo>
                      <a:pt x="0" y="6"/>
                    </a:lnTo>
                    <a:close/>
                  </a:path>
                </a:pathLst>
              </a:custGeom>
              <a:gradFill rotWithShape="1">
                <a:gsLst>
                  <a:gs pos="0">
                    <a:schemeClr val="accent1">
                      <a:lumMod val="60000"/>
                      <a:lumOff val="40000"/>
                    </a:schemeClr>
                  </a:gs>
                  <a:gs pos="100000">
                    <a:schemeClr val="accent1"/>
                  </a:gs>
                </a:gsLst>
                <a:lin ang="5400000" scaled="1"/>
              </a:gradFill>
              <a:ln w="9525">
                <a:noFill/>
                <a:round/>
                <a:headEnd/>
                <a:tailEnd/>
              </a:ln>
            </p:spPr>
            <p:txBody>
              <a:bodyPr/>
              <a:lstStyle/>
              <a:p>
                <a:endParaRPr lang="en-GB" dirty="0"/>
              </a:p>
            </p:txBody>
          </p:sp>
          <p:sp>
            <p:nvSpPr>
              <p:cNvPr id="44" name="Freeform 152"/>
              <p:cNvSpPr>
                <a:spLocks/>
              </p:cNvSpPr>
              <p:nvPr/>
            </p:nvSpPr>
            <p:spPr bwMode="gray">
              <a:xfrm>
                <a:off x="5916613" y="3795439"/>
                <a:ext cx="574675" cy="18379"/>
              </a:xfrm>
              <a:custGeom>
                <a:avLst/>
                <a:gdLst/>
                <a:ahLst/>
                <a:cxnLst>
                  <a:cxn ang="0">
                    <a:pos x="428" y="0"/>
                  </a:cxn>
                  <a:cxn ang="0">
                    <a:pos x="412" y="6"/>
                  </a:cxn>
                  <a:cxn ang="0">
                    <a:pos x="0" y="16"/>
                  </a:cxn>
                  <a:cxn ang="0">
                    <a:pos x="0" y="10"/>
                  </a:cxn>
                  <a:cxn ang="0">
                    <a:pos x="428" y="0"/>
                  </a:cxn>
                </a:cxnLst>
                <a:rect l="0" t="0" r="r" b="b"/>
                <a:pathLst>
                  <a:path w="428" h="16">
                    <a:moveTo>
                      <a:pt x="428" y="0"/>
                    </a:moveTo>
                    <a:lnTo>
                      <a:pt x="412" y="6"/>
                    </a:lnTo>
                    <a:lnTo>
                      <a:pt x="0" y="16"/>
                    </a:lnTo>
                    <a:lnTo>
                      <a:pt x="0" y="10"/>
                    </a:lnTo>
                    <a:lnTo>
                      <a:pt x="428" y="0"/>
                    </a:lnTo>
                    <a:close/>
                  </a:path>
                </a:pathLst>
              </a:custGeom>
              <a:gradFill rotWithShape="1">
                <a:gsLst>
                  <a:gs pos="0">
                    <a:schemeClr val="accent1">
                      <a:lumMod val="60000"/>
                      <a:lumOff val="40000"/>
                    </a:schemeClr>
                  </a:gs>
                  <a:gs pos="100000">
                    <a:schemeClr val="accent1"/>
                  </a:gs>
                </a:gsLst>
                <a:lin ang="5400000" scaled="1"/>
              </a:gradFill>
              <a:ln w="9525">
                <a:noFill/>
                <a:round/>
                <a:headEnd/>
                <a:tailEnd/>
              </a:ln>
            </p:spPr>
            <p:txBody>
              <a:bodyPr/>
              <a:lstStyle/>
              <a:p>
                <a:endParaRPr lang="en-GB" dirty="0"/>
              </a:p>
            </p:txBody>
          </p:sp>
          <p:sp>
            <p:nvSpPr>
              <p:cNvPr id="45" name="Freeform 153"/>
              <p:cNvSpPr>
                <a:spLocks/>
              </p:cNvSpPr>
              <p:nvPr/>
            </p:nvSpPr>
            <p:spPr bwMode="gray">
              <a:xfrm>
                <a:off x="6002338" y="4187965"/>
                <a:ext cx="585788" cy="93208"/>
              </a:xfrm>
              <a:custGeom>
                <a:avLst/>
                <a:gdLst/>
                <a:ahLst/>
                <a:cxnLst>
                  <a:cxn ang="0">
                    <a:pos x="0" y="32"/>
                  </a:cxn>
                  <a:cxn ang="0">
                    <a:pos x="428" y="0"/>
                  </a:cxn>
                  <a:cxn ang="0">
                    <a:pos x="436" y="52"/>
                  </a:cxn>
                  <a:cxn ang="0">
                    <a:pos x="4" y="84"/>
                  </a:cxn>
                  <a:cxn ang="0">
                    <a:pos x="0" y="32"/>
                  </a:cxn>
                </a:cxnLst>
                <a:rect l="0" t="0" r="r" b="b"/>
                <a:pathLst>
                  <a:path w="436" h="84">
                    <a:moveTo>
                      <a:pt x="0" y="32"/>
                    </a:moveTo>
                    <a:lnTo>
                      <a:pt x="428" y="0"/>
                    </a:lnTo>
                    <a:lnTo>
                      <a:pt x="436" y="52"/>
                    </a:lnTo>
                    <a:lnTo>
                      <a:pt x="4" y="84"/>
                    </a:lnTo>
                    <a:lnTo>
                      <a:pt x="0" y="32"/>
                    </a:lnTo>
                    <a:close/>
                  </a:path>
                </a:pathLst>
              </a:custGeom>
              <a:gradFill rotWithShape="1">
                <a:gsLst>
                  <a:gs pos="0">
                    <a:schemeClr val="accent1">
                      <a:lumMod val="60000"/>
                      <a:lumOff val="40000"/>
                    </a:schemeClr>
                  </a:gs>
                  <a:gs pos="100000">
                    <a:schemeClr val="accent1"/>
                  </a:gs>
                </a:gsLst>
                <a:lin ang="5400000" scaled="1"/>
              </a:gradFill>
              <a:ln w="9525">
                <a:noFill/>
                <a:round/>
                <a:headEnd/>
                <a:tailEnd/>
              </a:ln>
            </p:spPr>
            <p:txBody>
              <a:bodyPr/>
              <a:lstStyle/>
              <a:p>
                <a:endParaRPr lang="en-GB" dirty="0"/>
              </a:p>
            </p:txBody>
          </p:sp>
          <p:sp>
            <p:nvSpPr>
              <p:cNvPr id="46" name="Freeform 154"/>
              <p:cNvSpPr>
                <a:spLocks/>
              </p:cNvSpPr>
              <p:nvPr/>
            </p:nvSpPr>
            <p:spPr bwMode="gray">
              <a:xfrm>
                <a:off x="6008688" y="4245728"/>
                <a:ext cx="579438" cy="44635"/>
              </a:xfrm>
              <a:custGeom>
                <a:avLst/>
                <a:gdLst/>
                <a:ahLst/>
                <a:cxnLst>
                  <a:cxn ang="0">
                    <a:pos x="432" y="0"/>
                  </a:cxn>
                  <a:cxn ang="0">
                    <a:pos x="422" y="6"/>
                  </a:cxn>
                  <a:cxn ang="0">
                    <a:pos x="2" y="40"/>
                  </a:cxn>
                  <a:cxn ang="0">
                    <a:pos x="0" y="32"/>
                  </a:cxn>
                  <a:cxn ang="0">
                    <a:pos x="432" y="0"/>
                  </a:cxn>
                </a:cxnLst>
                <a:rect l="0" t="0" r="r" b="b"/>
                <a:pathLst>
                  <a:path w="432" h="40">
                    <a:moveTo>
                      <a:pt x="432" y="0"/>
                    </a:moveTo>
                    <a:lnTo>
                      <a:pt x="422" y="6"/>
                    </a:lnTo>
                    <a:lnTo>
                      <a:pt x="2" y="40"/>
                    </a:lnTo>
                    <a:lnTo>
                      <a:pt x="0" y="32"/>
                    </a:lnTo>
                    <a:lnTo>
                      <a:pt x="432" y="0"/>
                    </a:lnTo>
                    <a:close/>
                  </a:path>
                </a:pathLst>
              </a:custGeom>
              <a:gradFill rotWithShape="1">
                <a:gsLst>
                  <a:gs pos="0">
                    <a:schemeClr val="accent1">
                      <a:lumMod val="60000"/>
                      <a:lumOff val="40000"/>
                    </a:schemeClr>
                  </a:gs>
                  <a:gs pos="100000">
                    <a:schemeClr val="accent1"/>
                  </a:gs>
                </a:gsLst>
                <a:lin ang="5400000" scaled="1"/>
              </a:gradFill>
              <a:ln w="9525">
                <a:noFill/>
                <a:round/>
                <a:headEnd/>
                <a:tailEnd/>
              </a:ln>
            </p:spPr>
            <p:txBody>
              <a:bodyPr/>
              <a:lstStyle/>
              <a:p>
                <a:endParaRPr lang="en-GB" dirty="0"/>
              </a:p>
            </p:txBody>
          </p:sp>
          <p:sp>
            <p:nvSpPr>
              <p:cNvPr id="47" name="Freeform 155"/>
              <p:cNvSpPr>
                <a:spLocks/>
              </p:cNvSpPr>
              <p:nvPr/>
            </p:nvSpPr>
            <p:spPr bwMode="gray">
              <a:xfrm>
                <a:off x="6110288" y="4638253"/>
                <a:ext cx="565150" cy="135218"/>
              </a:xfrm>
              <a:custGeom>
                <a:avLst/>
                <a:gdLst/>
                <a:ahLst/>
                <a:cxnLst>
                  <a:cxn ang="0">
                    <a:pos x="0" y="58"/>
                  </a:cxn>
                  <a:cxn ang="0">
                    <a:pos x="410" y="0"/>
                  </a:cxn>
                  <a:cxn ang="0">
                    <a:pos x="422" y="60"/>
                  </a:cxn>
                  <a:cxn ang="0">
                    <a:pos x="8" y="122"/>
                  </a:cxn>
                  <a:cxn ang="0">
                    <a:pos x="0" y="58"/>
                  </a:cxn>
                </a:cxnLst>
                <a:rect l="0" t="0" r="r" b="b"/>
                <a:pathLst>
                  <a:path w="422" h="122">
                    <a:moveTo>
                      <a:pt x="0" y="58"/>
                    </a:moveTo>
                    <a:lnTo>
                      <a:pt x="410" y="0"/>
                    </a:lnTo>
                    <a:lnTo>
                      <a:pt x="422" y="60"/>
                    </a:lnTo>
                    <a:lnTo>
                      <a:pt x="8" y="122"/>
                    </a:lnTo>
                    <a:lnTo>
                      <a:pt x="0" y="58"/>
                    </a:lnTo>
                    <a:close/>
                  </a:path>
                </a:pathLst>
              </a:custGeom>
              <a:gradFill rotWithShape="1">
                <a:gsLst>
                  <a:gs pos="0">
                    <a:schemeClr val="accent1">
                      <a:lumMod val="60000"/>
                      <a:lumOff val="40000"/>
                    </a:schemeClr>
                  </a:gs>
                  <a:gs pos="100000">
                    <a:schemeClr val="accent1"/>
                  </a:gs>
                </a:gsLst>
                <a:lin ang="5400000" scaled="1"/>
              </a:gradFill>
              <a:ln w="9525">
                <a:noFill/>
                <a:round/>
                <a:headEnd/>
                <a:tailEnd/>
              </a:ln>
            </p:spPr>
            <p:txBody>
              <a:bodyPr/>
              <a:lstStyle/>
              <a:p>
                <a:endParaRPr lang="en-GB" dirty="0"/>
              </a:p>
            </p:txBody>
          </p:sp>
        </p:grpSp>
        <p:grpSp>
          <p:nvGrpSpPr>
            <p:cNvPr id="18" name="Group 156"/>
            <p:cNvGrpSpPr>
              <a:grpSpLocks/>
            </p:cNvGrpSpPr>
            <p:nvPr/>
          </p:nvGrpSpPr>
          <p:grpSpPr bwMode="gray">
            <a:xfrm>
              <a:off x="5351481" y="1563688"/>
              <a:ext cx="895353" cy="3671887"/>
              <a:chOff x="3371" y="903"/>
              <a:chExt cx="564" cy="2797"/>
            </a:xfrm>
          </p:grpSpPr>
          <p:sp>
            <p:nvSpPr>
              <p:cNvPr id="33" name="Freeform 157"/>
              <p:cNvSpPr>
                <a:spLocks/>
              </p:cNvSpPr>
              <p:nvPr/>
            </p:nvSpPr>
            <p:spPr bwMode="gray">
              <a:xfrm>
                <a:off x="3371" y="903"/>
                <a:ext cx="525" cy="2797"/>
              </a:xfrm>
              <a:custGeom>
                <a:avLst/>
                <a:gdLst/>
                <a:ahLst/>
                <a:cxnLst>
                  <a:cxn ang="0">
                    <a:pos x="622" y="3310"/>
                  </a:cxn>
                  <a:cxn ang="0">
                    <a:pos x="62" y="0"/>
                  </a:cxn>
                  <a:cxn ang="0">
                    <a:pos x="0" y="38"/>
                  </a:cxn>
                  <a:cxn ang="0">
                    <a:pos x="534" y="3310"/>
                  </a:cxn>
                  <a:cxn ang="0">
                    <a:pos x="622" y="3310"/>
                  </a:cxn>
                </a:cxnLst>
                <a:rect l="0" t="0" r="r" b="b"/>
                <a:pathLst>
                  <a:path w="622" h="3310">
                    <a:moveTo>
                      <a:pt x="622" y="3310"/>
                    </a:moveTo>
                    <a:lnTo>
                      <a:pt x="62" y="0"/>
                    </a:lnTo>
                    <a:lnTo>
                      <a:pt x="0" y="38"/>
                    </a:lnTo>
                    <a:lnTo>
                      <a:pt x="534" y="3310"/>
                    </a:lnTo>
                    <a:lnTo>
                      <a:pt x="622" y="3310"/>
                    </a:lnTo>
                    <a:close/>
                  </a:path>
                </a:pathLst>
              </a:custGeom>
              <a:solidFill>
                <a:schemeClr val="accent1"/>
              </a:solidFill>
              <a:ln w="9525">
                <a:noFill/>
                <a:round/>
                <a:headEnd/>
                <a:tailEnd/>
              </a:ln>
            </p:spPr>
            <p:txBody>
              <a:bodyPr/>
              <a:lstStyle/>
              <a:p>
                <a:endParaRPr lang="en-GB" dirty="0"/>
              </a:p>
            </p:txBody>
          </p:sp>
          <p:sp>
            <p:nvSpPr>
              <p:cNvPr id="34" name="Freeform 158"/>
              <p:cNvSpPr>
                <a:spLocks/>
              </p:cNvSpPr>
              <p:nvPr/>
            </p:nvSpPr>
            <p:spPr bwMode="gray">
              <a:xfrm>
                <a:off x="3423" y="903"/>
                <a:ext cx="512" cy="2797"/>
              </a:xfrm>
              <a:custGeom>
                <a:avLst/>
                <a:gdLst/>
                <a:ahLst/>
                <a:cxnLst>
                  <a:cxn ang="0">
                    <a:pos x="606" y="3288"/>
                  </a:cxn>
                  <a:cxn ang="0">
                    <a:pos x="560" y="3310"/>
                  </a:cxn>
                  <a:cxn ang="0">
                    <a:pos x="0" y="0"/>
                  </a:cxn>
                  <a:cxn ang="0">
                    <a:pos x="58" y="0"/>
                  </a:cxn>
                  <a:cxn ang="0">
                    <a:pos x="606" y="3288"/>
                  </a:cxn>
                </a:cxnLst>
                <a:rect l="0" t="0" r="r" b="b"/>
                <a:pathLst>
                  <a:path w="606" h="3310">
                    <a:moveTo>
                      <a:pt x="606" y="3288"/>
                    </a:moveTo>
                    <a:lnTo>
                      <a:pt x="560" y="3310"/>
                    </a:lnTo>
                    <a:lnTo>
                      <a:pt x="0" y="0"/>
                    </a:lnTo>
                    <a:lnTo>
                      <a:pt x="58" y="0"/>
                    </a:lnTo>
                    <a:lnTo>
                      <a:pt x="606" y="3288"/>
                    </a:lnTo>
                    <a:close/>
                  </a:path>
                </a:pathLst>
              </a:custGeom>
              <a:solidFill>
                <a:schemeClr val="accent1">
                  <a:lumMod val="60000"/>
                  <a:lumOff val="40000"/>
                </a:schemeClr>
              </a:solidFill>
              <a:ln w="9525">
                <a:noFill/>
                <a:round/>
                <a:headEnd/>
                <a:tailEnd/>
              </a:ln>
            </p:spPr>
            <p:txBody>
              <a:bodyPr/>
              <a:lstStyle/>
              <a:p>
                <a:endParaRPr lang="en-GB" dirty="0"/>
              </a:p>
            </p:txBody>
          </p:sp>
        </p:grpSp>
        <p:sp>
          <p:nvSpPr>
            <p:cNvPr id="21" name="Text Box 10"/>
            <p:cNvSpPr txBox="1">
              <a:spLocks noChangeArrowheads="1"/>
            </p:cNvSpPr>
            <p:nvPr/>
          </p:nvSpPr>
          <p:spPr bwMode="gray">
            <a:xfrm>
              <a:off x="1382437" y="1701620"/>
              <a:ext cx="5677630" cy="3420424"/>
            </a:xfrm>
            <a:prstGeom prst="rect">
              <a:avLst/>
            </a:prstGeom>
            <a:noFill/>
            <a:ln w="9525" algn="ctr">
              <a:noFill/>
              <a:miter lim="800000"/>
              <a:headEnd/>
              <a:tailEnd/>
            </a:ln>
            <a:scene3d>
              <a:camera prst="perspectiveContrastingRightFacing">
                <a:rot lat="299422" lon="18982306" rev="0"/>
              </a:camera>
              <a:lightRig rig="threePt" dir="t"/>
            </a:scene3d>
          </p:spPr>
          <p:txBody>
            <a:bodyPr wrap="square" lIns="0" tIns="0" rIns="0" bIns="0">
              <a:spAutoFit/>
            </a:bodyPr>
            <a:lstStyle/>
            <a:p>
              <a:pPr marL="182563" indent="-182563" defTabSz="801688">
                <a:lnSpc>
                  <a:spcPct val="140000"/>
                </a:lnSpc>
                <a:spcAft>
                  <a:spcPts val="800"/>
                </a:spcAft>
                <a:buFont typeface="Wingdings" pitchFamily="2" charset="2"/>
                <a:buChar char="§"/>
              </a:pPr>
              <a:endParaRPr lang="en-US" sz="2200" dirty="0" smtClean="0">
                <a:solidFill>
                  <a:srgbClr val="000000"/>
                </a:solidFill>
              </a:endParaRPr>
            </a:p>
            <a:p>
              <a:pPr marL="182563" indent="-182563" defTabSz="801688">
                <a:lnSpc>
                  <a:spcPct val="140000"/>
                </a:lnSpc>
                <a:buFont typeface="Wingdings" pitchFamily="2" charset="2"/>
                <a:buChar char="§"/>
              </a:pPr>
              <a:r>
                <a:rPr lang="en-US" sz="2200" dirty="0" smtClean="0">
                  <a:solidFill>
                    <a:srgbClr val="000000"/>
                  </a:solidFill>
                </a:rPr>
                <a:t>High quality clinical care delivery</a:t>
              </a:r>
            </a:p>
            <a:p>
              <a:pPr marL="182563" indent="-182563" defTabSz="801688">
                <a:lnSpc>
                  <a:spcPct val="140000"/>
                </a:lnSpc>
                <a:buFont typeface="Wingdings" pitchFamily="2" charset="2"/>
                <a:buChar char="§"/>
              </a:pPr>
              <a:r>
                <a:rPr lang="en-US" sz="2200" dirty="0" smtClean="0">
                  <a:solidFill>
                    <a:srgbClr val="000000"/>
                  </a:solidFill>
                </a:rPr>
                <a:t>Cost efficient clinical care delivery</a:t>
              </a:r>
            </a:p>
            <a:p>
              <a:pPr marL="182563" indent="-182563" defTabSz="801688">
                <a:lnSpc>
                  <a:spcPct val="140000"/>
                </a:lnSpc>
                <a:buFont typeface="Wingdings" pitchFamily="2" charset="2"/>
                <a:buChar char="§"/>
              </a:pPr>
              <a:r>
                <a:rPr lang="en-US" sz="2200" dirty="0" smtClean="0">
                  <a:solidFill>
                    <a:srgbClr val="000000"/>
                  </a:solidFill>
                </a:rPr>
                <a:t>Population health management</a:t>
              </a:r>
            </a:p>
            <a:p>
              <a:pPr lvl="1" defTabSz="801688">
                <a:lnSpc>
                  <a:spcPct val="140000"/>
                </a:lnSpc>
              </a:pPr>
              <a:r>
                <a:rPr lang="en-US" sz="2200" dirty="0" smtClean="0">
                  <a:solidFill>
                    <a:srgbClr val="000000"/>
                  </a:solidFill>
                </a:rPr>
                <a:t>-Providers must do all simultaneously </a:t>
              </a:r>
            </a:p>
            <a:p>
              <a:pPr lvl="1" defTabSz="801688">
                <a:lnSpc>
                  <a:spcPct val="140000"/>
                </a:lnSpc>
              </a:pPr>
              <a:r>
                <a:rPr lang="en-US" sz="2200" dirty="0">
                  <a:solidFill>
                    <a:srgbClr val="000000"/>
                  </a:solidFill>
                </a:rPr>
                <a:t>t</a:t>
              </a:r>
              <a:r>
                <a:rPr lang="en-US" sz="2200" dirty="0" smtClean="0">
                  <a:solidFill>
                    <a:srgbClr val="000000"/>
                  </a:solidFill>
                </a:rPr>
                <a:t>o deliver value (</a:t>
              </a:r>
              <a:r>
                <a:rPr lang="en-US" sz="2200" dirty="0" smtClean="0"/>
                <a:t> </a:t>
              </a:r>
              <a:r>
                <a:rPr lang="en-US" sz="2200" dirty="0"/>
                <a:t>Outcomes / Cost ) </a:t>
              </a:r>
              <a:endParaRPr lang="en-GB" sz="2200" dirty="0">
                <a:solidFill>
                  <a:srgbClr val="000000"/>
                </a:solidFill>
              </a:endParaRPr>
            </a:p>
            <a:p>
              <a:pPr lvl="1" defTabSz="801688">
                <a:lnSpc>
                  <a:spcPct val="140000"/>
                </a:lnSpc>
              </a:pPr>
              <a:r>
                <a:rPr lang="en-GB" sz="2200" u="sng" dirty="0">
                  <a:solidFill>
                    <a:srgbClr val="000000"/>
                  </a:solidFill>
                </a:rPr>
                <a:t>a</a:t>
              </a:r>
              <a:r>
                <a:rPr lang="en-GB" sz="2200" u="sng" dirty="0" smtClean="0">
                  <a:solidFill>
                    <a:srgbClr val="000000"/>
                  </a:solidFill>
                </a:rPr>
                <a:t>ll with limited funds</a:t>
              </a:r>
              <a:endParaRPr lang="en-US" sz="2200" u="sng" dirty="0"/>
            </a:p>
          </p:txBody>
        </p:sp>
      </p:grpSp>
      <p:sp>
        <p:nvSpPr>
          <p:cNvPr id="3" name="Slide Number Placeholder 2"/>
          <p:cNvSpPr>
            <a:spLocks noGrp="1"/>
          </p:cNvSpPr>
          <p:nvPr>
            <p:ph type="sldNum" sz="quarter" idx="4"/>
          </p:nvPr>
        </p:nvSpPr>
        <p:spPr/>
        <p:txBody>
          <a:bodyPr/>
          <a:lstStyle/>
          <a:p>
            <a:fld id="{B01E474B-E64A-1643-BE86-DE6C30C3886C}" type="slidenum">
              <a:rPr lang="en-US" smtClean="0"/>
              <a:pPr/>
              <a:t>12</a:t>
            </a:fld>
            <a:endParaRPr lang="en-US" dirty="0"/>
          </a:p>
        </p:txBody>
      </p:sp>
    </p:spTree>
    <p:extLst>
      <p:ext uri="{BB962C8B-B14F-4D97-AF65-F5344CB8AC3E}">
        <p14:creationId xmlns:p14="http://schemas.microsoft.com/office/powerpoint/2010/main" val="41777780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838" y="790575"/>
            <a:ext cx="8462962" cy="949325"/>
          </a:xfrm>
        </p:spPr>
        <p:txBody>
          <a:bodyPr rtlCol="0">
            <a:normAutofit fontScale="90000"/>
          </a:bodyPr>
          <a:lstStyle/>
          <a:p>
            <a:pPr algn="l" eaLnBrk="1" fontAlgn="auto" hangingPunct="1">
              <a:spcAft>
                <a:spcPts val="0"/>
              </a:spcAft>
              <a:defRPr/>
            </a:pPr>
            <a:r>
              <a:rPr lang="en-US" dirty="0" smtClean="0">
                <a:ea typeface="+mj-ea"/>
                <a:cs typeface="+mj-cs"/>
              </a:rPr>
              <a:t>Using Alignment to Further Integration*</a:t>
            </a:r>
            <a:br>
              <a:rPr lang="en-US" dirty="0" smtClean="0">
                <a:ea typeface="+mj-ea"/>
                <a:cs typeface="+mj-cs"/>
              </a:rPr>
            </a:br>
            <a:endParaRPr lang="en-US" dirty="0">
              <a:ea typeface="+mj-ea"/>
              <a:cs typeface="+mj-cs"/>
            </a:endParaRPr>
          </a:p>
        </p:txBody>
      </p:sp>
      <p:sp>
        <p:nvSpPr>
          <p:cNvPr id="3" name="Content Placeholder 2"/>
          <p:cNvSpPr>
            <a:spLocks noGrp="1"/>
          </p:cNvSpPr>
          <p:nvPr>
            <p:ph sz="half" idx="1"/>
          </p:nvPr>
        </p:nvSpPr>
        <p:spPr>
          <a:xfrm>
            <a:off x="457200" y="1634796"/>
            <a:ext cx="4038600" cy="4192588"/>
          </a:xfrm>
        </p:spPr>
        <p:style>
          <a:lnRef idx="2">
            <a:schemeClr val="accent1"/>
          </a:lnRef>
          <a:fillRef idx="1">
            <a:schemeClr val="lt1"/>
          </a:fillRef>
          <a:effectRef idx="0">
            <a:schemeClr val="accent1"/>
          </a:effectRef>
          <a:fontRef idx="minor">
            <a:schemeClr val="dk1"/>
          </a:fontRef>
        </p:style>
        <p:txBody>
          <a:bodyPr rtlCol="0">
            <a:normAutofit fontScale="92500" lnSpcReduction="10000"/>
          </a:bodyPr>
          <a:lstStyle/>
          <a:p>
            <a:pPr eaLnBrk="1" fontAlgn="auto" hangingPunct="1">
              <a:spcAft>
                <a:spcPts val="0"/>
              </a:spcAft>
              <a:buFont typeface="Arial"/>
              <a:buChar char="•"/>
              <a:defRPr/>
            </a:pPr>
            <a:r>
              <a:rPr lang="en-US" b="1" i="1" dirty="0" smtClean="0"/>
              <a:t>Stage I: Alignment</a:t>
            </a:r>
          </a:p>
          <a:p>
            <a:pPr lvl="1" eaLnBrk="1" fontAlgn="auto" hangingPunct="1">
              <a:spcAft>
                <a:spcPts val="0"/>
              </a:spcAft>
              <a:buFont typeface="Arial"/>
              <a:buChar char="–"/>
              <a:defRPr/>
            </a:pPr>
            <a:r>
              <a:rPr lang="en-US" dirty="0" smtClean="0"/>
              <a:t>Common goals and objectives </a:t>
            </a:r>
          </a:p>
          <a:p>
            <a:pPr lvl="1" eaLnBrk="1" fontAlgn="auto" hangingPunct="1">
              <a:spcAft>
                <a:spcPts val="0"/>
              </a:spcAft>
              <a:buFont typeface="Arial"/>
              <a:buChar char="–"/>
              <a:defRPr/>
            </a:pPr>
            <a:r>
              <a:rPr lang="en-US" dirty="0" smtClean="0"/>
              <a:t>More structural than functional</a:t>
            </a:r>
            <a:endParaRPr lang="en-US" dirty="0"/>
          </a:p>
          <a:p>
            <a:pPr lvl="2" eaLnBrk="1" fontAlgn="auto" hangingPunct="1">
              <a:spcAft>
                <a:spcPts val="0"/>
              </a:spcAft>
              <a:buFont typeface="Arial"/>
              <a:buChar char="•"/>
              <a:defRPr/>
            </a:pPr>
            <a:r>
              <a:rPr lang="en-US" dirty="0" smtClean="0"/>
              <a:t>Medical </a:t>
            </a:r>
            <a:r>
              <a:rPr lang="en-US" dirty="0"/>
              <a:t>s</a:t>
            </a:r>
            <a:r>
              <a:rPr lang="en-US" dirty="0" smtClean="0"/>
              <a:t>taff </a:t>
            </a:r>
            <a:r>
              <a:rPr lang="en-US" dirty="0"/>
              <a:t>m</a:t>
            </a:r>
            <a:r>
              <a:rPr lang="en-US" dirty="0" smtClean="0"/>
              <a:t>embership</a:t>
            </a:r>
          </a:p>
          <a:p>
            <a:pPr lvl="2" eaLnBrk="1" fontAlgn="auto" hangingPunct="1">
              <a:spcAft>
                <a:spcPts val="0"/>
              </a:spcAft>
              <a:buFont typeface="Arial"/>
              <a:buChar char="•"/>
              <a:defRPr/>
            </a:pPr>
            <a:r>
              <a:rPr lang="en-US" dirty="0" smtClean="0"/>
              <a:t>CCMA</a:t>
            </a:r>
            <a:endParaRPr lang="en-US" dirty="0"/>
          </a:p>
          <a:p>
            <a:pPr lvl="2" eaLnBrk="1" fontAlgn="auto" hangingPunct="1">
              <a:spcAft>
                <a:spcPts val="0"/>
              </a:spcAft>
              <a:buFont typeface="Arial"/>
              <a:buChar char="•"/>
              <a:defRPr/>
            </a:pPr>
            <a:r>
              <a:rPr lang="en-US" dirty="0" smtClean="0"/>
              <a:t>PSA</a:t>
            </a:r>
            <a:endParaRPr lang="en-US" dirty="0"/>
          </a:p>
          <a:p>
            <a:pPr lvl="2" eaLnBrk="1" fontAlgn="auto" hangingPunct="1">
              <a:spcAft>
                <a:spcPts val="0"/>
              </a:spcAft>
              <a:buFont typeface="Arial"/>
              <a:buChar char="•"/>
              <a:defRPr/>
            </a:pPr>
            <a:r>
              <a:rPr lang="en-US" dirty="0" smtClean="0"/>
              <a:t>Employment</a:t>
            </a:r>
            <a:endParaRPr lang="en-US" dirty="0"/>
          </a:p>
          <a:p>
            <a:pPr lvl="1" eaLnBrk="1" fontAlgn="auto" hangingPunct="1">
              <a:spcAft>
                <a:spcPts val="0"/>
              </a:spcAft>
              <a:buFont typeface="Arial"/>
              <a:buChar char="–"/>
              <a:defRPr/>
            </a:pPr>
            <a:r>
              <a:rPr lang="en-US" dirty="0" smtClean="0"/>
              <a:t>Tied together by </a:t>
            </a:r>
            <a:r>
              <a:rPr lang="en-US" b="1" dirty="0" smtClean="0"/>
              <a:t>legal and economic</a:t>
            </a:r>
            <a:r>
              <a:rPr lang="en-US" dirty="0" smtClean="0"/>
              <a:t> connections</a:t>
            </a:r>
            <a:endParaRPr lang="en-US" dirty="0"/>
          </a:p>
          <a:p>
            <a:pPr lvl="1" eaLnBrk="1" fontAlgn="auto" hangingPunct="1">
              <a:spcAft>
                <a:spcPts val="0"/>
              </a:spcAft>
              <a:buFont typeface="Arial"/>
              <a:buChar char="–"/>
              <a:defRPr/>
            </a:pPr>
            <a:endParaRPr lang="en-US" dirty="0"/>
          </a:p>
        </p:txBody>
      </p:sp>
      <p:sp>
        <p:nvSpPr>
          <p:cNvPr id="4" name="Content Placeholder 3"/>
          <p:cNvSpPr>
            <a:spLocks noGrp="1"/>
          </p:cNvSpPr>
          <p:nvPr>
            <p:ph sz="half" idx="2"/>
          </p:nvPr>
        </p:nvSpPr>
        <p:spPr>
          <a:xfrm>
            <a:off x="4648200" y="1653846"/>
            <a:ext cx="4038600" cy="4173538"/>
          </a:xfrm>
          <a:noFill/>
          <a:extLst>
            <a:ext uri="{909E8E84-426E-40DD-AFC4-6F175D3DCCD1}">
              <a14:hiddenFill xmlns:a14="http://schemas.microsoft.com/office/drawing/2010/main">
                <a:solidFill>
                  <a:srgbClr val="FFFFFF"/>
                </a:solidFill>
              </a14:hiddenFill>
            </a:ext>
          </a:extLst>
        </p:spPr>
        <p:style>
          <a:lnRef idx="2">
            <a:schemeClr val="accent2"/>
          </a:lnRef>
          <a:fillRef idx="1">
            <a:schemeClr val="lt1"/>
          </a:fillRef>
          <a:effectRef idx="0">
            <a:schemeClr val="accent2"/>
          </a:effectRef>
          <a:fontRef idx="minor">
            <a:schemeClr val="dk1"/>
          </a:fontRef>
        </p:style>
        <p:txBody>
          <a:bodyPr rtlCol="0">
            <a:normAutofit fontScale="92500" lnSpcReduction="10000"/>
          </a:bodyPr>
          <a:lstStyle/>
          <a:p>
            <a:pPr eaLnBrk="1" fontAlgn="auto" hangingPunct="1">
              <a:spcAft>
                <a:spcPts val="0"/>
              </a:spcAft>
              <a:buFont typeface="Arial"/>
              <a:buChar char="•"/>
              <a:defRPr/>
            </a:pPr>
            <a:r>
              <a:rPr lang="en-US" b="1" i="1" dirty="0" smtClean="0"/>
              <a:t>Stage II: (Clinical) Integration</a:t>
            </a:r>
          </a:p>
          <a:p>
            <a:pPr lvl="1" eaLnBrk="1" fontAlgn="auto" hangingPunct="1">
              <a:spcAft>
                <a:spcPts val="0"/>
              </a:spcAft>
              <a:buFont typeface="Arial"/>
              <a:buChar char="–"/>
              <a:defRPr/>
            </a:pPr>
            <a:r>
              <a:rPr lang="en-US" dirty="0" smtClean="0"/>
              <a:t>Merged clinical and business models</a:t>
            </a:r>
            <a:endParaRPr lang="en-US" dirty="0"/>
          </a:p>
          <a:p>
            <a:pPr lvl="1" eaLnBrk="1" fontAlgn="auto" hangingPunct="1">
              <a:spcAft>
                <a:spcPts val="0"/>
              </a:spcAft>
              <a:buFont typeface="Arial"/>
              <a:buChar char="–"/>
              <a:defRPr/>
            </a:pPr>
            <a:r>
              <a:rPr lang="en-US" dirty="0" smtClean="0"/>
              <a:t>More functional than structural</a:t>
            </a:r>
            <a:endParaRPr lang="en-US" dirty="0"/>
          </a:p>
          <a:p>
            <a:pPr lvl="2" eaLnBrk="1" fontAlgn="auto" hangingPunct="1">
              <a:spcAft>
                <a:spcPts val="0"/>
              </a:spcAft>
              <a:buFont typeface="Arial"/>
              <a:buChar char="•"/>
              <a:defRPr/>
            </a:pPr>
            <a:r>
              <a:rPr lang="en-US" dirty="0"/>
              <a:t>PCMH</a:t>
            </a:r>
          </a:p>
          <a:p>
            <a:pPr lvl="2" eaLnBrk="1" fontAlgn="auto" hangingPunct="1">
              <a:spcAft>
                <a:spcPts val="0"/>
              </a:spcAft>
              <a:buFont typeface="Arial"/>
              <a:buChar char="•"/>
              <a:defRPr/>
            </a:pPr>
            <a:r>
              <a:rPr lang="en-US" dirty="0"/>
              <a:t>ACO</a:t>
            </a:r>
          </a:p>
          <a:p>
            <a:pPr lvl="2" eaLnBrk="1" fontAlgn="auto" hangingPunct="1">
              <a:spcAft>
                <a:spcPts val="0"/>
              </a:spcAft>
              <a:buFont typeface="Arial"/>
              <a:buChar char="•"/>
              <a:defRPr/>
            </a:pPr>
            <a:r>
              <a:rPr lang="en-US" dirty="0" smtClean="0"/>
              <a:t>Quality collaborative </a:t>
            </a:r>
          </a:p>
          <a:p>
            <a:pPr lvl="2" eaLnBrk="1" fontAlgn="auto" hangingPunct="1">
              <a:spcAft>
                <a:spcPts val="0"/>
              </a:spcAft>
              <a:buFont typeface="Arial"/>
              <a:buChar char="•"/>
              <a:defRPr/>
            </a:pPr>
            <a:r>
              <a:rPr lang="en-US" dirty="0" smtClean="0"/>
              <a:t>CIN </a:t>
            </a:r>
          </a:p>
          <a:p>
            <a:pPr lvl="1" eaLnBrk="1" fontAlgn="auto" hangingPunct="1">
              <a:spcAft>
                <a:spcPts val="0"/>
              </a:spcAft>
              <a:buFont typeface="Arial"/>
              <a:buChar char="–"/>
              <a:defRPr/>
            </a:pPr>
            <a:r>
              <a:rPr lang="en-US" dirty="0"/>
              <a:t>Tied together by </a:t>
            </a:r>
            <a:r>
              <a:rPr lang="en-US" b="1" dirty="0" smtClean="0"/>
              <a:t>clinical and cultural </a:t>
            </a:r>
            <a:r>
              <a:rPr lang="en-US" dirty="0" smtClean="0"/>
              <a:t>connections</a:t>
            </a:r>
            <a:endParaRPr lang="en-US" dirty="0"/>
          </a:p>
          <a:p>
            <a:pPr lvl="1" eaLnBrk="1" fontAlgn="auto" hangingPunct="1">
              <a:spcAft>
                <a:spcPts val="0"/>
              </a:spcAft>
              <a:buFont typeface="Arial"/>
              <a:buChar char="–"/>
              <a:defRPr/>
            </a:pPr>
            <a:endParaRPr lang="en-US" dirty="0"/>
          </a:p>
        </p:txBody>
      </p:sp>
      <p:sp>
        <p:nvSpPr>
          <p:cNvPr id="5" name="TextBox 4"/>
          <p:cNvSpPr txBox="1"/>
          <p:nvPr/>
        </p:nvSpPr>
        <p:spPr>
          <a:xfrm>
            <a:off x="457200" y="5927834"/>
            <a:ext cx="6847490" cy="338554"/>
          </a:xfrm>
          <a:prstGeom prst="rect">
            <a:avLst/>
          </a:prstGeom>
          <a:noFill/>
        </p:spPr>
        <p:txBody>
          <a:bodyPr wrap="square" rtlCol="0">
            <a:spAutoFit/>
          </a:bodyPr>
          <a:lstStyle/>
          <a:p>
            <a:r>
              <a:rPr lang="en-US" sz="1600" b="1" i="1" dirty="0" smtClean="0">
                <a:solidFill>
                  <a:schemeClr val="tx1">
                    <a:lumMod val="65000"/>
                    <a:lumOff val="35000"/>
                  </a:schemeClr>
                </a:solidFill>
              </a:rPr>
              <a:t>*Can be via both physician-hospital and physician-physician strategies</a:t>
            </a:r>
            <a:endParaRPr lang="en-US" sz="1600" b="1" i="1" dirty="0">
              <a:solidFill>
                <a:schemeClr val="tx1">
                  <a:lumMod val="65000"/>
                  <a:lumOff val="35000"/>
                </a:schemeClr>
              </a:solidFill>
            </a:endParaRPr>
          </a:p>
        </p:txBody>
      </p:sp>
    </p:spTree>
    <p:extLst>
      <p:ext uri="{BB962C8B-B14F-4D97-AF65-F5344CB8AC3E}">
        <p14:creationId xmlns:p14="http://schemas.microsoft.com/office/powerpoint/2010/main" val="6040305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II. Stage I: Strategic Alignment</a:t>
            </a:r>
            <a:endParaRPr lang="en-US" dirty="0"/>
          </a:p>
        </p:txBody>
      </p:sp>
      <p:sp>
        <p:nvSpPr>
          <p:cNvPr id="4" name="Subtitle 3"/>
          <p:cNvSpPr>
            <a:spLocks noGrp="1"/>
          </p:cNvSpPr>
          <p:nvPr>
            <p:ph type="subTitle" idx="1"/>
          </p:nvPr>
        </p:nvSpPr>
        <p:spPr/>
        <p:txBody>
          <a:bodyPr/>
          <a:lstStyle/>
          <a:p>
            <a:r>
              <a:rPr lang="en-US" i="1" dirty="0" smtClean="0"/>
              <a:t>Two Tracks: Physician-Hospital or Physician-Physician Alignment</a:t>
            </a:r>
            <a:endParaRPr lang="en-US" i="1" dirty="0"/>
          </a:p>
        </p:txBody>
      </p:sp>
    </p:spTree>
    <p:extLst>
      <p:ext uri="{BB962C8B-B14F-4D97-AF65-F5344CB8AC3E}">
        <p14:creationId xmlns:p14="http://schemas.microsoft.com/office/powerpoint/2010/main" val="20369294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61938" y="820738"/>
            <a:ext cx="8613775" cy="996950"/>
          </a:xfrm>
        </p:spPr>
        <p:txBody>
          <a:bodyPr>
            <a:noAutofit/>
          </a:bodyPr>
          <a:lstStyle/>
          <a:p>
            <a:pPr>
              <a:defRPr/>
            </a:pPr>
            <a:r>
              <a:rPr lang="en-US" altLang="en-US" sz="3200" dirty="0" smtClean="0">
                <a:solidFill>
                  <a:srgbClr val="595959"/>
                </a:solidFill>
                <a:cs typeface="MS PGothic" pitchFamily="34" charset="-128"/>
              </a:rPr>
              <a:t>Spectrum of Alignment Models </a:t>
            </a:r>
            <a:br>
              <a:rPr lang="en-US" altLang="en-US" sz="3200" dirty="0" smtClean="0">
                <a:solidFill>
                  <a:srgbClr val="595959"/>
                </a:solidFill>
                <a:cs typeface="MS PGothic" pitchFamily="34" charset="-128"/>
              </a:rPr>
            </a:br>
            <a:endParaRPr lang="en-US" altLang="en-US" sz="3200" dirty="0" smtClean="0">
              <a:solidFill>
                <a:srgbClr val="595959"/>
              </a:solidFill>
              <a:cs typeface="MS PGothic" pitchFamily="34" charset="-128"/>
            </a:endParaRPr>
          </a:p>
        </p:txBody>
      </p:sp>
      <p:sp>
        <p:nvSpPr>
          <p:cNvPr id="8" name="Line Callout 2 (Border and Accent Bar) 7"/>
          <p:cNvSpPr/>
          <p:nvPr/>
        </p:nvSpPr>
        <p:spPr bwMode="auto">
          <a:xfrm>
            <a:off x="2843808" y="1473136"/>
            <a:ext cx="3888432" cy="2088232"/>
          </a:xfrm>
          <a:prstGeom prst="accentBorderCallout2">
            <a:avLst>
              <a:gd name="adj1" fmla="val 18097"/>
              <a:gd name="adj2" fmla="val -3739"/>
              <a:gd name="adj3" fmla="val 18750"/>
              <a:gd name="adj4" fmla="val -16667"/>
              <a:gd name="adj5" fmla="val 111846"/>
              <a:gd name="adj6" fmla="val -16515"/>
            </a:avLst>
          </a:prstGeom>
          <a:ln>
            <a:headEnd/>
            <a:tailEnd/>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9" name="_color1"/>
          <p:cNvSpPr/>
          <p:nvPr/>
        </p:nvSpPr>
        <p:spPr bwMode="gray">
          <a:xfrm>
            <a:off x="302902" y="3633376"/>
            <a:ext cx="8486692" cy="1010541"/>
          </a:xfrm>
          <a:prstGeom prst="leftRightArrow">
            <a:avLst>
              <a:gd name="adj1" fmla="val 60839"/>
              <a:gd name="adj2" fmla="val 0"/>
            </a:avLst>
          </a:prstGeom>
          <a:solidFill>
            <a:schemeClr val="accent1">
              <a:lumMod val="75000"/>
              <a:alpha val="50000"/>
            </a:schemeClr>
          </a:solidFill>
          <a:ln w="12700">
            <a:solidFill>
              <a:schemeClr val="tx1"/>
            </a:solidFill>
            <a:miter lim="800000"/>
            <a:headEnd/>
            <a:tailEnd/>
          </a:ln>
          <a:effectLst>
            <a:outerShdw blurRad="127000" dist="63500" dir="2700000" algn="tl" rotWithShape="0">
              <a:prstClr val="black">
                <a:alpha val="40000"/>
              </a:prstClr>
            </a:outerShdw>
          </a:effectLst>
        </p:spPr>
        <p:txBody>
          <a:bodyPr lIns="0" tIns="0" rIns="0" bIns="0" anchor="ctr"/>
          <a:lstStyle/>
          <a:p>
            <a:pPr marL="190500" indent="-190500" algn="ctr">
              <a:lnSpc>
                <a:spcPct val="95000"/>
              </a:lnSpc>
              <a:spcAft>
                <a:spcPts val="800"/>
              </a:spcAft>
              <a:buClr>
                <a:srgbClr val="808080"/>
              </a:buClr>
              <a:defRPr/>
            </a:pPr>
            <a:r>
              <a:rPr lang="de-DE" sz="2400" b="1" i="1" noProof="1" smtClean="0">
                <a:solidFill>
                  <a:srgbClr val="FFFFFF"/>
                </a:solidFill>
                <a:cs typeface="Arial" charset="0"/>
              </a:rPr>
              <a:t>Private Practice Alignment Model Options</a:t>
            </a:r>
          </a:p>
        </p:txBody>
      </p:sp>
      <p:sp>
        <p:nvSpPr>
          <p:cNvPr id="10" name="TextBox 9"/>
          <p:cNvSpPr txBox="1"/>
          <p:nvPr/>
        </p:nvSpPr>
        <p:spPr>
          <a:xfrm>
            <a:off x="6568967" y="4527440"/>
            <a:ext cx="2467530" cy="369332"/>
          </a:xfrm>
          <a:prstGeom prst="rect">
            <a:avLst/>
          </a:prstGeom>
          <a:noFill/>
        </p:spPr>
        <p:txBody>
          <a:bodyPr wrap="square" rtlCol="0">
            <a:spAutoFit/>
          </a:bodyPr>
          <a:lstStyle/>
          <a:p>
            <a:pPr algn="r"/>
            <a:r>
              <a:rPr lang="en-US" b="1" dirty="0" smtClean="0">
                <a:effectLst>
                  <a:outerShdw blurRad="38100" dist="38100" dir="2700000" algn="tl">
                    <a:srgbClr val="000000">
                      <a:alpha val="43137"/>
                    </a:srgbClr>
                  </a:outerShdw>
                </a:effectLst>
              </a:rPr>
              <a:t>Hospital Employment</a:t>
            </a:r>
            <a:endParaRPr lang="en-US" b="1" dirty="0">
              <a:effectLst>
                <a:outerShdw blurRad="38100" dist="38100" dir="2700000" algn="tl">
                  <a:srgbClr val="000000">
                    <a:alpha val="43137"/>
                  </a:srgbClr>
                </a:outerShdw>
              </a:effectLst>
            </a:endParaRPr>
          </a:p>
        </p:txBody>
      </p:sp>
      <p:sp>
        <p:nvSpPr>
          <p:cNvPr id="11" name="TextBox 10"/>
          <p:cNvSpPr txBox="1"/>
          <p:nvPr/>
        </p:nvSpPr>
        <p:spPr>
          <a:xfrm>
            <a:off x="179511" y="3316594"/>
            <a:ext cx="1743881" cy="369332"/>
          </a:xfrm>
          <a:prstGeom prst="rect">
            <a:avLst/>
          </a:prstGeom>
          <a:noFill/>
        </p:spPr>
        <p:txBody>
          <a:bodyPr wrap="square" rtlCol="0">
            <a:spAutoFit/>
          </a:bodyPr>
          <a:lstStyle/>
          <a:p>
            <a:r>
              <a:rPr lang="en-US" b="1" dirty="0" smtClean="0">
                <a:effectLst>
                  <a:outerShdw blurRad="38100" dist="38100" dir="2700000" algn="tl">
                    <a:srgbClr val="000000">
                      <a:alpha val="43137"/>
                    </a:srgbClr>
                  </a:outerShdw>
                </a:effectLst>
              </a:rPr>
              <a:t>Independence</a:t>
            </a:r>
            <a:endParaRPr lang="en-US" b="1" dirty="0">
              <a:effectLst>
                <a:outerShdw blurRad="38100" dist="38100" dir="2700000" algn="tl">
                  <a:srgbClr val="000000">
                    <a:alpha val="43137"/>
                  </a:srgbClr>
                </a:outerShdw>
              </a:effectLst>
            </a:endParaRPr>
          </a:p>
        </p:txBody>
      </p:sp>
      <p:cxnSp>
        <p:nvCxnSpPr>
          <p:cNvPr id="12" name="Straight Arrow Connector 11"/>
          <p:cNvCxnSpPr/>
          <p:nvPr/>
        </p:nvCxnSpPr>
        <p:spPr>
          <a:xfrm>
            <a:off x="467544" y="4996842"/>
            <a:ext cx="8208912"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3" name="TextBox 12"/>
          <p:cNvSpPr txBox="1"/>
          <p:nvPr/>
        </p:nvSpPr>
        <p:spPr>
          <a:xfrm>
            <a:off x="3419872" y="4985988"/>
            <a:ext cx="2736304" cy="369332"/>
          </a:xfrm>
          <a:prstGeom prst="rect">
            <a:avLst/>
          </a:prstGeom>
          <a:noFill/>
        </p:spPr>
        <p:txBody>
          <a:bodyPr wrap="square" rtlCol="0">
            <a:spAutoFit/>
          </a:bodyPr>
          <a:lstStyle/>
          <a:p>
            <a:r>
              <a:rPr lang="en-US" b="1" dirty="0" smtClean="0">
                <a:effectLst>
                  <a:outerShdw blurRad="38100" dist="38100" dir="2700000" algn="tl">
                    <a:srgbClr val="000000">
                      <a:alpha val="43137"/>
                    </a:srgbClr>
                  </a:outerShdw>
                </a:effectLst>
              </a:rPr>
              <a:t>Increasing Integration</a:t>
            </a:r>
            <a:endParaRPr lang="en-US" b="1" dirty="0">
              <a:effectLst>
                <a:outerShdw blurRad="38100" dist="38100" dir="2700000" algn="tl">
                  <a:srgbClr val="000000">
                    <a:alpha val="43137"/>
                  </a:srgbClr>
                </a:outerShdw>
              </a:effectLst>
            </a:endParaRPr>
          </a:p>
        </p:txBody>
      </p:sp>
      <p:sp>
        <p:nvSpPr>
          <p:cNvPr id="14" name="Line Callout 2 (Border and Accent Bar) 13"/>
          <p:cNvSpPr/>
          <p:nvPr/>
        </p:nvSpPr>
        <p:spPr bwMode="auto">
          <a:xfrm flipH="1">
            <a:off x="2843808" y="1473136"/>
            <a:ext cx="3888432" cy="2088232"/>
          </a:xfrm>
          <a:prstGeom prst="accentBorderCallout2">
            <a:avLst>
              <a:gd name="adj1" fmla="val 18097"/>
              <a:gd name="adj2" fmla="val -3739"/>
              <a:gd name="adj3" fmla="val 18750"/>
              <a:gd name="adj4" fmla="val -16667"/>
              <a:gd name="adj5" fmla="val 111846"/>
              <a:gd name="adj6" fmla="val -16515"/>
            </a:avLst>
          </a:prstGeom>
          <a:ln>
            <a:headEnd/>
            <a:tailEnd/>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5" name="TextBox 14"/>
          <p:cNvSpPr txBox="1"/>
          <p:nvPr/>
        </p:nvSpPr>
        <p:spPr>
          <a:xfrm>
            <a:off x="2915816" y="1473136"/>
            <a:ext cx="3816424" cy="369332"/>
          </a:xfrm>
          <a:prstGeom prst="rect">
            <a:avLst/>
          </a:prstGeom>
          <a:noFill/>
        </p:spPr>
        <p:txBody>
          <a:bodyPr wrap="square" rtlCol="0">
            <a:spAutoFit/>
          </a:bodyPr>
          <a:lstStyle/>
          <a:p>
            <a:r>
              <a:rPr lang="en-US" b="1" dirty="0" smtClean="0">
                <a:effectLst>
                  <a:outerShdw blurRad="38100" dist="38100" dir="2700000" algn="tl">
                    <a:srgbClr val="000000">
                      <a:alpha val="43137"/>
                    </a:srgbClr>
                  </a:outerShdw>
                </a:effectLst>
              </a:rPr>
              <a:t>Models that Fall Short of Employment</a:t>
            </a:r>
            <a:endParaRPr lang="en-US" b="1" dirty="0">
              <a:effectLst>
                <a:outerShdw blurRad="38100" dist="38100" dir="2700000" algn="tl">
                  <a:srgbClr val="000000">
                    <a:alpha val="43137"/>
                  </a:srgbClr>
                </a:outerShdw>
              </a:effectLst>
            </a:endParaRPr>
          </a:p>
        </p:txBody>
      </p:sp>
      <p:graphicFrame>
        <p:nvGraphicFramePr>
          <p:cNvPr id="16" name="Table 15"/>
          <p:cNvGraphicFramePr>
            <a:graphicFrameLocks noGrp="1"/>
          </p:cNvGraphicFramePr>
          <p:nvPr>
            <p:extLst>
              <p:ext uri="{D42A27DB-BD31-4B8C-83A1-F6EECF244321}">
                <p14:modId xmlns:p14="http://schemas.microsoft.com/office/powerpoint/2010/main" val="1850782876"/>
              </p:ext>
            </p:extLst>
          </p:nvPr>
        </p:nvGraphicFramePr>
        <p:xfrm>
          <a:off x="2987824" y="1907064"/>
          <a:ext cx="3744416" cy="1676400"/>
        </p:xfrm>
        <a:graphic>
          <a:graphicData uri="http://schemas.openxmlformats.org/drawingml/2006/table">
            <a:tbl>
              <a:tblPr firstRow="1" bandRow="1">
                <a:tableStyleId>{5C22544A-7EE6-4342-B048-85BDC9FD1C3A}</a:tableStyleId>
              </a:tblPr>
              <a:tblGrid>
                <a:gridCol w="1944216"/>
                <a:gridCol w="1800200"/>
              </a:tblGrid>
              <a:tr h="355064">
                <a:tc>
                  <a:txBody>
                    <a:bodyPr/>
                    <a:lstStyle/>
                    <a:p>
                      <a:pPr algn="l">
                        <a:buFont typeface="Arial" pitchFamily="34" charset="0"/>
                        <a:buChar char="•"/>
                      </a:pPr>
                      <a:r>
                        <a:rPr lang="en-US" sz="1300" dirty="0" smtClean="0">
                          <a:solidFill>
                            <a:schemeClr val="tx1"/>
                          </a:solidFill>
                        </a:rPr>
                        <a:t>Managed care networks</a:t>
                      </a:r>
                    </a:p>
                    <a:p>
                      <a:pPr algn="l">
                        <a:buFont typeface="Arial" pitchFamily="34" charset="0"/>
                        <a:buChar char="•"/>
                      </a:pPr>
                      <a:r>
                        <a:rPr lang="en-US" sz="1300" dirty="0" smtClean="0">
                          <a:solidFill>
                            <a:schemeClr val="tx1"/>
                          </a:solidFill>
                        </a:rPr>
                        <a:t> Medical directorships</a:t>
                      </a:r>
                    </a:p>
                    <a:p>
                      <a:pPr algn="l">
                        <a:buFont typeface="Arial" pitchFamily="34" charset="0"/>
                        <a:buChar char="•"/>
                      </a:pPr>
                      <a:r>
                        <a:rPr lang="en-US" sz="1300" dirty="0" smtClean="0">
                          <a:solidFill>
                            <a:schemeClr val="tx1"/>
                          </a:solidFill>
                        </a:rPr>
                        <a:t>Clinical co-management agreements</a:t>
                      </a:r>
                    </a:p>
                    <a:p>
                      <a:pPr algn="l">
                        <a:buFont typeface="Arial" pitchFamily="34" charset="0"/>
                        <a:buChar char="•"/>
                      </a:pPr>
                      <a:r>
                        <a:rPr lang="en-US" sz="1300" dirty="0" smtClean="0">
                          <a:solidFill>
                            <a:schemeClr val="tx1"/>
                          </a:solidFill>
                        </a:rPr>
                        <a:t>Recruitment</a:t>
                      </a:r>
                    </a:p>
                    <a:p>
                      <a:pPr algn="l">
                        <a:buFont typeface="Arial" pitchFamily="34" charset="0"/>
                        <a:buChar char="•"/>
                      </a:pPr>
                      <a:r>
                        <a:rPr lang="en-US" sz="1300" dirty="0" smtClean="0">
                          <a:solidFill>
                            <a:schemeClr val="tx1"/>
                          </a:solidFill>
                        </a:rPr>
                        <a:t>Independent practice associations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300" dirty="0" smtClean="0">
                          <a:solidFill>
                            <a:schemeClr val="tx1"/>
                          </a:solidFill>
                        </a:rPr>
                        <a:t> Joint ventures</a:t>
                      </a:r>
                    </a:p>
                    <a:p>
                      <a:pPr>
                        <a:buFont typeface="Arial" pitchFamily="34" charset="0"/>
                        <a:buChar char="•"/>
                      </a:pPr>
                      <a:r>
                        <a:rPr lang="en-US" sz="1300" dirty="0" smtClean="0">
                          <a:solidFill>
                            <a:schemeClr val="tx1"/>
                          </a:solidFill>
                        </a:rPr>
                        <a:t>Service line management</a:t>
                      </a:r>
                    </a:p>
                    <a:p>
                      <a:pPr>
                        <a:buFont typeface="Arial" pitchFamily="34" charset="0"/>
                        <a:buChar char="•"/>
                      </a:pPr>
                      <a:r>
                        <a:rPr lang="en-US" sz="1300" dirty="0" smtClean="0">
                          <a:solidFill>
                            <a:schemeClr val="tx1"/>
                          </a:solidFill>
                        </a:rPr>
                        <a:t> Professional services agreements</a:t>
                      </a:r>
                    </a:p>
                    <a:p>
                      <a:pPr>
                        <a:buFont typeface="Arial" pitchFamily="34" charset="0"/>
                        <a:buChar char="•"/>
                      </a:pPr>
                      <a:r>
                        <a:rPr lang="en-US" sz="1300" dirty="0" smtClean="0">
                          <a:solidFill>
                            <a:schemeClr val="tx1"/>
                          </a:solidFill>
                        </a:rPr>
                        <a:t>Quality</a:t>
                      </a:r>
                      <a:r>
                        <a:rPr lang="en-US" sz="1300" baseline="0" dirty="0" smtClean="0">
                          <a:solidFill>
                            <a:schemeClr val="tx1"/>
                          </a:solidFill>
                        </a:rPr>
                        <a:t> </a:t>
                      </a:r>
                      <a:r>
                        <a:rPr lang="en-US" sz="1300" dirty="0" smtClean="0">
                          <a:solidFill>
                            <a:schemeClr val="tx1"/>
                          </a:solidFill>
                        </a:rPr>
                        <a:t>Collaboratives</a:t>
                      </a:r>
                    </a:p>
                    <a:p>
                      <a:pPr>
                        <a:buFont typeface="Arial" pitchFamily="34" charset="0"/>
                        <a:buChar char="•"/>
                      </a:pPr>
                      <a:r>
                        <a:rPr lang="en-US" sz="1300" dirty="0" smtClean="0">
                          <a:solidFill>
                            <a:schemeClr val="tx1"/>
                          </a:solidFill>
                        </a:rPr>
                        <a:t>ACOs/CINs</a:t>
                      </a:r>
                    </a:p>
                    <a:p>
                      <a:endParaRPr lang="en-US" sz="13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17" name="Rectangle 16"/>
          <p:cNvSpPr/>
          <p:nvPr/>
        </p:nvSpPr>
        <p:spPr>
          <a:xfrm>
            <a:off x="1074599" y="5301738"/>
            <a:ext cx="6994802" cy="1292662"/>
          </a:xfrm>
          <a:prstGeom prst="rect">
            <a:avLst/>
          </a:prstGeom>
          <a:noFill/>
        </p:spPr>
        <p:txBody>
          <a:bodyPr wrap="square" lIns="91440" tIns="45720" rIns="91440" bIns="45720">
            <a:spAutoFit/>
          </a:bodyPr>
          <a:lstStyle/>
          <a:p>
            <a:pPr algn="ctr"/>
            <a:r>
              <a:rPr lang="en-US" sz="2600" b="1" cap="none" spc="0" dirty="0" smtClean="0">
                <a:ln w="10541" cmpd="sng">
                  <a:solidFill>
                    <a:srgbClr val="FF0000"/>
                  </a:solidFill>
                  <a:prstDash val="solid"/>
                </a:ln>
                <a:solidFill>
                  <a:srgbClr val="FF0000"/>
                </a:solidFill>
                <a:effectLst/>
              </a:rPr>
              <a:t>Employment is </a:t>
            </a:r>
            <a:r>
              <a:rPr lang="en-US" sz="2600" b="1" u="sng" cap="none" spc="0" dirty="0" smtClean="0">
                <a:ln w="10541" cmpd="sng">
                  <a:solidFill>
                    <a:srgbClr val="FF0000"/>
                  </a:solidFill>
                  <a:prstDash val="solid"/>
                </a:ln>
                <a:solidFill>
                  <a:srgbClr val="FF0000"/>
                </a:solidFill>
                <a:effectLst/>
              </a:rPr>
              <a:t>not</a:t>
            </a:r>
            <a:r>
              <a:rPr lang="en-US" sz="2600" b="1" cap="none" spc="0" dirty="0" smtClean="0">
                <a:ln w="10541" cmpd="sng">
                  <a:solidFill>
                    <a:srgbClr val="FF0000"/>
                  </a:solidFill>
                  <a:prstDash val="solid"/>
                </a:ln>
                <a:solidFill>
                  <a:srgbClr val="FF0000"/>
                </a:solidFill>
                <a:effectLst/>
              </a:rPr>
              <a:t> the only viable option but some form of alignment with a hospital is essential!</a:t>
            </a:r>
            <a:endParaRPr lang="en-US" sz="2600" b="1" cap="none" spc="0" dirty="0">
              <a:ln w="10541" cmpd="sng">
                <a:solidFill>
                  <a:srgbClr val="FF0000"/>
                </a:solidFill>
                <a:prstDash val="solid"/>
              </a:ln>
              <a:solidFill>
                <a:srgbClr val="FF0000"/>
              </a:solidFill>
              <a:effectLst/>
            </a:endParaRPr>
          </a:p>
        </p:txBody>
      </p:sp>
      <p:sp>
        <p:nvSpPr>
          <p:cNvPr id="19" name="Slide Number Placeholder 5"/>
          <p:cNvSpPr>
            <a:spLocks noGrp="1"/>
          </p:cNvSpPr>
          <p:nvPr>
            <p:ph type="sldNum" sz="quarter" idx="4"/>
          </p:nvPr>
        </p:nvSpPr>
        <p:spPr>
          <a:xfrm>
            <a:off x="223467" y="6356350"/>
            <a:ext cx="1809261"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fld id="{B01E474B-E64A-1643-BE86-DE6C30C3886C}" type="slidenum">
              <a:rPr lang="en-US" smtClean="0"/>
              <a:pPr algn="l"/>
              <a:t>15</a:t>
            </a:fld>
            <a:endParaRPr lang="en-US" dirty="0"/>
          </a:p>
        </p:txBody>
      </p:sp>
    </p:spTree>
    <p:extLst>
      <p:ext uri="{BB962C8B-B14F-4D97-AF65-F5344CB8AC3E}">
        <p14:creationId xmlns:p14="http://schemas.microsoft.com/office/powerpoint/2010/main" val="12475234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796925"/>
            <a:ext cx="8642350" cy="998538"/>
          </a:xfrm>
        </p:spPr>
        <p:txBody>
          <a:bodyPr rtlCol="0">
            <a:noAutofit/>
          </a:bodyPr>
          <a:lstStyle/>
          <a:p>
            <a:pPr eaLnBrk="1" fontAlgn="auto" hangingPunct="1">
              <a:spcAft>
                <a:spcPts val="0"/>
              </a:spcAft>
              <a:defRPr/>
            </a:pPr>
            <a:r>
              <a:rPr lang="en-US" sz="3200" dirty="0" smtClean="0"/>
              <a:t>Traditional </a:t>
            </a:r>
            <a:r>
              <a:rPr lang="en-US" sz="3200" dirty="0" smtClean="0">
                <a:ea typeface="+mj-ea"/>
                <a:cs typeface="+mj-cs"/>
              </a:rPr>
              <a:t>Alignment Model Descriptions</a:t>
            </a:r>
            <a:br>
              <a:rPr lang="en-US" sz="3200" dirty="0" smtClean="0">
                <a:ea typeface="+mj-ea"/>
                <a:cs typeface="+mj-cs"/>
              </a:rPr>
            </a:br>
            <a:endParaRPr lang="en-US" sz="3200" dirty="0">
              <a:ea typeface="+mj-ea"/>
              <a:cs typeface="+mj-cs"/>
            </a:endParaRPr>
          </a:p>
        </p:txBody>
      </p:sp>
      <p:sp>
        <p:nvSpPr>
          <p:cNvPr id="13" name="TextBox 12"/>
          <p:cNvSpPr txBox="1"/>
          <p:nvPr/>
        </p:nvSpPr>
        <p:spPr>
          <a:xfrm>
            <a:off x="250825" y="1624013"/>
            <a:ext cx="2765425" cy="330200"/>
          </a:xfrm>
          <a:prstGeom prst="rect">
            <a:avLst/>
          </a:prstGeom>
          <a:solidFill>
            <a:schemeClr val="accent1">
              <a:lumMod val="75000"/>
            </a:schemeClr>
          </a:solidFill>
          <a:ln>
            <a:solidFill>
              <a:schemeClr val="bg1"/>
            </a:solidFill>
          </a:ln>
        </p:spPr>
        <p:txBody>
          <a:bodyPr lIns="82296" tIns="41148" rIns="82296" bIns="41148" anchor="ctr">
            <a:spAutoFit/>
          </a:bodyPr>
          <a:lstStyle/>
          <a:p>
            <a:pPr algn="ctr" fontAlgn="auto">
              <a:spcBef>
                <a:spcPts val="0"/>
              </a:spcBef>
              <a:spcAft>
                <a:spcPts val="0"/>
              </a:spcAft>
              <a:defRPr/>
            </a:pPr>
            <a:r>
              <a:rPr lang="en-US" sz="1600" b="1" dirty="0">
                <a:solidFill>
                  <a:schemeClr val="bg1"/>
                </a:solidFill>
                <a:latin typeface="+mj-lt"/>
                <a:ea typeface="+mn-ea"/>
              </a:rPr>
              <a:t>Limited Integration</a:t>
            </a:r>
          </a:p>
        </p:txBody>
      </p:sp>
      <p:sp>
        <p:nvSpPr>
          <p:cNvPr id="14" name="TextBox 13"/>
          <p:cNvSpPr txBox="1"/>
          <p:nvPr/>
        </p:nvSpPr>
        <p:spPr>
          <a:xfrm>
            <a:off x="309563" y="1993900"/>
            <a:ext cx="2662237" cy="821763"/>
          </a:xfrm>
          <a:prstGeom prst="rect">
            <a:avLst/>
          </a:prstGeom>
          <a:solidFill>
            <a:schemeClr val="bg1">
              <a:lumMod val="85000"/>
            </a:schemeClr>
          </a:solidFill>
          <a:ln w="28575">
            <a:solidFill>
              <a:schemeClr val="accent4"/>
            </a:solidFill>
          </a:ln>
        </p:spPr>
        <p:txBody>
          <a:bodyPr lIns="82296" tIns="41148" rIns="82296" bIns="41148">
            <a:spAutoFit/>
          </a:bodyPr>
          <a:lstStyle/>
          <a:p>
            <a:pPr fontAlgn="auto">
              <a:spcBef>
                <a:spcPts val="0"/>
              </a:spcBef>
              <a:spcAft>
                <a:spcPts val="0"/>
              </a:spcAft>
              <a:defRPr/>
            </a:pPr>
            <a:r>
              <a:rPr lang="en-US" sz="1200" b="1" dirty="0">
                <a:latin typeface="+mj-lt"/>
                <a:ea typeface="+mn-ea"/>
              </a:rPr>
              <a:t>Managed Care </a:t>
            </a:r>
            <a:r>
              <a:rPr lang="en-US" sz="1200" b="1" dirty="0" smtClean="0">
                <a:latin typeface="+mj-lt"/>
                <a:ea typeface="+mn-ea"/>
              </a:rPr>
              <a:t>Networks (Independent Practice Associations, Physician Hospital Organizations):</a:t>
            </a:r>
            <a:r>
              <a:rPr lang="en-US" sz="1200" dirty="0" smtClean="0">
                <a:solidFill>
                  <a:schemeClr val="bg1"/>
                </a:solidFill>
                <a:latin typeface="+mj-lt"/>
                <a:ea typeface="+mn-ea"/>
              </a:rPr>
              <a:t> </a:t>
            </a:r>
            <a:r>
              <a:rPr lang="en-US" sz="1200" dirty="0">
                <a:solidFill>
                  <a:schemeClr val="dk1"/>
                </a:solidFill>
                <a:latin typeface="+mj-lt"/>
                <a:ea typeface="+mn-ea"/>
              </a:rPr>
              <a:t>Loose alliances for contracting purposes</a:t>
            </a:r>
          </a:p>
        </p:txBody>
      </p:sp>
      <p:sp>
        <p:nvSpPr>
          <p:cNvPr id="17" name="TextBox 16"/>
          <p:cNvSpPr txBox="1"/>
          <p:nvPr/>
        </p:nvSpPr>
        <p:spPr>
          <a:xfrm>
            <a:off x="3189288" y="1624013"/>
            <a:ext cx="2765425" cy="330200"/>
          </a:xfrm>
          <a:prstGeom prst="rect">
            <a:avLst/>
          </a:prstGeom>
          <a:solidFill>
            <a:schemeClr val="accent1">
              <a:lumMod val="75000"/>
            </a:schemeClr>
          </a:solidFill>
          <a:ln>
            <a:solidFill>
              <a:schemeClr val="bg1"/>
            </a:solidFill>
          </a:ln>
        </p:spPr>
        <p:txBody>
          <a:bodyPr lIns="82296" tIns="41148" rIns="82296" bIns="41148" anchor="ctr">
            <a:spAutoFit/>
          </a:bodyPr>
          <a:lstStyle/>
          <a:p>
            <a:pPr algn="ctr" fontAlgn="auto">
              <a:spcBef>
                <a:spcPts val="0"/>
              </a:spcBef>
              <a:spcAft>
                <a:spcPts val="0"/>
              </a:spcAft>
              <a:defRPr/>
            </a:pPr>
            <a:r>
              <a:rPr lang="en-US" sz="1600" b="1" dirty="0">
                <a:solidFill>
                  <a:schemeClr val="bg1"/>
                </a:solidFill>
                <a:latin typeface="+mj-lt"/>
                <a:ea typeface="+mn-ea"/>
              </a:rPr>
              <a:t>Moderate Integration</a:t>
            </a:r>
          </a:p>
        </p:txBody>
      </p:sp>
      <p:sp>
        <p:nvSpPr>
          <p:cNvPr id="18" name="TextBox 17"/>
          <p:cNvSpPr txBox="1"/>
          <p:nvPr/>
        </p:nvSpPr>
        <p:spPr>
          <a:xfrm>
            <a:off x="3257550" y="1982788"/>
            <a:ext cx="2660650" cy="636587"/>
          </a:xfrm>
          <a:prstGeom prst="rect">
            <a:avLst/>
          </a:prstGeom>
          <a:solidFill>
            <a:schemeClr val="bg1">
              <a:lumMod val="85000"/>
            </a:schemeClr>
          </a:solidFill>
          <a:ln w="28575">
            <a:solidFill>
              <a:schemeClr val="accent2"/>
            </a:solidFill>
          </a:ln>
        </p:spPr>
        <p:txBody>
          <a:bodyPr lIns="82296" tIns="41148" rIns="82296" bIns="41148">
            <a:spAutoFit/>
          </a:bodyPr>
          <a:lstStyle/>
          <a:p>
            <a:pPr fontAlgn="auto">
              <a:spcBef>
                <a:spcPts val="0"/>
              </a:spcBef>
              <a:spcAft>
                <a:spcPts val="0"/>
              </a:spcAft>
              <a:defRPr/>
            </a:pPr>
            <a:r>
              <a:rPr lang="en-US" sz="1200" b="1" dirty="0">
                <a:latin typeface="+mj-lt"/>
                <a:ea typeface="+mn-ea"/>
              </a:rPr>
              <a:t>Service Line Management: </a:t>
            </a:r>
            <a:r>
              <a:rPr lang="en-US" sz="1200" dirty="0">
                <a:solidFill>
                  <a:schemeClr val="dk1"/>
                </a:solidFill>
                <a:latin typeface="+mj-lt"/>
                <a:ea typeface="+mn-ea"/>
              </a:rPr>
              <a:t>Management of all specialty services within the hospital</a:t>
            </a:r>
          </a:p>
        </p:txBody>
      </p:sp>
      <p:sp>
        <p:nvSpPr>
          <p:cNvPr id="19" name="TextBox 18"/>
          <p:cNvSpPr txBox="1"/>
          <p:nvPr/>
        </p:nvSpPr>
        <p:spPr>
          <a:xfrm>
            <a:off x="3257550" y="2692075"/>
            <a:ext cx="2660650" cy="452438"/>
          </a:xfrm>
          <a:prstGeom prst="rect">
            <a:avLst/>
          </a:prstGeom>
          <a:solidFill>
            <a:schemeClr val="bg1">
              <a:lumMod val="85000"/>
            </a:schemeClr>
          </a:solidFill>
          <a:ln w="28575">
            <a:solidFill>
              <a:schemeClr val="accent2"/>
            </a:solidFill>
          </a:ln>
        </p:spPr>
        <p:txBody>
          <a:bodyPr lIns="82296" tIns="41148" rIns="82296" bIns="41148">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b="1" dirty="0"/>
              <a:t>MSO/ISO: </a:t>
            </a:r>
            <a:r>
              <a:rPr lang="en-US" altLang="en-US" sz="1200" dirty="0">
                <a:solidFill>
                  <a:srgbClr val="000000"/>
                </a:solidFill>
              </a:rPr>
              <a:t>Ties hospitals to physician’s business </a:t>
            </a:r>
          </a:p>
        </p:txBody>
      </p:sp>
      <p:sp>
        <p:nvSpPr>
          <p:cNvPr id="20" name="TextBox 19"/>
          <p:cNvSpPr txBox="1"/>
          <p:nvPr/>
        </p:nvSpPr>
        <p:spPr>
          <a:xfrm>
            <a:off x="3282950" y="4169463"/>
            <a:ext cx="2660650" cy="636587"/>
          </a:xfrm>
          <a:prstGeom prst="rect">
            <a:avLst/>
          </a:prstGeom>
          <a:solidFill>
            <a:schemeClr val="bg1">
              <a:lumMod val="85000"/>
            </a:schemeClr>
          </a:solidFill>
          <a:ln w="28575">
            <a:solidFill>
              <a:schemeClr val="accent3"/>
            </a:solidFill>
          </a:ln>
        </p:spPr>
        <p:txBody>
          <a:bodyPr lIns="82296" tIns="41148" rIns="82296" bIns="41148">
            <a:spAutoFit/>
          </a:bodyPr>
          <a:lstStyle/>
          <a:p>
            <a:pPr fontAlgn="auto">
              <a:spcBef>
                <a:spcPts val="0"/>
              </a:spcBef>
              <a:spcAft>
                <a:spcPts val="0"/>
              </a:spcAft>
              <a:defRPr/>
            </a:pPr>
            <a:r>
              <a:rPr lang="en-US" sz="1200" b="1" dirty="0">
                <a:latin typeface="+mj-lt"/>
                <a:ea typeface="+mn-ea"/>
              </a:rPr>
              <a:t>Equity Group Assimilation: </a:t>
            </a:r>
            <a:r>
              <a:rPr lang="en-US" sz="1200" dirty="0">
                <a:solidFill>
                  <a:schemeClr val="dk1"/>
                </a:solidFill>
                <a:latin typeface="+mj-lt"/>
                <a:ea typeface="+mn-ea"/>
              </a:rPr>
              <a:t>Ties entities via legal agreement; joint practice ownership</a:t>
            </a:r>
          </a:p>
        </p:txBody>
      </p:sp>
      <p:sp>
        <p:nvSpPr>
          <p:cNvPr id="21" name="TextBox 20"/>
          <p:cNvSpPr txBox="1"/>
          <p:nvPr/>
        </p:nvSpPr>
        <p:spPr>
          <a:xfrm>
            <a:off x="3282950" y="4897580"/>
            <a:ext cx="2660650" cy="638175"/>
          </a:xfrm>
          <a:prstGeom prst="rect">
            <a:avLst/>
          </a:prstGeom>
          <a:solidFill>
            <a:schemeClr val="bg1">
              <a:lumMod val="85000"/>
            </a:schemeClr>
          </a:solidFill>
          <a:ln w="28575">
            <a:solidFill>
              <a:schemeClr val="accent3"/>
            </a:solidFill>
          </a:ln>
        </p:spPr>
        <p:txBody>
          <a:bodyPr lIns="82296" tIns="41148" rIns="82296" bIns="41148">
            <a:spAutoFit/>
          </a:bodyPr>
          <a:lstStyle/>
          <a:p>
            <a:pPr fontAlgn="auto">
              <a:spcBef>
                <a:spcPts val="0"/>
              </a:spcBef>
              <a:spcAft>
                <a:spcPts val="0"/>
              </a:spcAft>
              <a:defRPr/>
            </a:pPr>
            <a:r>
              <a:rPr lang="en-US" sz="1200" b="1" dirty="0">
                <a:latin typeface="+mj-lt"/>
                <a:ea typeface="+mn-ea"/>
              </a:rPr>
              <a:t>Joint Ventures: </a:t>
            </a:r>
            <a:r>
              <a:rPr lang="en-US" sz="1200" dirty="0">
                <a:solidFill>
                  <a:schemeClr val="dk1"/>
                </a:solidFill>
                <a:latin typeface="+mj-lt"/>
                <a:ea typeface="+mn-ea"/>
              </a:rPr>
              <a:t>Unites parties under common enterprise; difficult to structure; legal hurdles</a:t>
            </a:r>
          </a:p>
        </p:txBody>
      </p:sp>
      <p:sp>
        <p:nvSpPr>
          <p:cNvPr id="23" name="TextBox 22"/>
          <p:cNvSpPr txBox="1"/>
          <p:nvPr/>
        </p:nvSpPr>
        <p:spPr>
          <a:xfrm>
            <a:off x="6127750" y="1624013"/>
            <a:ext cx="2765425" cy="330200"/>
          </a:xfrm>
          <a:prstGeom prst="rect">
            <a:avLst/>
          </a:prstGeom>
          <a:solidFill>
            <a:schemeClr val="accent1">
              <a:lumMod val="75000"/>
            </a:schemeClr>
          </a:solidFill>
          <a:ln>
            <a:solidFill>
              <a:schemeClr val="bg1"/>
            </a:solidFill>
          </a:ln>
        </p:spPr>
        <p:txBody>
          <a:bodyPr lIns="82296" tIns="41148" rIns="82296" bIns="41148" anchor="ctr">
            <a:spAutoFit/>
          </a:bodyPr>
          <a:lstStyle/>
          <a:p>
            <a:pPr algn="ctr" fontAlgn="auto">
              <a:spcBef>
                <a:spcPts val="0"/>
              </a:spcBef>
              <a:spcAft>
                <a:spcPts val="0"/>
              </a:spcAft>
              <a:defRPr/>
            </a:pPr>
            <a:r>
              <a:rPr lang="en-US" sz="1600" b="1" dirty="0">
                <a:solidFill>
                  <a:schemeClr val="bg1"/>
                </a:solidFill>
                <a:latin typeface="+mj-lt"/>
                <a:ea typeface="+mn-ea"/>
              </a:rPr>
              <a:t>Full Integration</a:t>
            </a:r>
          </a:p>
        </p:txBody>
      </p:sp>
      <p:sp>
        <p:nvSpPr>
          <p:cNvPr id="24" name="TextBox 23"/>
          <p:cNvSpPr txBox="1"/>
          <p:nvPr/>
        </p:nvSpPr>
        <p:spPr>
          <a:xfrm>
            <a:off x="6178931" y="4317837"/>
            <a:ext cx="2713449" cy="452432"/>
          </a:xfrm>
          <a:prstGeom prst="rect">
            <a:avLst/>
          </a:prstGeom>
          <a:solidFill>
            <a:schemeClr val="bg1">
              <a:lumMod val="85000"/>
            </a:schemeClr>
          </a:solidFill>
          <a:ln w="28575">
            <a:solidFill>
              <a:schemeClr val="accent2"/>
            </a:solidFill>
          </a:ln>
        </p:spPr>
        <p:txBody>
          <a:bodyPr wrap="square" lIns="82296" tIns="41148" rIns="82296" bIns="41148">
            <a:spAutoFit/>
          </a:bodyPr>
          <a:lstStyle/>
          <a:p>
            <a:pPr fontAlgn="auto">
              <a:spcBef>
                <a:spcPts val="0"/>
              </a:spcBef>
              <a:spcAft>
                <a:spcPts val="0"/>
              </a:spcAft>
              <a:defRPr/>
            </a:pPr>
            <a:r>
              <a:rPr lang="en-US" sz="1200" b="1" dirty="0" smtClean="0">
                <a:latin typeface="+mj-lt"/>
                <a:ea typeface="+mn-ea"/>
              </a:rPr>
              <a:t>Employment*: </a:t>
            </a:r>
            <a:r>
              <a:rPr lang="en-US" sz="1200" dirty="0">
                <a:solidFill>
                  <a:schemeClr val="dk1"/>
                </a:solidFill>
                <a:latin typeface="+mj-lt"/>
                <a:ea typeface="+mn-ea"/>
              </a:rPr>
              <a:t>Strongest alignment; minimizes economic risk for </a:t>
            </a:r>
            <a:r>
              <a:rPr lang="en-US" sz="1200" dirty="0" smtClean="0">
                <a:solidFill>
                  <a:schemeClr val="dk1"/>
                </a:solidFill>
                <a:latin typeface="+mj-lt"/>
                <a:ea typeface="+mn-ea"/>
              </a:rPr>
              <a:t>physicians; </a:t>
            </a:r>
            <a:endParaRPr lang="en-US" sz="1200" dirty="0">
              <a:solidFill>
                <a:schemeClr val="dk1"/>
              </a:solidFill>
              <a:latin typeface="+mj-lt"/>
              <a:ea typeface="+mn-ea"/>
            </a:endParaRPr>
          </a:p>
        </p:txBody>
      </p:sp>
      <p:sp>
        <p:nvSpPr>
          <p:cNvPr id="25" name="TextBox 24"/>
          <p:cNvSpPr txBox="1"/>
          <p:nvPr/>
        </p:nvSpPr>
        <p:spPr>
          <a:xfrm>
            <a:off x="6179343" y="3063860"/>
            <a:ext cx="2713832" cy="1191095"/>
          </a:xfrm>
          <a:prstGeom prst="rect">
            <a:avLst/>
          </a:prstGeom>
          <a:solidFill>
            <a:schemeClr val="bg1">
              <a:lumMod val="85000"/>
            </a:schemeClr>
          </a:solidFill>
          <a:ln w="28575">
            <a:solidFill>
              <a:schemeClr val="accent2"/>
            </a:solidFill>
          </a:ln>
        </p:spPr>
        <p:txBody>
          <a:bodyPr wrap="square" lIns="82296" tIns="41148" rIns="82296" bIns="41148">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b="1" dirty="0"/>
              <a:t>Employment “Lite”: </a:t>
            </a:r>
            <a:r>
              <a:rPr lang="en-US" altLang="en-US" sz="1200" dirty="0">
                <a:solidFill>
                  <a:srgbClr val="000000"/>
                </a:solidFill>
              </a:rPr>
              <a:t>Professional services agreements (PSAs) and other similar models (such as the practice management arrangement) </a:t>
            </a:r>
            <a:r>
              <a:rPr lang="en-US" altLang="en-US" sz="1200" dirty="0" smtClean="0">
                <a:solidFill>
                  <a:srgbClr val="000000"/>
                </a:solidFill>
              </a:rPr>
              <a:t>through which hospital engages physicians as contractors</a:t>
            </a:r>
            <a:endParaRPr lang="en-US" altLang="en-US" sz="1200" dirty="0">
              <a:solidFill>
                <a:srgbClr val="000000"/>
              </a:solidFill>
            </a:endParaRPr>
          </a:p>
        </p:txBody>
      </p:sp>
      <p:sp>
        <p:nvSpPr>
          <p:cNvPr id="26" name="TextBox 25"/>
          <p:cNvSpPr txBox="1"/>
          <p:nvPr/>
        </p:nvSpPr>
        <p:spPr>
          <a:xfrm>
            <a:off x="303213" y="2922015"/>
            <a:ext cx="2662237" cy="452438"/>
          </a:xfrm>
          <a:prstGeom prst="rect">
            <a:avLst/>
          </a:prstGeom>
          <a:solidFill>
            <a:schemeClr val="bg1">
              <a:lumMod val="85000"/>
            </a:schemeClr>
          </a:solidFill>
          <a:ln w="28575">
            <a:solidFill>
              <a:schemeClr val="accent4"/>
            </a:solidFill>
          </a:ln>
        </p:spPr>
        <p:txBody>
          <a:bodyPr lIns="82296" tIns="41148" rIns="82296" bIns="41148">
            <a:spAutoFit/>
          </a:bodyPr>
          <a:lstStyle/>
          <a:p>
            <a:pPr fontAlgn="auto">
              <a:spcBef>
                <a:spcPts val="0"/>
              </a:spcBef>
              <a:spcAft>
                <a:spcPts val="0"/>
              </a:spcAft>
              <a:defRPr/>
            </a:pPr>
            <a:r>
              <a:rPr lang="en-US" sz="1200" b="1" dirty="0">
                <a:latin typeface="+mj-lt"/>
                <a:ea typeface="+mn-ea"/>
              </a:rPr>
              <a:t>Recruitment/Incubation:</a:t>
            </a:r>
            <a:r>
              <a:rPr lang="en-US" sz="1200" dirty="0">
                <a:solidFill>
                  <a:schemeClr val="bg1"/>
                </a:solidFill>
                <a:latin typeface="+mj-lt"/>
                <a:ea typeface="+mn-ea"/>
              </a:rPr>
              <a:t> </a:t>
            </a:r>
            <a:r>
              <a:rPr lang="en-US" sz="1200" dirty="0">
                <a:solidFill>
                  <a:schemeClr val="dk1"/>
                </a:solidFill>
                <a:latin typeface="+mj-lt"/>
                <a:ea typeface="+mn-ea"/>
              </a:rPr>
              <a:t>Economic assistance for new physicians</a:t>
            </a:r>
          </a:p>
        </p:txBody>
      </p:sp>
      <p:sp>
        <p:nvSpPr>
          <p:cNvPr id="27" name="TextBox 26"/>
          <p:cNvSpPr txBox="1"/>
          <p:nvPr/>
        </p:nvSpPr>
        <p:spPr>
          <a:xfrm>
            <a:off x="6195191" y="1993900"/>
            <a:ext cx="2660650" cy="1006429"/>
          </a:xfrm>
          <a:prstGeom prst="rect">
            <a:avLst/>
          </a:prstGeom>
          <a:solidFill>
            <a:schemeClr val="bg1">
              <a:lumMod val="85000"/>
            </a:schemeClr>
          </a:solidFill>
          <a:ln w="38100">
            <a:solidFill>
              <a:schemeClr val="accent3"/>
            </a:solidFill>
          </a:ln>
        </p:spPr>
        <p:txBody>
          <a:bodyPr lIns="82296" tIns="41148" rIns="82296" bIns="41148">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b="1" dirty="0"/>
              <a:t>ACO/CIN/QC:  </a:t>
            </a:r>
            <a:r>
              <a:rPr lang="en-US" altLang="en-US" sz="1200" dirty="0"/>
              <a:t>Participation in </a:t>
            </a:r>
            <a:r>
              <a:rPr lang="en-US" altLang="en-US" sz="1200" dirty="0" smtClean="0"/>
              <a:t>an organization </a:t>
            </a:r>
            <a:r>
              <a:rPr lang="en-US" altLang="en-US" sz="1200" dirty="0"/>
              <a:t>focused on improving quality/cost of </a:t>
            </a:r>
            <a:r>
              <a:rPr lang="en-US" altLang="en-US" sz="1200" dirty="0" smtClean="0"/>
              <a:t>care for governmental </a:t>
            </a:r>
            <a:r>
              <a:rPr lang="en-US" altLang="en-US" sz="1200" dirty="0"/>
              <a:t>or </a:t>
            </a:r>
            <a:r>
              <a:rPr lang="en-US" altLang="en-US" sz="1200" dirty="0" smtClean="0"/>
              <a:t>non-governmental payers; </a:t>
            </a:r>
            <a:r>
              <a:rPr lang="en-US" altLang="en-US" sz="1200" dirty="0"/>
              <a:t>may be </a:t>
            </a:r>
            <a:r>
              <a:rPr lang="en-US" altLang="en-US" sz="1200" dirty="0" smtClean="0"/>
              <a:t>driven by practices </a:t>
            </a:r>
            <a:r>
              <a:rPr lang="en-US" altLang="en-US" sz="1200" dirty="0"/>
              <a:t>or hospital/groups</a:t>
            </a:r>
            <a:endParaRPr lang="en-US" altLang="en-US" sz="1200" dirty="0">
              <a:solidFill>
                <a:srgbClr val="000000"/>
              </a:solidFill>
            </a:endParaRPr>
          </a:p>
        </p:txBody>
      </p:sp>
      <p:sp>
        <p:nvSpPr>
          <p:cNvPr id="28" name="Slide Number Placeholder 5"/>
          <p:cNvSpPr>
            <a:spLocks noGrp="1"/>
          </p:cNvSpPr>
          <p:nvPr>
            <p:ph type="sldNum" sz="quarter" idx="4"/>
          </p:nvPr>
        </p:nvSpPr>
        <p:spPr>
          <a:xfrm>
            <a:off x="223467" y="6356350"/>
            <a:ext cx="1809261"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fld id="{B01E474B-E64A-1643-BE86-DE6C30C3886C}" type="slidenum">
              <a:rPr lang="en-US" smtClean="0"/>
              <a:pPr algn="l"/>
              <a:t>16</a:t>
            </a:fld>
            <a:endParaRPr lang="en-US" dirty="0"/>
          </a:p>
        </p:txBody>
      </p:sp>
      <p:sp>
        <p:nvSpPr>
          <p:cNvPr id="30" name="TextBox 29"/>
          <p:cNvSpPr txBox="1"/>
          <p:nvPr/>
        </p:nvSpPr>
        <p:spPr>
          <a:xfrm>
            <a:off x="303212" y="3523933"/>
            <a:ext cx="2713038" cy="637097"/>
          </a:xfrm>
          <a:prstGeom prst="rect">
            <a:avLst/>
          </a:prstGeom>
          <a:solidFill>
            <a:schemeClr val="bg1">
              <a:lumMod val="85000"/>
            </a:schemeClr>
          </a:solidFill>
          <a:ln w="28575">
            <a:solidFill>
              <a:schemeClr val="accent4"/>
            </a:solidFill>
          </a:ln>
        </p:spPr>
        <p:txBody>
          <a:bodyPr wrap="square" lIns="82296" tIns="41148" rIns="82296" bIns="41148">
            <a:spAutoFit/>
          </a:bodyPr>
          <a:lstStyle/>
          <a:p>
            <a:pPr fontAlgn="auto">
              <a:spcBef>
                <a:spcPts val="0"/>
              </a:spcBef>
              <a:spcAft>
                <a:spcPts val="0"/>
              </a:spcAft>
              <a:defRPr/>
            </a:pPr>
            <a:r>
              <a:rPr lang="en-US" sz="1200" b="1" dirty="0" smtClean="0">
                <a:latin typeface="+mj-lt"/>
                <a:ea typeface="+mn-ea"/>
              </a:rPr>
              <a:t>Group (Legal-Only) Merger: </a:t>
            </a:r>
            <a:r>
              <a:rPr lang="en-US" sz="1200" dirty="0">
                <a:solidFill>
                  <a:schemeClr val="dk1"/>
                </a:solidFill>
                <a:latin typeface="+mj-lt"/>
                <a:ea typeface="+mn-ea"/>
              </a:rPr>
              <a:t>Unites parties under common </a:t>
            </a:r>
            <a:r>
              <a:rPr lang="en-US" sz="1200" dirty="0" smtClean="0">
                <a:solidFill>
                  <a:schemeClr val="dk1"/>
                </a:solidFill>
                <a:latin typeface="+mj-lt"/>
                <a:ea typeface="+mn-ea"/>
              </a:rPr>
              <a:t>legal entity without an operational merger</a:t>
            </a:r>
            <a:endParaRPr lang="en-US" sz="1200" dirty="0">
              <a:solidFill>
                <a:schemeClr val="dk1"/>
              </a:solidFill>
              <a:latin typeface="+mj-lt"/>
              <a:ea typeface="+mn-ea"/>
            </a:endParaRPr>
          </a:p>
        </p:txBody>
      </p:sp>
      <p:sp>
        <p:nvSpPr>
          <p:cNvPr id="31" name="TextBox 30"/>
          <p:cNvSpPr txBox="1"/>
          <p:nvPr/>
        </p:nvSpPr>
        <p:spPr>
          <a:xfrm>
            <a:off x="6179343" y="4834520"/>
            <a:ext cx="2713038" cy="637097"/>
          </a:xfrm>
          <a:prstGeom prst="rect">
            <a:avLst/>
          </a:prstGeom>
          <a:solidFill>
            <a:schemeClr val="bg1">
              <a:lumMod val="85000"/>
            </a:schemeClr>
          </a:solidFill>
          <a:ln w="28575">
            <a:solidFill>
              <a:schemeClr val="accent4"/>
            </a:solidFill>
          </a:ln>
        </p:spPr>
        <p:txBody>
          <a:bodyPr wrap="square" lIns="82296" tIns="41148" rIns="82296" bIns="41148">
            <a:spAutoFit/>
          </a:bodyPr>
          <a:lstStyle/>
          <a:p>
            <a:pPr fontAlgn="auto">
              <a:spcBef>
                <a:spcPts val="0"/>
              </a:spcBef>
              <a:spcAft>
                <a:spcPts val="0"/>
              </a:spcAft>
              <a:defRPr/>
            </a:pPr>
            <a:r>
              <a:rPr lang="en-US" sz="1200" b="1" dirty="0" smtClean="0">
                <a:latin typeface="+mj-lt"/>
                <a:ea typeface="+mn-ea"/>
              </a:rPr>
              <a:t>Group (Legal and Operational) Merger: </a:t>
            </a:r>
            <a:r>
              <a:rPr lang="en-US" sz="1200" dirty="0">
                <a:solidFill>
                  <a:schemeClr val="dk1"/>
                </a:solidFill>
                <a:latin typeface="+mj-lt"/>
                <a:ea typeface="+mn-ea"/>
              </a:rPr>
              <a:t>Unites parties under common </a:t>
            </a:r>
            <a:r>
              <a:rPr lang="en-US" sz="1200" dirty="0" smtClean="0">
                <a:solidFill>
                  <a:schemeClr val="dk1"/>
                </a:solidFill>
                <a:latin typeface="+mj-lt"/>
                <a:ea typeface="+mn-ea"/>
              </a:rPr>
              <a:t>legal entity with full integration of operations</a:t>
            </a:r>
            <a:endParaRPr lang="en-US" sz="1200" dirty="0">
              <a:solidFill>
                <a:schemeClr val="dk1"/>
              </a:solidFill>
              <a:latin typeface="+mj-lt"/>
              <a:ea typeface="+mn-ea"/>
            </a:endParaRPr>
          </a:p>
        </p:txBody>
      </p:sp>
      <p:sp>
        <p:nvSpPr>
          <p:cNvPr id="5" name="Rectangle 4"/>
          <p:cNvSpPr/>
          <p:nvPr/>
        </p:nvSpPr>
        <p:spPr>
          <a:xfrm>
            <a:off x="683171" y="5788810"/>
            <a:ext cx="273269" cy="265167"/>
          </a:xfrm>
          <a:prstGeom prst="rect">
            <a:avLst/>
          </a:prstGeom>
          <a:solidFill>
            <a:schemeClr val="bg1">
              <a:lumMod val="75000"/>
            </a:schemeClr>
          </a:solidFill>
          <a:ln w="28575">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Rectangle 31"/>
          <p:cNvSpPr/>
          <p:nvPr/>
        </p:nvSpPr>
        <p:spPr>
          <a:xfrm>
            <a:off x="2632840" y="5788809"/>
            <a:ext cx="273269" cy="265167"/>
          </a:xfrm>
          <a:prstGeom prst="rect">
            <a:avLst/>
          </a:prstGeom>
          <a:solidFill>
            <a:schemeClr val="bg1">
              <a:lumMod val="75000"/>
            </a:schemeClr>
          </a:solid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Rectangle 32"/>
          <p:cNvSpPr/>
          <p:nvPr/>
        </p:nvSpPr>
        <p:spPr>
          <a:xfrm>
            <a:off x="4740164" y="5788808"/>
            <a:ext cx="273269" cy="265167"/>
          </a:xfrm>
          <a:prstGeom prst="rect">
            <a:avLst/>
          </a:prstGeom>
          <a:solidFill>
            <a:schemeClr val="bg1">
              <a:lumMod val="75000"/>
            </a:schemeClr>
          </a:solidFill>
          <a:ln w="28575">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1008992" y="5683708"/>
            <a:ext cx="1492469" cy="461665"/>
          </a:xfrm>
          <a:prstGeom prst="rect">
            <a:avLst/>
          </a:prstGeom>
          <a:noFill/>
        </p:spPr>
        <p:txBody>
          <a:bodyPr wrap="square" rtlCol="0">
            <a:spAutoFit/>
          </a:bodyPr>
          <a:lstStyle/>
          <a:p>
            <a:r>
              <a:rPr lang="en-US" sz="1200" dirty="0" smtClean="0"/>
              <a:t>Typically Physician-to-Physician</a:t>
            </a:r>
            <a:endParaRPr lang="en-US" sz="1200" dirty="0"/>
          </a:p>
        </p:txBody>
      </p:sp>
      <p:sp>
        <p:nvSpPr>
          <p:cNvPr id="34" name="TextBox 33"/>
          <p:cNvSpPr txBox="1"/>
          <p:nvPr/>
        </p:nvSpPr>
        <p:spPr>
          <a:xfrm>
            <a:off x="2996980" y="5690558"/>
            <a:ext cx="1492469" cy="461665"/>
          </a:xfrm>
          <a:prstGeom prst="rect">
            <a:avLst/>
          </a:prstGeom>
          <a:noFill/>
        </p:spPr>
        <p:txBody>
          <a:bodyPr wrap="square" rtlCol="0">
            <a:spAutoFit/>
          </a:bodyPr>
          <a:lstStyle/>
          <a:p>
            <a:r>
              <a:rPr lang="en-US" sz="1200" dirty="0" smtClean="0"/>
              <a:t>Typically Physician-to-Hospital</a:t>
            </a:r>
            <a:endParaRPr lang="en-US" sz="1200" dirty="0"/>
          </a:p>
        </p:txBody>
      </p:sp>
      <p:sp>
        <p:nvSpPr>
          <p:cNvPr id="35" name="TextBox 34"/>
          <p:cNvSpPr txBox="1"/>
          <p:nvPr/>
        </p:nvSpPr>
        <p:spPr>
          <a:xfrm>
            <a:off x="5104303" y="5694218"/>
            <a:ext cx="1874565" cy="461665"/>
          </a:xfrm>
          <a:prstGeom prst="rect">
            <a:avLst/>
          </a:prstGeom>
          <a:noFill/>
        </p:spPr>
        <p:txBody>
          <a:bodyPr wrap="square" rtlCol="0">
            <a:spAutoFit/>
          </a:bodyPr>
          <a:lstStyle/>
          <a:p>
            <a:r>
              <a:rPr lang="en-US" sz="1200" dirty="0" smtClean="0"/>
              <a:t>Either Physician-Physician or Physician-Hospital</a:t>
            </a:r>
            <a:endParaRPr lang="en-US" sz="1200" dirty="0"/>
          </a:p>
        </p:txBody>
      </p:sp>
      <p:sp>
        <p:nvSpPr>
          <p:cNvPr id="36" name="TextBox 35"/>
          <p:cNvSpPr txBox="1"/>
          <p:nvPr/>
        </p:nvSpPr>
        <p:spPr>
          <a:xfrm>
            <a:off x="309563" y="4274590"/>
            <a:ext cx="2662237" cy="452438"/>
          </a:xfrm>
          <a:prstGeom prst="rect">
            <a:avLst/>
          </a:prstGeom>
          <a:solidFill>
            <a:schemeClr val="bg1">
              <a:lumMod val="85000"/>
            </a:schemeClr>
          </a:solidFill>
          <a:ln w="28575">
            <a:solidFill>
              <a:schemeClr val="accent2"/>
            </a:solidFill>
          </a:ln>
        </p:spPr>
        <p:txBody>
          <a:bodyPr lIns="82296" tIns="41148" rIns="82296" bIns="41148">
            <a:spAutoFit/>
          </a:bodyPr>
          <a:lstStyle/>
          <a:p>
            <a:pPr fontAlgn="auto">
              <a:spcBef>
                <a:spcPts val="0"/>
              </a:spcBef>
              <a:spcAft>
                <a:spcPts val="0"/>
              </a:spcAft>
              <a:defRPr/>
            </a:pPr>
            <a:r>
              <a:rPr lang="en-US" sz="1200" b="1" dirty="0">
                <a:latin typeface="+mj-lt"/>
                <a:ea typeface="+mn-ea"/>
              </a:rPr>
              <a:t>Call Coverage </a:t>
            </a:r>
            <a:r>
              <a:rPr lang="en-US" sz="1200" b="1" dirty="0" smtClean="0">
                <a:latin typeface="+mj-lt"/>
                <a:ea typeface="+mn-ea"/>
              </a:rPr>
              <a:t>Stipends:</a:t>
            </a:r>
            <a:r>
              <a:rPr lang="en-US" sz="1200" dirty="0" smtClean="0">
                <a:latin typeface="+mj-lt"/>
                <a:ea typeface="+mn-ea"/>
              </a:rPr>
              <a:t> </a:t>
            </a:r>
            <a:r>
              <a:rPr lang="en-US" sz="1200" dirty="0">
                <a:latin typeface="+mj-lt"/>
                <a:ea typeface="+mn-ea"/>
              </a:rPr>
              <a:t>Pay for </a:t>
            </a:r>
            <a:r>
              <a:rPr lang="en-US" sz="1200" dirty="0">
                <a:solidFill>
                  <a:schemeClr val="dk1"/>
                </a:solidFill>
                <a:latin typeface="+mj-lt"/>
                <a:ea typeface="+mn-ea"/>
              </a:rPr>
              <a:t>unassigned ED call</a:t>
            </a:r>
          </a:p>
        </p:txBody>
      </p:sp>
      <p:sp>
        <p:nvSpPr>
          <p:cNvPr id="37" name="TextBox 36"/>
          <p:cNvSpPr txBox="1"/>
          <p:nvPr/>
        </p:nvSpPr>
        <p:spPr>
          <a:xfrm>
            <a:off x="309563" y="4836020"/>
            <a:ext cx="2662237" cy="452438"/>
          </a:xfrm>
          <a:prstGeom prst="rect">
            <a:avLst/>
          </a:prstGeom>
          <a:solidFill>
            <a:schemeClr val="bg1">
              <a:lumMod val="85000"/>
            </a:schemeClr>
          </a:solidFill>
          <a:ln w="28575">
            <a:solidFill>
              <a:schemeClr val="accent2"/>
            </a:solidFill>
          </a:ln>
        </p:spPr>
        <p:txBody>
          <a:bodyPr lIns="82296" tIns="41148" rIns="82296" bIns="41148">
            <a:spAutoFit/>
          </a:bodyPr>
          <a:lstStyle/>
          <a:p>
            <a:pPr fontAlgn="auto">
              <a:spcBef>
                <a:spcPts val="0"/>
              </a:spcBef>
              <a:spcAft>
                <a:spcPts val="0"/>
              </a:spcAft>
              <a:defRPr/>
            </a:pPr>
            <a:r>
              <a:rPr lang="en-US" sz="1200" b="1" dirty="0">
                <a:latin typeface="+mj-lt"/>
                <a:ea typeface="+mn-ea"/>
              </a:rPr>
              <a:t>Medical </a:t>
            </a:r>
            <a:r>
              <a:rPr lang="en-US" sz="1200" b="1" dirty="0" smtClean="0">
                <a:latin typeface="+mj-lt"/>
                <a:ea typeface="+mn-ea"/>
              </a:rPr>
              <a:t>Directorships: </a:t>
            </a:r>
            <a:r>
              <a:rPr lang="en-US" sz="1200" dirty="0">
                <a:solidFill>
                  <a:schemeClr val="dk1"/>
                </a:solidFill>
                <a:latin typeface="+mj-lt"/>
                <a:ea typeface="+mn-ea"/>
              </a:rPr>
              <a:t>Specific clinical oversight duties</a:t>
            </a:r>
          </a:p>
        </p:txBody>
      </p:sp>
      <p:sp>
        <p:nvSpPr>
          <p:cNvPr id="38" name="TextBox 37"/>
          <p:cNvSpPr txBox="1"/>
          <p:nvPr/>
        </p:nvSpPr>
        <p:spPr>
          <a:xfrm>
            <a:off x="3257550" y="3248525"/>
            <a:ext cx="2660650" cy="821763"/>
          </a:xfrm>
          <a:prstGeom prst="rect">
            <a:avLst/>
          </a:prstGeom>
          <a:solidFill>
            <a:schemeClr val="bg1">
              <a:lumMod val="85000"/>
            </a:schemeClr>
          </a:solidFill>
          <a:ln w="28575">
            <a:solidFill>
              <a:schemeClr val="accent2"/>
            </a:solidFill>
          </a:ln>
        </p:spPr>
        <p:txBody>
          <a:bodyPr lIns="82296" tIns="41148" rIns="82296" bIns="41148">
            <a:spAutoFit/>
          </a:bodyPr>
          <a:lstStyle/>
          <a:p>
            <a:pPr fontAlgn="auto">
              <a:spcBef>
                <a:spcPts val="0"/>
              </a:spcBef>
              <a:spcAft>
                <a:spcPts val="0"/>
              </a:spcAft>
              <a:defRPr/>
            </a:pPr>
            <a:r>
              <a:rPr lang="en-US" sz="1200" b="1" dirty="0" smtClean="0">
                <a:latin typeface="+mj-lt"/>
                <a:ea typeface="+mn-ea"/>
              </a:rPr>
              <a:t>Clinical Co-Management</a:t>
            </a:r>
            <a:r>
              <a:rPr lang="en-US" sz="1200" b="1" dirty="0">
                <a:latin typeface="+mj-lt"/>
                <a:ea typeface="+mn-ea"/>
              </a:rPr>
              <a:t>: </a:t>
            </a:r>
            <a:r>
              <a:rPr lang="en-US" sz="1200" dirty="0" smtClean="0">
                <a:solidFill>
                  <a:srgbClr val="000000"/>
                </a:solidFill>
                <a:latin typeface="+mj-lt"/>
                <a:ea typeface="+mn-ea"/>
              </a:rPr>
              <a:t>Physicians become actively engaged in clinical operations and oversight of applicable service line at the hospital</a:t>
            </a:r>
            <a:endParaRPr lang="en-US" sz="1200" dirty="0">
              <a:solidFill>
                <a:srgbClr val="000000"/>
              </a:solidFill>
              <a:latin typeface="+mj-lt"/>
              <a:ea typeface="+mn-ea"/>
            </a:endParaRPr>
          </a:p>
        </p:txBody>
      </p:sp>
      <p:sp>
        <p:nvSpPr>
          <p:cNvPr id="3" name="TextBox 2"/>
          <p:cNvSpPr txBox="1"/>
          <p:nvPr/>
        </p:nvSpPr>
        <p:spPr>
          <a:xfrm>
            <a:off x="683171" y="6356350"/>
            <a:ext cx="6716112" cy="461665"/>
          </a:xfrm>
          <a:prstGeom prst="rect">
            <a:avLst/>
          </a:prstGeom>
          <a:noFill/>
        </p:spPr>
        <p:txBody>
          <a:bodyPr wrap="square" rtlCol="0">
            <a:spAutoFit/>
          </a:bodyPr>
          <a:lstStyle/>
          <a:p>
            <a:r>
              <a:rPr lang="en-US" sz="1200" i="1" dirty="0" smtClean="0"/>
              <a:t>*</a:t>
            </a:r>
            <a:r>
              <a:rPr lang="en-US" sz="1200" i="1" dirty="0">
                <a:solidFill>
                  <a:schemeClr val="dk1"/>
                </a:solidFill>
              </a:rPr>
              <a:t>I</a:t>
            </a:r>
            <a:r>
              <a:rPr lang="en-US" sz="1200" i="1" dirty="0" smtClean="0">
                <a:solidFill>
                  <a:schemeClr val="dk1"/>
                </a:solidFill>
              </a:rPr>
              <a:t>ncludes </a:t>
            </a:r>
            <a:r>
              <a:rPr lang="en-US" sz="1200" i="1" dirty="0">
                <a:solidFill>
                  <a:schemeClr val="dk1"/>
                </a:solidFill>
              </a:rPr>
              <a:t>the Physician Enterprise Model (PEM) and the Group Practice Subsidiary (GPS) </a:t>
            </a:r>
            <a:r>
              <a:rPr lang="en-US" sz="1200" i="1" dirty="0" smtClean="0">
                <a:solidFill>
                  <a:schemeClr val="dk1"/>
                </a:solidFill>
              </a:rPr>
              <a:t>model both of which allow the practice entity to remain intact even after employment of the physicians by the hospital</a:t>
            </a:r>
            <a:r>
              <a:rPr lang="en-US" sz="1200" dirty="0" smtClean="0">
                <a:solidFill>
                  <a:schemeClr val="dk1"/>
                </a:solidFill>
              </a:rPr>
              <a:t>.</a:t>
            </a:r>
            <a:endParaRPr lang="en-US" sz="1200" dirty="0">
              <a:solidFill>
                <a:schemeClr val="dk1"/>
              </a:solidFill>
            </a:endParaRPr>
          </a:p>
        </p:txBody>
      </p:sp>
    </p:spTree>
    <p:extLst>
      <p:ext uri="{BB962C8B-B14F-4D97-AF65-F5344CB8AC3E}">
        <p14:creationId xmlns:p14="http://schemas.microsoft.com/office/powerpoint/2010/main" val="28346210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Joint Ventures</a:t>
            </a:r>
            <a:endParaRPr lang="en-US" i="1" dirty="0"/>
          </a:p>
        </p:txBody>
      </p:sp>
      <p:sp>
        <p:nvSpPr>
          <p:cNvPr id="4" name="Subtitle 3"/>
          <p:cNvSpPr>
            <a:spLocks noGrp="1"/>
          </p:cNvSpPr>
          <p:nvPr>
            <p:ph type="subTitle" idx="1"/>
          </p:nvPr>
        </p:nvSpPr>
        <p:spPr>
          <a:xfrm>
            <a:off x="454121" y="4446140"/>
            <a:ext cx="8235758" cy="576623"/>
          </a:xfrm>
        </p:spPr>
        <p:txBody>
          <a:bodyPr/>
          <a:lstStyle/>
          <a:p>
            <a:endParaRPr lang="en-US" i="1" dirty="0"/>
          </a:p>
        </p:txBody>
      </p:sp>
    </p:spTree>
    <p:extLst>
      <p:ext uri="{BB962C8B-B14F-4D97-AF65-F5344CB8AC3E}">
        <p14:creationId xmlns:p14="http://schemas.microsoft.com/office/powerpoint/2010/main" val="42277635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467" y="820615"/>
            <a:ext cx="8463333" cy="997552"/>
          </a:xfrm>
        </p:spPr>
        <p:txBody>
          <a:bodyPr>
            <a:normAutofit fontScale="90000"/>
          </a:bodyPr>
          <a:lstStyle/>
          <a:p>
            <a:r>
              <a:rPr lang="en-US" dirty="0" smtClean="0"/>
              <a:t>Joint Ventures </a:t>
            </a:r>
            <a:br>
              <a:rPr lang="en-US" dirty="0" smtClean="0"/>
            </a:br>
            <a:endParaRPr lang="en-US" dirty="0"/>
          </a:p>
        </p:txBody>
      </p:sp>
      <p:sp>
        <p:nvSpPr>
          <p:cNvPr id="4" name="Slide Number Placeholder 5"/>
          <p:cNvSpPr>
            <a:spLocks noGrp="1"/>
          </p:cNvSpPr>
          <p:nvPr>
            <p:ph type="sldNum" sz="quarter" idx="4"/>
          </p:nvPr>
        </p:nvSpPr>
        <p:spPr>
          <a:xfrm>
            <a:off x="223467" y="6356350"/>
            <a:ext cx="1809261"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fld id="{B01E474B-E64A-1643-BE86-DE6C30C3886C}" type="slidenum">
              <a:rPr lang="en-US" smtClean="0"/>
              <a:pPr algn="l"/>
              <a:t>18</a:t>
            </a:fld>
            <a:endParaRPr lang="en-US" dirty="0"/>
          </a:p>
        </p:txBody>
      </p:sp>
      <p:sp>
        <p:nvSpPr>
          <p:cNvPr id="8" name="Content Placeholder 2"/>
          <p:cNvSpPr>
            <a:spLocks noGrp="1"/>
          </p:cNvSpPr>
          <p:nvPr>
            <p:ph idx="1"/>
          </p:nvPr>
        </p:nvSpPr>
        <p:spPr>
          <a:xfrm>
            <a:off x="457200" y="1447800"/>
            <a:ext cx="3810000" cy="4775200"/>
          </a:xfrm>
        </p:spPr>
        <p:txBody>
          <a:bodyPr/>
          <a:lstStyle/>
          <a:p>
            <a:pPr>
              <a:buSzPct val="75000"/>
              <a:buNone/>
            </a:pPr>
            <a:r>
              <a:rPr lang="en-US" sz="2800" b="1" u="sng" dirty="0" smtClean="0"/>
              <a:t>Structures*</a:t>
            </a:r>
          </a:p>
          <a:p>
            <a:pPr algn="l">
              <a:buSzPct val="75000"/>
              <a:buFont typeface="Arial" pitchFamily="34" charset="0"/>
              <a:buChar char="•"/>
            </a:pPr>
            <a:r>
              <a:rPr lang="en-US" sz="2400" dirty="0" smtClean="0"/>
              <a:t>Specialty Hospitals</a:t>
            </a:r>
          </a:p>
          <a:p>
            <a:pPr algn="l">
              <a:buSzPct val="75000"/>
              <a:buFont typeface="Arial" pitchFamily="34" charset="0"/>
              <a:buChar char="•"/>
            </a:pPr>
            <a:r>
              <a:rPr lang="en-US" sz="2400" dirty="0" smtClean="0"/>
              <a:t>Management Services Arrangements</a:t>
            </a:r>
          </a:p>
          <a:p>
            <a:pPr algn="l">
              <a:spcBef>
                <a:spcPts val="1200"/>
              </a:spcBef>
              <a:buSzPct val="75000"/>
              <a:buFont typeface="Arial" pitchFamily="34" charset="0"/>
              <a:buChar char="•"/>
            </a:pPr>
            <a:r>
              <a:rPr lang="en-US" sz="2400" dirty="0" smtClean="0"/>
              <a:t>Under-Arrangement Arrangements</a:t>
            </a:r>
          </a:p>
          <a:p>
            <a:pPr algn="l">
              <a:spcBef>
                <a:spcPts val="1200"/>
              </a:spcBef>
              <a:buSzPct val="75000"/>
              <a:buFont typeface="Arial" pitchFamily="34" charset="0"/>
              <a:buChar char="•"/>
            </a:pPr>
            <a:r>
              <a:rPr lang="en-US" sz="2400" dirty="0" smtClean="0"/>
              <a:t>Freestanding Centers</a:t>
            </a:r>
          </a:p>
          <a:p>
            <a:pPr algn="l">
              <a:spcBef>
                <a:spcPts val="1200"/>
              </a:spcBef>
              <a:buSzPct val="75000"/>
              <a:buFont typeface="Arial" pitchFamily="34" charset="0"/>
              <a:buChar char="•"/>
            </a:pPr>
            <a:r>
              <a:rPr lang="en-US" sz="2400" dirty="0" smtClean="0"/>
              <a:t>Pay for Performance</a:t>
            </a:r>
          </a:p>
          <a:p>
            <a:pPr algn="l">
              <a:spcBef>
                <a:spcPts val="1200"/>
              </a:spcBef>
              <a:buSzPct val="75000"/>
              <a:buFont typeface="Arial" pitchFamily="34" charset="0"/>
              <a:buChar char="•"/>
            </a:pPr>
            <a:r>
              <a:rPr lang="en-US" sz="2400" dirty="0" smtClean="0"/>
              <a:t>Block Leases</a:t>
            </a:r>
          </a:p>
          <a:p>
            <a:pPr algn="l">
              <a:spcBef>
                <a:spcPts val="1200"/>
              </a:spcBef>
              <a:buSzPct val="75000"/>
              <a:buFont typeface="Arial" pitchFamily="34" charset="0"/>
              <a:buChar char="•"/>
            </a:pPr>
            <a:r>
              <a:rPr lang="en-US" sz="2400" dirty="0" smtClean="0"/>
              <a:t>Medical Directorships</a:t>
            </a:r>
          </a:p>
        </p:txBody>
      </p:sp>
      <p:sp>
        <p:nvSpPr>
          <p:cNvPr id="9" name="Content Placeholder 2"/>
          <p:cNvSpPr txBox="1">
            <a:spLocks/>
          </p:cNvSpPr>
          <p:nvPr/>
        </p:nvSpPr>
        <p:spPr bwMode="auto">
          <a:xfrm>
            <a:off x="4800600" y="1462314"/>
            <a:ext cx="4114800" cy="26524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60388" marR="0" lvl="0" indent="-560388" algn="l" defTabSz="914400" rtl="0" eaLnBrk="0" fontAlgn="base" latinLnBrk="0" hangingPunct="0">
              <a:lnSpc>
                <a:spcPct val="100000"/>
              </a:lnSpc>
              <a:spcBef>
                <a:spcPct val="20000"/>
              </a:spcBef>
              <a:spcAft>
                <a:spcPct val="0"/>
              </a:spcAft>
              <a:buClr>
                <a:schemeClr val="accent1">
                  <a:lumMod val="75000"/>
                </a:schemeClr>
              </a:buClr>
              <a:buSzPct val="75000"/>
              <a:buFont typeface="Wingdings" pitchFamily="2" charset="2"/>
              <a:buNone/>
              <a:tabLst/>
              <a:defRPr/>
            </a:pPr>
            <a:r>
              <a:rPr kumimoji="0" lang="en-US" sz="2800" b="1" i="0" u="sng" strike="noStrike" kern="1200" cap="none" spc="0" normalizeH="0" baseline="0" noProof="0" dirty="0" smtClean="0">
                <a:ln>
                  <a:noFill/>
                </a:ln>
                <a:solidFill>
                  <a:schemeClr val="tx1">
                    <a:lumMod val="65000"/>
                    <a:lumOff val="35000"/>
                  </a:schemeClr>
                </a:solidFill>
                <a:effectLst/>
                <a:uLnTx/>
                <a:uFillTx/>
                <a:latin typeface="+mn-lt"/>
                <a:ea typeface="+mn-ea"/>
                <a:cs typeface="+mn-cs"/>
              </a:rPr>
              <a:t>“Laws” to Consider</a:t>
            </a:r>
          </a:p>
          <a:p>
            <a:pPr marL="457200" marR="0" lvl="0" indent="-457200" algn="just" fontAlgn="base">
              <a:lnSpc>
                <a:spcPct val="100000"/>
              </a:lnSpc>
              <a:spcBef>
                <a:spcPct val="20000"/>
              </a:spcBef>
              <a:spcAft>
                <a:spcPct val="0"/>
              </a:spcAft>
              <a:buClr>
                <a:schemeClr val="tx1">
                  <a:lumMod val="65000"/>
                  <a:lumOff val="35000"/>
                </a:schemeClr>
              </a:buClr>
              <a:buSzPct val="75000"/>
              <a:buFont typeface="Arial" panose="020B0604020202020204" pitchFamily="34" charset="0"/>
              <a:buChar char="•"/>
              <a:tabLst/>
              <a:defRPr/>
            </a:pPr>
            <a:r>
              <a:rPr lang="en-US" sz="2400" dirty="0">
                <a:solidFill>
                  <a:schemeClr val="tx1">
                    <a:lumMod val="65000"/>
                    <a:lumOff val="35000"/>
                  </a:schemeClr>
                </a:solidFill>
              </a:rPr>
              <a:t>Stark</a:t>
            </a:r>
          </a:p>
          <a:p>
            <a:pPr marL="457200" marR="0" lvl="0" indent="-457200" algn="just" fontAlgn="base">
              <a:lnSpc>
                <a:spcPct val="100000"/>
              </a:lnSpc>
              <a:spcBef>
                <a:spcPct val="20000"/>
              </a:spcBef>
              <a:spcAft>
                <a:spcPct val="0"/>
              </a:spcAft>
              <a:buClr>
                <a:schemeClr val="tx1">
                  <a:lumMod val="65000"/>
                  <a:lumOff val="35000"/>
                </a:schemeClr>
              </a:buClr>
              <a:buSzPct val="75000"/>
              <a:buFont typeface="Arial" panose="020B0604020202020204" pitchFamily="34" charset="0"/>
              <a:buChar char="•"/>
              <a:tabLst/>
              <a:defRPr/>
            </a:pPr>
            <a:r>
              <a:rPr lang="en-US" sz="2400" dirty="0">
                <a:solidFill>
                  <a:schemeClr val="tx1">
                    <a:lumMod val="65000"/>
                    <a:lumOff val="35000"/>
                  </a:schemeClr>
                </a:solidFill>
              </a:rPr>
              <a:t>Anti-Kickback</a:t>
            </a:r>
          </a:p>
          <a:p>
            <a:pPr marL="457200" marR="0" lvl="0" indent="-457200" algn="just" fontAlgn="base">
              <a:lnSpc>
                <a:spcPct val="100000"/>
              </a:lnSpc>
              <a:spcBef>
                <a:spcPct val="20000"/>
              </a:spcBef>
              <a:spcAft>
                <a:spcPct val="0"/>
              </a:spcAft>
              <a:buClr>
                <a:schemeClr val="tx1">
                  <a:lumMod val="65000"/>
                  <a:lumOff val="35000"/>
                </a:schemeClr>
              </a:buClr>
              <a:buSzPct val="75000"/>
              <a:buFont typeface="Arial" panose="020B0604020202020204" pitchFamily="34" charset="0"/>
              <a:buChar char="•"/>
              <a:tabLst/>
              <a:defRPr/>
            </a:pPr>
            <a:r>
              <a:rPr lang="en-US" sz="2400" dirty="0">
                <a:solidFill>
                  <a:schemeClr val="tx1">
                    <a:lumMod val="65000"/>
                    <a:lumOff val="35000"/>
                  </a:schemeClr>
                </a:solidFill>
              </a:rPr>
              <a:t>Reimbursement</a:t>
            </a:r>
          </a:p>
          <a:p>
            <a:pPr marL="457200" marR="0" lvl="0" indent="-457200" algn="just" fontAlgn="base">
              <a:lnSpc>
                <a:spcPct val="100000"/>
              </a:lnSpc>
              <a:spcBef>
                <a:spcPct val="20000"/>
              </a:spcBef>
              <a:spcAft>
                <a:spcPct val="0"/>
              </a:spcAft>
              <a:buClr>
                <a:schemeClr val="tx1">
                  <a:lumMod val="65000"/>
                  <a:lumOff val="35000"/>
                </a:schemeClr>
              </a:buClr>
              <a:buSzPct val="75000"/>
              <a:buFont typeface="Arial" panose="020B0604020202020204" pitchFamily="34" charset="0"/>
              <a:buChar char="•"/>
              <a:tabLst/>
              <a:defRPr/>
            </a:pPr>
            <a:r>
              <a:rPr lang="en-US" sz="2400" dirty="0">
                <a:solidFill>
                  <a:schemeClr val="tx1">
                    <a:lumMod val="65000"/>
                    <a:lumOff val="35000"/>
                  </a:schemeClr>
                </a:solidFill>
              </a:rPr>
              <a:t>Tax Implications</a:t>
            </a:r>
          </a:p>
          <a:p>
            <a:pPr marL="457200" marR="0" lvl="0" indent="-457200" algn="just" fontAlgn="base">
              <a:lnSpc>
                <a:spcPct val="100000"/>
              </a:lnSpc>
              <a:spcBef>
                <a:spcPct val="20000"/>
              </a:spcBef>
              <a:spcAft>
                <a:spcPct val="0"/>
              </a:spcAft>
              <a:buClr>
                <a:schemeClr val="tx1">
                  <a:lumMod val="65000"/>
                  <a:lumOff val="35000"/>
                </a:schemeClr>
              </a:buClr>
              <a:buSzPct val="75000"/>
              <a:buFont typeface="Arial" panose="020B0604020202020204" pitchFamily="34" charset="0"/>
              <a:buChar char="•"/>
              <a:tabLst/>
              <a:defRPr/>
            </a:pPr>
            <a:r>
              <a:rPr lang="en-US" sz="2400" dirty="0">
                <a:solidFill>
                  <a:schemeClr val="tx1">
                    <a:lumMod val="65000"/>
                    <a:lumOff val="35000"/>
                  </a:schemeClr>
                </a:solidFill>
              </a:rPr>
              <a:t>State Law</a:t>
            </a:r>
          </a:p>
        </p:txBody>
      </p:sp>
      <p:sp>
        <p:nvSpPr>
          <p:cNvPr id="10" name="Text Box 4"/>
          <p:cNvSpPr txBox="1">
            <a:spLocks noChangeArrowheads="1"/>
          </p:cNvSpPr>
          <p:nvPr/>
        </p:nvSpPr>
        <p:spPr bwMode="auto">
          <a:xfrm>
            <a:off x="641131" y="6356350"/>
            <a:ext cx="3683829" cy="276999"/>
          </a:xfrm>
          <a:prstGeom prst="rect">
            <a:avLst/>
          </a:prstGeom>
          <a:noFill/>
          <a:ln w="9525">
            <a:noFill/>
            <a:miter lim="800000"/>
            <a:headEnd/>
            <a:tailEnd/>
          </a:ln>
        </p:spPr>
        <p:txBody>
          <a:bodyPr wrap="none">
            <a:spAutoFit/>
          </a:bodyPr>
          <a:lstStyle/>
          <a:p>
            <a:pPr>
              <a:defRPr/>
            </a:pPr>
            <a:r>
              <a:rPr kumimoji="1" lang="en-US" sz="1200" i="1" dirty="0" smtClean="0">
                <a:solidFill>
                  <a:schemeClr val="tx1">
                    <a:lumMod val="65000"/>
                    <a:lumOff val="35000"/>
                  </a:schemeClr>
                </a:solidFill>
                <a:latin typeface="+mj-lt"/>
              </a:rPr>
              <a:t>Source</a:t>
            </a:r>
            <a:r>
              <a:rPr kumimoji="1" lang="en-US" sz="1200" i="1" dirty="0">
                <a:solidFill>
                  <a:schemeClr val="tx1">
                    <a:lumMod val="65000"/>
                    <a:lumOff val="35000"/>
                  </a:schemeClr>
                </a:solidFill>
                <a:latin typeface="+mj-lt"/>
              </a:rPr>
              <a:t>: </a:t>
            </a:r>
            <a:r>
              <a:rPr kumimoji="1" lang="en-US" sz="1200" i="1" dirty="0" smtClean="0">
                <a:solidFill>
                  <a:schemeClr val="tx1">
                    <a:lumMod val="65000"/>
                    <a:lumOff val="35000"/>
                  </a:schemeClr>
                </a:solidFill>
                <a:latin typeface="+mj-lt"/>
              </a:rPr>
              <a:t>Healthcare Financial Management Association</a:t>
            </a:r>
            <a:endParaRPr kumimoji="1" lang="en-US" sz="1200" i="1" dirty="0">
              <a:solidFill>
                <a:schemeClr val="tx1">
                  <a:lumMod val="65000"/>
                  <a:lumOff val="35000"/>
                </a:schemeClr>
              </a:solidFill>
              <a:latin typeface="+mj-lt"/>
            </a:endParaRPr>
          </a:p>
        </p:txBody>
      </p:sp>
      <p:sp>
        <p:nvSpPr>
          <p:cNvPr id="7" name="TextBox 6"/>
          <p:cNvSpPr txBox="1"/>
          <p:nvPr/>
        </p:nvSpPr>
        <p:spPr>
          <a:xfrm>
            <a:off x="4866290" y="4235678"/>
            <a:ext cx="3941379" cy="1569660"/>
          </a:xfrm>
          <a:prstGeom prst="rect">
            <a:avLst/>
          </a:prstGeom>
          <a:noFill/>
        </p:spPr>
        <p:txBody>
          <a:bodyPr wrap="square" rtlCol="0">
            <a:spAutoFit/>
          </a:bodyPr>
          <a:lstStyle/>
          <a:p>
            <a:r>
              <a:rPr lang="en-US" sz="1600" i="1" dirty="0" smtClean="0">
                <a:solidFill>
                  <a:schemeClr val="tx1">
                    <a:lumMod val="65000"/>
                    <a:lumOff val="35000"/>
                  </a:schemeClr>
                </a:solidFill>
              </a:rPr>
              <a:t>*Physician-to-physician (as well as physician-to-third party investor) joint ventures are also possible and subject to similar laws. These types of transactions are usually project-driven and intended for the development of new capital structures (e.g., a new building).</a:t>
            </a:r>
            <a:endParaRPr lang="en-US" sz="1600" i="1" dirty="0">
              <a:solidFill>
                <a:schemeClr val="tx1">
                  <a:lumMod val="65000"/>
                  <a:lumOff val="35000"/>
                </a:schemeClr>
              </a:solidFill>
            </a:endParaRPr>
          </a:p>
        </p:txBody>
      </p:sp>
    </p:spTree>
    <p:extLst>
      <p:ext uri="{BB962C8B-B14F-4D97-AF65-F5344CB8AC3E}">
        <p14:creationId xmlns:p14="http://schemas.microsoft.com/office/powerpoint/2010/main" val="33552175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467" y="820615"/>
            <a:ext cx="8463333" cy="997552"/>
          </a:xfrm>
        </p:spPr>
        <p:txBody>
          <a:bodyPr>
            <a:normAutofit fontScale="90000"/>
          </a:bodyPr>
          <a:lstStyle/>
          <a:p>
            <a:r>
              <a:rPr lang="en-US" dirty="0" smtClean="0"/>
              <a:t>Joint Ventures (cont’d) </a:t>
            </a:r>
            <a:br>
              <a:rPr lang="en-US" dirty="0" smtClean="0"/>
            </a:br>
            <a:endParaRPr lang="en-US" dirty="0"/>
          </a:p>
        </p:txBody>
      </p:sp>
      <p:sp>
        <p:nvSpPr>
          <p:cNvPr id="4" name="Slide Number Placeholder 5"/>
          <p:cNvSpPr>
            <a:spLocks noGrp="1"/>
          </p:cNvSpPr>
          <p:nvPr>
            <p:ph type="sldNum" sz="quarter" idx="4"/>
          </p:nvPr>
        </p:nvSpPr>
        <p:spPr>
          <a:xfrm>
            <a:off x="223467" y="6356350"/>
            <a:ext cx="1809261"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fld id="{B01E474B-E64A-1643-BE86-DE6C30C3886C}" type="slidenum">
              <a:rPr lang="en-US" smtClean="0"/>
              <a:pPr algn="l"/>
              <a:t>19</a:t>
            </a:fld>
            <a:endParaRPr lang="en-US"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1846786189"/>
              </p:ext>
            </p:extLst>
          </p:nvPr>
        </p:nvGraphicFramePr>
        <p:xfrm>
          <a:off x="669925" y="1607488"/>
          <a:ext cx="8016875" cy="4538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29858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a:t>
            </a:r>
            <a:endParaRPr lang="en-US" dirty="0"/>
          </a:p>
        </p:txBody>
      </p:sp>
      <p:sp>
        <p:nvSpPr>
          <p:cNvPr id="3" name="Content Placeholder 2"/>
          <p:cNvSpPr>
            <a:spLocks noGrp="1"/>
          </p:cNvSpPr>
          <p:nvPr>
            <p:ph idx="1"/>
          </p:nvPr>
        </p:nvSpPr>
        <p:spPr/>
        <p:txBody>
          <a:bodyPr>
            <a:normAutofit/>
          </a:bodyPr>
          <a:lstStyle/>
          <a:p>
            <a:pPr marL="0" indent="0" algn="just">
              <a:buNone/>
            </a:pPr>
            <a:r>
              <a:rPr lang="en-US" i="1" dirty="0"/>
              <a:t>Coker Group </a:t>
            </a:r>
            <a:r>
              <a:rPr lang="en-US" i="1" dirty="0" smtClean="0"/>
              <a:t>and Northside Hospital have produced </a:t>
            </a:r>
            <a:r>
              <a:rPr lang="en-US" i="1" dirty="0"/>
              <a:t>this material as an informational reference for conference attendees. The contents of this presentation represent the views of the </a:t>
            </a:r>
            <a:r>
              <a:rPr lang="en-US" i="1" dirty="0" smtClean="0"/>
              <a:t>authors </a:t>
            </a:r>
            <a:r>
              <a:rPr lang="en-US" i="1" dirty="0"/>
              <a:t>and </a:t>
            </a:r>
            <a:r>
              <a:rPr lang="en-US" i="1" dirty="0" smtClean="0"/>
              <a:t>presenters and do </a:t>
            </a:r>
            <a:r>
              <a:rPr lang="en-US" i="1" dirty="0"/>
              <a:t>not necessarily reflect the views of </a:t>
            </a:r>
            <a:r>
              <a:rPr lang="en-US" i="1" dirty="0" smtClean="0"/>
              <a:t>Becker’s Hospital Review.</a:t>
            </a:r>
            <a:endParaRPr lang="en-US" i="1" dirty="0"/>
          </a:p>
        </p:txBody>
      </p:sp>
      <p:sp>
        <p:nvSpPr>
          <p:cNvPr id="4" name="Slide Number Placeholder 3"/>
          <p:cNvSpPr>
            <a:spLocks noGrp="1"/>
          </p:cNvSpPr>
          <p:nvPr>
            <p:ph type="sldNum" sz="quarter" idx="4"/>
          </p:nvPr>
        </p:nvSpPr>
        <p:spPr/>
        <p:txBody>
          <a:bodyPr/>
          <a:lstStyle/>
          <a:p>
            <a:fld id="{B01E474B-E64A-1643-BE86-DE6C30C3886C}" type="slidenum">
              <a:rPr lang="en-US" smtClean="0"/>
              <a:pPr/>
              <a:t>2</a:t>
            </a:fld>
            <a:endParaRPr lang="en-US" dirty="0"/>
          </a:p>
        </p:txBody>
      </p:sp>
    </p:spTree>
    <p:extLst>
      <p:ext uri="{BB962C8B-B14F-4D97-AF65-F5344CB8AC3E}">
        <p14:creationId xmlns:p14="http://schemas.microsoft.com/office/powerpoint/2010/main" val="28718234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467" y="820615"/>
            <a:ext cx="8463333" cy="997552"/>
          </a:xfrm>
        </p:spPr>
        <p:txBody>
          <a:bodyPr>
            <a:normAutofit fontScale="90000"/>
          </a:bodyPr>
          <a:lstStyle/>
          <a:p>
            <a:r>
              <a:rPr lang="en-US" dirty="0" smtClean="0"/>
              <a:t>Joint Ventures (cont’d) </a:t>
            </a:r>
            <a:br>
              <a:rPr lang="en-US" dirty="0" smtClean="0"/>
            </a:br>
            <a:endParaRPr lang="en-US" dirty="0"/>
          </a:p>
        </p:txBody>
      </p:sp>
      <p:sp>
        <p:nvSpPr>
          <p:cNvPr id="4" name="Slide Number Placeholder 5"/>
          <p:cNvSpPr>
            <a:spLocks noGrp="1"/>
          </p:cNvSpPr>
          <p:nvPr>
            <p:ph type="sldNum" sz="quarter" idx="4"/>
          </p:nvPr>
        </p:nvSpPr>
        <p:spPr>
          <a:xfrm>
            <a:off x="223467" y="6356350"/>
            <a:ext cx="1809261"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fld id="{B01E474B-E64A-1643-BE86-DE6C30C3886C}" type="slidenum">
              <a:rPr lang="en-US" smtClean="0"/>
              <a:pPr algn="l"/>
              <a:t>20</a:t>
            </a:fld>
            <a:endParaRPr lang="en-US" dirty="0"/>
          </a:p>
        </p:txBody>
      </p:sp>
      <p:sp>
        <p:nvSpPr>
          <p:cNvPr id="3" name="Content Placeholder 2"/>
          <p:cNvSpPr>
            <a:spLocks noGrp="1"/>
          </p:cNvSpPr>
          <p:nvPr>
            <p:ph idx="1"/>
          </p:nvPr>
        </p:nvSpPr>
        <p:spPr>
          <a:xfrm>
            <a:off x="669636" y="1565919"/>
            <a:ext cx="8017164" cy="4538183"/>
          </a:xfrm>
        </p:spPr>
        <p:txBody>
          <a:bodyPr>
            <a:normAutofit fontScale="92500" lnSpcReduction="10000"/>
          </a:bodyPr>
          <a:lstStyle/>
          <a:p>
            <a:r>
              <a:rPr lang="en-US" sz="2300" dirty="0" smtClean="0"/>
              <a:t>Increasingly complex regulatory landscape are creating significant challenges for those providers considering Hospital-Physician JVs</a:t>
            </a:r>
          </a:p>
          <a:p>
            <a:pPr lvl="1"/>
            <a:r>
              <a:rPr lang="en-US" sz="2000" dirty="0" smtClean="0"/>
              <a:t>May be JVs with surgery centers or equipment</a:t>
            </a:r>
          </a:p>
          <a:p>
            <a:pPr lvl="2"/>
            <a:r>
              <a:rPr lang="en-US" sz="1700" dirty="0" smtClean="0"/>
              <a:t>ASC ventures have specific requirements for physicians </a:t>
            </a:r>
          </a:p>
          <a:p>
            <a:pPr lvl="3"/>
            <a:r>
              <a:rPr lang="en-US" sz="1500" dirty="0">
                <a:ea typeface="ＭＳ Ｐゴシック" pitchFamily="34" charset="-128"/>
              </a:rPr>
              <a:t>1/3 of physician’s medical practice income from all sources for previous fiscal/12 month period must be derived from performance of Medicare list of ASC covered procedures</a:t>
            </a:r>
          </a:p>
          <a:p>
            <a:pPr lvl="3"/>
            <a:r>
              <a:rPr lang="en-US" sz="1500" dirty="0">
                <a:ea typeface="ＭＳ Ｐゴシック" pitchFamily="34" charset="-128"/>
              </a:rPr>
              <a:t>1/3 of procedures performed by each physician for previous fiscal/12 month period must be performed at </a:t>
            </a:r>
            <a:r>
              <a:rPr lang="en-US" sz="1500" dirty="0" smtClean="0">
                <a:ea typeface="ＭＳ Ｐゴシック" pitchFamily="34" charset="-128"/>
              </a:rPr>
              <a:t>ASC</a:t>
            </a:r>
            <a:endParaRPr lang="en-US" sz="800" dirty="0" smtClean="0"/>
          </a:p>
          <a:p>
            <a:pPr lvl="1"/>
            <a:r>
              <a:rPr lang="en-US" sz="2000" dirty="0" smtClean="0"/>
              <a:t>Various </a:t>
            </a:r>
            <a:r>
              <a:rPr lang="en-US" sz="2000" dirty="0"/>
              <a:t>f</a:t>
            </a:r>
            <a:r>
              <a:rPr lang="en-US" sz="2000" dirty="0" smtClean="0"/>
              <a:t>air market value considerations, including but not limited to such things as:</a:t>
            </a:r>
          </a:p>
          <a:p>
            <a:pPr lvl="2"/>
            <a:r>
              <a:rPr lang="en-US" sz="1800" dirty="0" smtClean="0"/>
              <a:t>Returns to investors must be commensurate with their level(s) of risk assumed (i.e., amount of capital invested)</a:t>
            </a:r>
          </a:p>
          <a:p>
            <a:pPr lvl="2"/>
            <a:r>
              <a:rPr lang="en-US" sz="1800" dirty="0" smtClean="0"/>
              <a:t>Payment (cash and non-cash) </a:t>
            </a:r>
            <a:r>
              <a:rPr lang="en-US" sz="1800" u="sng" dirty="0" smtClean="0"/>
              <a:t>cannot</a:t>
            </a:r>
            <a:r>
              <a:rPr lang="en-US" sz="1800" b="1" dirty="0" smtClean="0"/>
              <a:t> </a:t>
            </a:r>
            <a:r>
              <a:rPr lang="en-US" sz="1800" dirty="0" smtClean="0"/>
              <a:t>be based on volume of referrals (Stark and Anti-Kickback laws)</a:t>
            </a:r>
          </a:p>
          <a:p>
            <a:pPr lvl="1"/>
            <a:r>
              <a:rPr lang="en-US" sz="2000" dirty="0" smtClean="0"/>
              <a:t>As hospital-physician transactions increase in the market, federal regulators are increasing their scrutiny for compliance purposes</a:t>
            </a:r>
          </a:p>
          <a:p>
            <a:pPr lvl="2"/>
            <a:endParaRPr lang="en-US" sz="1600" dirty="0"/>
          </a:p>
        </p:txBody>
      </p:sp>
      <p:sp>
        <p:nvSpPr>
          <p:cNvPr id="5" name="TextBox 4"/>
          <p:cNvSpPr txBox="1"/>
          <p:nvPr/>
        </p:nvSpPr>
        <p:spPr>
          <a:xfrm>
            <a:off x="669636" y="6356350"/>
            <a:ext cx="6529950" cy="276999"/>
          </a:xfrm>
          <a:prstGeom prst="rect">
            <a:avLst/>
          </a:prstGeom>
          <a:noFill/>
        </p:spPr>
        <p:txBody>
          <a:bodyPr wrap="square" rtlCol="0">
            <a:spAutoFit/>
          </a:bodyPr>
          <a:lstStyle/>
          <a:p>
            <a:r>
              <a:rPr lang="en-US" sz="1200" dirty="0" smtClean="0">
                <a:solidFill>
                  <a:schemeClr val="tx1">
                    <a:lumMod val="65000"/>
                    <a:lumOff val="35000"/>
                  </a:schemeClr>
                </a:solidFill>
              </a:rPr>
              <a:t>Source: Dixon Hughes </a:t>
            </a:r>
            <a:endParaRPr lang="en-US" sz="1200" dirty="0">
              <a:solidFill>
                <a:schemeClr val="tx1">
                  <a:lumMod val="65000"/>
                  <a:lumOff val="35000"/>
                </a:schemeClr>
              </a:solidFill>
            </a:endParaRPr>
          </a:p>
        </p:txBody>
      </p:sp>
    </p:spTree>
    <p:extLst>
      <p:ext uri="{BB962C8B-B14F-4D97-AF65-F5344CB8AC3E}">
        <p14:creationId xmlns:p14="http://schemas.microsoft.com/office/powerpoint/2010/main" val="22592607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4025" y="2938463"/>
            <a:ext cx="8235950" cy="1470025"/>
          </a:xfrm>
        </p:spPr>
        <p:txBody>
          <a:bodyPr rtlCol="0"/>
          <a:lstStyle/>
          <a:p>
            <a:pPr eaLnBrk="1" fontAlgn="auto" hangingPunct="1">
              <a:spcAft>
                <a:spcPts val="0"/>
              </a:spcAft>
              <a:defRPr/>
            </a:pPr>
            <a:r>
              <a:rPr lang="en-US" dirty="0" smtClean="0">
                <a:ea typeface="+mj-ea"/>
                <a:cs typeface="+mj-cs"/>
              </a:rPr>
              <a:t>Clinical Co-Management Agreements (CCMA)</a:t>
            </a:r>
            <a:endParaRPr lang="en-US" dirty="0">
              <a:ea typeface="+mj-ea"/>
              <a:cs typeface="+mj-cs"/>
            </a:endParaRPr>
          </a:p>
        </p:txBody>
      </p:sp>
    </p:spTree>
    <p:extLst>
      <p:ext uri="{BB962C8B-B14F-4D97-AF65-F5344CB8AC3E}">
        <p14:creationId xmlns:p14="http://schemas.microsoft.com/office/powerpoint/2010/main" val="28902164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2"/>
          <p:cNvSpPr>
            <a:spLocks noGrp="1"/>
          </p:cNvSpPr>
          <p:nvPr>
            <p:ph type="title"/>
          </p:nvPr>
        </p:nvSpPr>
        <p:spPr>
          <a:xfrm>
            <a:off x="204788" y="733425"/>
            <a:ext cx="8718495" cy="996950"/>
          </a:xfrm>
          <a:ln>
            <a:miter lim="800000"/>
            <a:headEnd/>
            <a:tailEnd/>
          </a:ln>
        </p:spPr>
        <p:txBody>
          <a:bodyPr rtlCol="0">
            <a:normAutofit fontScale="90000"/>
          </a:bodyPr>
          <a:lstStyle/>
          <a:p>
            <a:pPr>
              <a:defRPr/>
            </a:pPr>
            <a:r>
              <a:rPr lang="en-US" altLang="en-US" sz="4000" dirty="0" smtClean="0">
                <a:solidFill>
                  <a:srgbClr val="595959"/>
                </a:solidFill>
              </a:rPr>
              <a:t>CCMA Description</a:t>
            </a:r>
            <a:r>
              <a:rPr lang="en-US" altLang="en-US" dirty="0" smtClean="0">
                <a:solidFill>
                  <a:srgbClr val="595959"/>
                </a:solidFill>
              </a:rPr>
              <a:t/>
            </a:r>
            <a:br>
              <a:rPr lang="en-US" altLang="en-US" dirty="0" smtClean="0">
                <a:solidFill>
                  <a:srgbClr val="595959"/>
                </a:solidFill>
              </a:rPr>
            </a:br>
            <a:endParaRPr lang="en-US" sz="3200" dirty="0">
              <a:ea typeface="+mj-ea"/>
              <a:cs typeface="Courier New" pitchFamily="49" charset="0"/>
            </a:endParaRPr>
          </a:p>
        </p:txBody>
      </p:sp>
      <p:sp>
        <p:nvSpPr>
          <p:cNvPr id="22" name="Slide Number Placeholder 5"/>
          <p:cNvSpPr>
            <a:spLocks noGrp="1"/>
          </p:cNvSpPr>
          <p:nvPr>
            <p:ph type="sldNum" sz="quarter" idx="4"/>
          </p:nvPr>
        </p:nvSpPr>
        <p:spPr>
          <a:xfrm>
            <a:off x="223467" y="6356350"/>
            <a:ext cx="1809261"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fld id="{B01E474B-E64A-1643-BE86-DE6C30C3886C}" type="slidenum">
              <a:rPr lang="en-US" smtClean="0"/>
              <a:pPr algn="l"/>
              <a:t>22</a:t>
            </a:fld>
            <a:endParaRPr lang="en-US" dirty="0"/>
          </a:p>
        </p:txBody>
      </p:sp>
      <p:sp>
        <p:nvSpPr>
          <p:cNvPr id="21" name="Freeform 21"/>
          <p:cNvSpPr>
            <a:spLocks/>
          </p:cNvSpPr>
          <p:nvPr/>
        </p:nvSpPr>
        <p:spPr bwMode="gray">
          <a:xfrm rot="5400000">
            <a:off x="2882900" y="-676275"/>
            <a:ext cx="3524250" cy="8496300"/>
          </a:xfrm>
          <a:custGeom>
            <a:avLst/>
            <a:gdLst>
              <a:gd name="T0" fmla="*/ 0 w 10000"/>
              <a:gd name="T1" fmla="*/ 2147483647 h 10000"/>
              <a:gd name="T2" fmla="*/ 0 w 10000"/>
              <a:gd name="T3" fmla="*/ 2147483647 h 10000"/>
              <a:gd name="T4" fmla="*/ 762111662 w 10000"/>
              <a:gd name="T5" fmla="*/ 0 h 10000"/>
              <a:gd name="T6" fmla="*/ 1242033101 w 10000"/>
              <a:gd name="T7" fmla="*/ 0 h 10000"/>
              <a:gd name="T8" fmla="*/ 1238306912 w 10000"/>
              <a:gd name="T9" fmla="*/ 2147483647 h 10000"/>
              <a:gd name="T10" fmla="*/ 757764499 w 10000"/>
              <a:gd name="T11" fmla="*/ 2147483647 h 10000"/>
              <a:gd name="T12" fmla="*/ 0 w 10000"/>
              <a:gd name="T13" fmla="*/ 2147483647 h 100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00" h="10000">
                <a:moveTo>
                  <a:pt x="0" y="6813"/>
                </a:moveTo>
                <a:lnTo>
                  <a:pt x="0" y="3217"/>
                </a:lnTo>
                <a:lnTo>
                  <a:pt x="6136" y="0"/>
                </a:lnTo>
                <a:lnTo>
                  <a:pt x="10000" y="0"/>
                </a:lnTo>
                <a:cubicBezTo>
                  <a:pt x="9990" y="3333"/>
                  <a:pt x="9980" y="6667"/>
                  <a:pt x="9970" y="10000"/>
                </a:cubicBezTo>
                <a:lnTo>
                  <a:pt x="6101" y="10000"/>
                </a:lnTo>
                <a:lnTo>
                  <a:pt x="0" y="6813"/>
                </a:lnTo>
                <a:close/>
              </a:path>
            </a:pathLst>
          </a:custGeom>
          <a:gradFill rotWithShape="1">
            <a:gsLst>
              <a:gs pos="0">
                <a:srgbClr val="C8C8C8"/>
              </a:gs>
              <a:gs pos="100000">
                <a:schemeClr val="bg1">
                  <a:alpha val="0"/>
                </a:schemeClr>
              </a:gs>
            </a:gsLst>
            <a:lin ang="0" scaled="1"/>
          </a:gradFill>
          <a:ln>
            <a:noFill/>
          </a:ln>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Lst>
        </p:spPr>
        <p:txBody>
          <a:bodyPr wrap="none" anchor="ctr"/>
          <a:lstStyle/>
          <a:p>
            <a:endParaRPr lang="en-US" dirty="0"/>
          </a:p>
        </p:txBody>
      </p:sp>
      <p:grpSp>
        <p:nvGrpSpPr>
          <p:cNvPr id="23" name="Gruppieren 22"/>
          <p:cNvGrpSpPr>
            <a:grpSpLocks/>
          </p:cNvGrpSpPr>
          <p:nvPr/>
        </p:nvGrpSpPr>
        <p:grpSpPr bwMode="auto">
          <a:xfrm>
            <a:off x="4913313" y="2246313"/>
            <a:ext cx="3816350" cy="3611562"/>
            <a:chOff x="5427662" y="2946401"/>
            <a:chExt cx="3392488" cy="2523991"/>
          </a:xfrm>
        </p:grpSpPr>
        <p:sp>
          <p:nvSpPr>
            <p:cNvPr id="24" name="Rectangle 14"/>
            <p:cNvSpPr>
              <a:spLocks noChangeArrowheads="1"/>
            </p:cNvSpPr>
            <p:nvPr/>
          </p:nvSpPr>
          <p:spPr bwMode="gray">
            <a:xfrm>
              <a:off x="5427662" y="2946401"/>
              <a:ext cx="3392488" cy="359461"/>
            </a:xfrm>
            <a:prstGeom prst="rect">
              <a:avLst/>
            </a:prstGeom>
            <a:gradFill rotWithShape="1">
              <a:gsLst>
                <a:gs pos="0">
                  <a:srgbClr val="FFFFFF"/>
                </a:gs>
                <a:gs pos="100000">
                  <a:srgbClr val="DDDDDD"/>
                </a:gs>
              </a:gsLst>
              <a:lin ang="5400000" scaled="1"/>
            </a:gradFill>
            <a:ln w="12700">
              <a:solidFill>
                <a:srgbClr val="C0C0C0"/>
              </a:solidFill>
              <a:miter lim="800000"/>
              <a:headEnd/>
              <a:tailEnd/>
            </a:ln>
            <a:effectLst>
              <a:outerShdw blurRad="127000" dist="63500" dir="2700000" algn="tl" rotWithShape="0">
                <a:srgbClr val="808080">
                  <a:alpha val="39999"/>
                </a:srgbClr>
              </a:outerShdw>
            </a:effectLst>
          </p:spPr>
          <p:txBody>
            <a:bodyPr lIns="288000" tIns="0" rIns="0" bIns="0" anchor="ctr"/>
            <a:lstStyle/>
            <a:p>
              <a:pPr defTabSz="801688" eaLnBrk="0" fontAlgn="auto" hangingPunct="0">
                <a:spcBef>
                  <a:spcPts val="0"/>
                </a:spcBef>
                <a:spcAft>
                  <a:spcPts val="800"/>
                </a:spcAft>
                <a:defRPr/>
              </a:pPr>
              <a:r>
                <a:rPr lang="de-DE" sz="1600" b="1" noProof="1">
                  <a:solidFill>
                    <a:srgbClr val="000000"/>
                  </a:solidFill>
                  <a:latin typeface="+mn-lt"/>
                  <a:ea typeface="+mn-ea"/>
                  <a:cs typeface="Arial" charset="0"/>
                </a:rPr>
                <a:t>Service Line Arrangement</a:t>
              </a:r>
            </a:p>
          </p:txBody>
        </p:sp>
        <p:sp>
          <p:nvSpPr>
            <p:cNvPr id="25" name="Rectangle 13"/>
            <p:cNvSpPr>
              <a:spLocks noChangeArrowheads="1"/>
            </p:cNvSpPr>
            <p:nvPr/>
          </p:nvSpPr>
          <p:spPr bwMode="gray">
            <a:xfrm>
              <a:off x="5427662" y="3310300"/>
              <a:ext cx="3392488" cy="2160092"/>
            </a:xfrm>
            <a:prstGeom prst="rect">
              <a:avLst/>
            </a:prstGeom>
            <a:gradFill rotWithShape="1">
              <a:gsLst>
                <a:gs pos="0">
                  <a:srgbClr val="FFFFFF"/>
                </a:gs>
                <a:gs pos="100000">
                  <a:srgbClr val="DDDDDD"/>
                </a:gs>
              </a:gsLst>
              <a:lin ang="5400000" scaled="1"/>
            </a:gradFill>
            <a:ln w="12700">
              <a:solidFill>
                <a:srgbClr val="C0C0C0"/>
              </a:solidFill>
              <a:miter lim="800000"/>
              <a:headEnd/>
              <a:tailEnd/>
            </a:ln>
            <a:effectLst>
              <a:outerShdw blurRad="127000" dist="63500" dir="2700000" algn="tl" rotWithShape="0">
                <a:srgbClr val="808080">
                  <a:alpha val="39999"/>
                </a:srgbClr>
              </a:outerShdw>
            </a:effectLst>
          </p:spPr>
          <p:txBody>
            <a:bodyPr lIns="108000" tIns="108000" rIns="144000" bIns="72000"/>
            <a:lstStyle>
              <a:lvl1pPr marL="285750" indent="-285750"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lnSpc>
                  <a:spcPct val="95000"/>
                </a:lnSpc>
                <a:spcBef>
                  <a:spcPct val="50000"/>
                </a:spcBef>
                <a:spcAft>
                  <a:spcPts val="800"/>
                </a:spcAft>
                <a:buClr>
                  <a:srgbClr val="808080"/>
                </a:buClr>
                <a:buFont typeface="Arial" pitchFamily="34" charset="0"/>
                <a:buChar char="•"/>
              </a:pPr>
              <a:r>
                <a:rPr lang="en-US" altLang="en-US" sz="1400" dirty="0"/>
                <a:t>The purpose of the arrangement is to reward physicians for their efforts in developing, managing and improving the quality and efficiency of the hospital’s service line</a:t>
              </a:r>
            </a:p>
            <a:p>
              <a:pPr eaLnBrk="1" hangingPunct="1">
                <a:lnSpc>
                  <a:spcPct val="95000"/>
                </a:lnSpc>
                <a:spcBef>
                  <a:spcPct val="50000"/>
                </a:spcBef>
                <a:spcAft>
                  <a:spcPts val="800"/>
                </a:spcAft>
                <a:buClr>
                  <a:srgbClr val="808080"/>
                </a:buClr>
                <a:buFont typeface="Arial" pitchFamily="34" charset="0"/>
                <a:buChar char="•"/>
              </a:pPr>
              <a:r>
                <a:rPr lang="en-US" altLang="en-US" sz="1400" dirty="0"/>
                <a:t>A contractual relationship between the hospital and the management entity results</a:t>
              </a:r>
            </a:p>
            <a:p>
              <a:pPr eaLnBrk="1" hangingPunct="1">
                <a:lnSpc>
                  <a:spcPct val="95000"/>
                </a:lnSpc>
                <a:spcBef>
                  <a:spcPct val="50000"/>
                </a:spcBef>
                <a:spcAft>
                  <a:spcPts val="800"/>
                </a:spcAft>
                <a:buClr>
                  <a:srgbClr val="808080"/>
                </a:buClr>
                <a:buFont typeface="Arial" pitchFamily="34" charset="0"/>
                <a:buChar char="•"/>
              </a:pPr>
              <a:r>
                <a:rPr lang="en-US" altLang="en-US" sz="1400" dirty="0"/>
                <a:t>Compensation is in part performance-based, tied to achievement of specific quality objectives</a:t>
              </a:r>
            </a:p>
            <a:p>
              <a:pPr eaLnBrk="1" hangingPunct="1">
                <a:lnSpc>
                  <a:spcPct val="95000"/>
                </a:lnSpc>
                <a:spcBef>
                  <a:spcPct val="50000"/>
                </a:spcBef>
                <a:spcAft>
                  <a:spcPts val="800"/>
                </a:spcAft>
                <a:buClr>
                  <a:srgbClr val="808080"/>
                </a:buClr>
                <a:buFont typeface="Arial" pitchFamily="34" charset="0"/>
                <a:buChar char="•"/>
              </a:pPr>
              <a:r>
                <a:rPr lang="en-US" altLang="en-US" sz="1400" dirty="0"/>
                <a:t>Some shared cost savings initiatives may also be included  </a:t>
              </a:r>
            </a:p>
            <a:p>
              <a:pPr eaLnBrk="1" hangingPunct="1">
                <a:lnSpc>
                  <a:spcPct val="95000"/>
                </a:lnSpc>
                <a:spcBef>
                  <a:spcPct val="50000"/>
                </a:spcBef>
                <a:spcAft>
                  <a:spcPts val="800"/>
                </a:spcAft>
                <a:buClr>
                  <a:srgbClr val="808080"/>
                </a:buClr>
                <a:buFont typeface="Wingdings" pitchFamily="2" charset="2"/>
                <a:buChar char="§"/>
              </a:pPr>
              <a:endParaRPr lang="en-US" altLang="en-US" sz="1800" noProof="1">
                <a:solidFill>
                  <a:srgbClr val="000000"/>
                </a:solidFill>
                <a:cs typeface="Arial" pitchFamily="34" charset="0"/>
              </a:endParaRPr>
            </a:p>
          </p:txBody>
        </p:sp>
      </p:grpSp>
      <p:sp>
        <p:nvSpPr>
          <p:cNvPr id="26" name="_color1"/>
          <p:cNvSpPr>
            <a:spLocks noChangeArrowheads="1"/>
          </p:cNvSpPr>
          <p:nvPr/>
        </p:nvSpPr>
        <p:spPr bwMode="gray">
          <a:xfrm>
            <a:off x="3103563" y="1474788"/>
            <a:ext cx="3067050" cy="360362"/>
          </a:xfrm>
          <a:prstGeom prst="rect">
            <a:avLst/>
          </a:prstGeom>
          <a:gradFill rotWithShape="0">
            <a:gsLst>
              <a:gs pos="0">
                <a:srgbClr val="95B3D7"/>
              </a:gs>
              <a:gs pos="100000">
                <a:schemeClr val="accent1"/>
              </a:gs>
            </a:gsLst>
            <a:lin ang="5400000"/>
          </a:gradFill>
          <a:ln w="12700">
            <a:solidFill>
              <a:srgbClr val="C0C0C0"/>
            </a:solidFill>
            <a:miter lim="800000"/>
            <a:headEnd/>
            <a:tailEnd/>
          </a:ln>
          <a:effectLst>
            <a:outerShdw blurRad="127000" dist="63500" dir="2700000" algn="tl" rotWithShape="0">
              <a:srgbClr val="808080">
                <a:alpha val="39999"/>
              </a:srgbClr>
            </a:outerShdw>
          </a:effectLst>
        </p:spPr>
        <p:txBody>
          <a:bodyPr lIns="0" tIns="0" rIns="0" bIns="0" anchor="ctr"/>
          <a:lstStyle/>
          <a:p>
            <a:pPr indent="-190500" algn="ctr" defTabSz="801688" eaLnBrk="0" fontAlgn="auto" hangingPunct="0">
              <a:lnSpc>
                <a:spcPct val="95000"/>
              </a:lnSpc>
              <a:spcBef>
                <a:spcPts val="0"/>
              </a:spcBef>
              <a:spcAft>
                <a:spcPts val="800"/>
              </a:spcAft>
              <a:buClr>
                <a:srgbClr val="808080"/>
              </a:buClr>
              <a:defRPr/>
            </a:pPr>
            <a:r>
              <a:rPr lang="de-DE" b="1" noProof="1">
                <a:solidFill>
                  <a:srgbClr val="FFFFFF"/>
                </a:solidFill>
                <a:latin typeface="+mn-lt"/>
                <a:ea typeface="+mn-ea"/>
                <a:cs typeface="Arial" charset="0"/>
              </a:rPr>
              <a:t>CCMA </a:t>
            </a:r>
            <a:r>
              <a:rPr lang="de-DE" b="1" noProof="1" smtClean="0">
                <a:solidFill>
                  <a:srgbClr val="FFFFFF"/>
                </a:solidFill>
                <a:latin typeface="+mn-lt"/>
                <a:ea typeface="+mn-ea"/>
                <a:cs typeface="Arial" charset="0"/>
              </a:rPr>
              <a:t>Logistics</a:t>
            </a:r>
            <a:endParaRPr lang="de-DE" b="1" noProof="1">
              <a:solidFill>
                <a:srgbClr val="FFFFFF"/>
              </a:solidFill>
              <a:latin typeface="+mn-lt"/>
              <a:ea typeface="+mn-ea"/>
              <a:cs typeface="Arial" charset="0"/>
            </a:endParaRPr>
          </a:p>
        </p:txBody>
      </p:sp>
      <p:grpSp>
        <p:nvGrpSpPr>
          <p:cNvPr id="27" name="Gruppieren 22"/>
          <p:cNvGrpSpPr>
            <a:grpSpLocks/>
          </p:cNvGrpSpPr>
          <p:nvPr/>
        </p:nvGrpSpPr>
        <p:grpSpPr bwMode="auto">
          <a:xfrm>
            <a:off x="461963" y="2246313"/>
            <a:ext cx="3816350" cy="3621087"/>
            <a:chOff x="5427662" y="2946401"/>
            <a:chExt cx="3392489" cy="2916464"/>
          </a:xfrm>
        </p:grpSpPr>
        <p:sp>
          <p:nvSpPr>
            <p:cNvPr id="28" name="Rectangle 14"/>
            <p:cNvSpPr>
              <a:spLocks noChangeArrowheads="1"/>
            </p:cNvSpPr>
            <p:nvPr/>
          </p:nvSpPr>
          <p:spPr bwMode="gray">
            <a:xfrm>
              <a:off x="5427662" y="2946401"/>
              <a:ext cx="3392489" cy="412984"/>
            </a:xfrm>
            <a:prstGeom prst="rect">
              <a:avLst/>
            </a:prstGeom>
            <a:gradFill rotWithShape="1">
              <a:gsLst>
                <a:gs pos="0">
                  <a:srgbClr val="FFFFFF"/>
                </a:gs>
                <a:gs pos="100000">
                  <a:srgbClr val="DDDDDD"/>
                </a:gs>
              </a:gsLst>
              <a:lin ang="5400000" scaled="1"/>
            </a:gradFill>
            <a:ln w="12700">
              <a:solidFill>
                <a:srgbClr val="C0C0C0"/>
              </a:solidFill>
              <a:miter lim="800000"/>
              <a:headEnd/>
              <a:tailEnd/>
            </a:ln>
            <a:effectLst>
              <a:outerShdw blurRad="127000" dist="63500" dir="2700000" algn="tl" rotWithShape="0">
                <a:srgbClr val="808080">
                  <a:alpha val="39999"/>
                </a:srgbClr>
              </a:outerShdw>
            </a:effectLst>
          </p:spPr>
          <p:txBody>
            <a:bodyPr lIns="288000" tIns="0" rIns="0" bIns="0" anchor="ctr"/>
            <a:lstStyle/>
            <a:p>
              <a:pPr defTabSz="801688" eaLnBrk="0" fontAlgn="auto" hangingPunct="0">
                <a:spcBef>
                  <a:spcPts val="0"/>
                </a:spcBef>
                <a:spcAft>
                  <a:spcPts val="800"/>
                </a:spcAft>
                <a:defRPr/>
              </a:pPr>
              <a:r>
                <a:rPr lang="de-DE" b="1" noProof="1">
                  <a:solidFill>
                    <a:srgbClr val="000000"/>
                  </a:solidFill>
                  <a:latin typeface="+mn-lt"/>
                  <a:ea typeface="+mn-ea"/>
                  <a:cs typeface="Arial" charset="0"/>
                </a:rPr>
                <a:t>Structure</a:t>
              </a:r>
            </a:p>
          </p:txBody>
        </p:sp>
        <p:sp>
          <p:nvSpPr>
            <p:cNvPr id="29" name="Rectangle 13"/>
            <p:cNvSpPr>
              <a:spLocks noChangeArrowheads="1"/>
            </p:cNvSpPr>
            <p:nvPr/>
          </p:nvSpPr>
          <p:spPr bwMode="gray">
            <a:xfrm>
              <a:off x="5427662" y="3370893"/>
              <a:ext cx="3392489" cy="2491972"/>
            </a:xfrm>
            <a:prstGeom prst="rect">
              <a:avLst/>
            </a:prstGeom>
            <a:gradFill rotWithShape="1">
              <a:gsLst>
                <a:gs pos="0">
                  <a:srgbClr val="FFFFFF"/>
                </a:gs>
                <a:gs pos="100000">
                  <a:srgbClr val="DDDDDD"/>
                </a:gs>
              </a:gsLst>
              <a:lin ang="5400000" scaled="1"/>
            </a:gradFill>
            <a:ln w="12700">
              <a:solidFill>
                <a:srgbClr val="C0C0C0"/>
              </a:solidFill>
              <a:miter lim="800000"/>
              <a:headEnd/>
              <a:tailEnd/>
            </a:ln>
            <a:effectLst>
              <a:outerShdw blurRad="127000" dist="63500" dir="2700000" algn="tl" rotWithShape="0">
                <a:srgbClr val="808080">
                  <a:alpha val="39999"/>
                </a:srgbClr>
              </a:outerShdw>
            </a:effectLst>
          </p:spPr>
          <p:txBody>
            <a:bodyPr lIns="108000" tIns="108000" rIns="144000" bIns="72000"/>
            <a:lstStyle>
              <a:lvl1pPr marL="285750" indent="-285750"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lnSpc>
                  <a:spcPct val="95000"/>
                </a:lnSpc>
                <a:spcBef>
                  <a:spcPct val="50000"/>
                </a:spcBef>
                <a:spcAft>
                  <a:spcPts val="800"/>
                </a:spcAft>
                <a:buClr>
                  <a:srgbClr val="808080"/>
                </a:buClr>
                <a:buFont typeface="Arial" pitchFamily="34" charset="0"/>
                <a:buChar char="•"/>
              </a:pPr>
              <a:r>
                <a:rPr lang="en-US" altLang="en-US" sz="1400" dirty="0"/>
                <a:t>Clinical co-management agreements offer an alternative to employment or a professional services agreement (i.e. employment “lite”) relationship, but still serve as a form of moderate alignment between two parties</a:t>
              </a:r>
            </a:p>
            <a:p>
              <a:pPr eaLnBrk="1" hangingPunct="1">
                <a:lnSpc>
                  <a:spcPct val="95000"/>
                </a:lnSpc>
                <a:spcBef>
                  <a:spcPct val="50000"/>
                </a:spcBef>
                <a:spcAft>
                  <a:spcPts val="800"/>
                </a:spcAft>
                <a:buClr>
                  <a:srgbClr val="808080"/>
                </a:buClr>
                <a:buFont typeface="Arial" pitchFamily="34" charset="0"/>
                <a:buChar char="•"/>
              </a:pPr>
              <a:r>
                <a:rPr lang="en-US" altLang="en-US" sz="1400" dirty="0"/>
                <a:t>CCMAs offer a way for hospitals to align with providers within its service line</a:t>
              </a:r>
            </a:p>
            <a:p>
              <a:pPr eaLnBrk="1" hangingPunct="1">
                <a:lnSpc>
                  <a:spcPct val="95000"/>
                </a:lnSpc>
                <a:spcBef>
                  <a:spcPct val="50000"/>
                </a:spcBef>
                <a:spcAft>
                  <a:spcPts val="800"/>
                </a:spcAft>
                <a:buClr>
                  <a:srgbClr val="808080"/>
                </a:buClr>
                <a:buFont typeface="Arial" pitchFamily="34" charset="0"/>
                <a:buChar char="•"/>
              </a:pPr>
              <a:r>
                <a:rPr lang="en-US" altLang="en-US" sz="1400" dirty="0"/>
                <a:t>CCMAs can also be in conjunction with a full alignment transaction in the form of a “wraparound”</a:t>
              </a:r>
            </a:p>
            <a:p>
              <a:pPr eaLnBrk="1" hangingPunct="1">
                <a:lnSpc>
                  <a:spcPct val="95000"/>
                </a:lnSpc>
                <a:spcBef>
                  <a:spcPct val="50000"/>
                </a:spcBef>
                <a:spcAft>
                  <a:spcPts val="800"/>
                </a:spcAft>
                <a:buClr>
                  <a:srgbClr val="808080"/>
                </a:buClr>
              </a:pPr>
              <a:endParaRPr lang="en-US" altLang="en-US" sz="1400" dirty="0"/>
            </a:p>
            <a:p>
              <a:pPr eaLnBrk="1" hangingPunct="1">
                <a:lnSpc>
                  <a:spcPct val="95000"/>
                </a:lnSpc>
                <a:spcBef>
                  <a:spcPct val="50000"/>
                </a:spcBef>
                <a:spcAft>
                  <a:spcPts val="800"/>
                </a:spcAft>
                <a:buClr>
                  <a:srgbClr val="808080"/>
                </a:buClr>
                <a:buFont typeface="Wingdings" pitchFamily="2" charset="2"/>
                <a:buChar char="§"/>
              </a:pPr>
              <a:endParaRPr lang="en-US" altLang="en-US" sz="1400" dirty="0"/>
            </a:p>
            <a:p>
              <a:pPr eaLnBrk="1" hangingPunct="1">
                <a:lnSpc>
                  <a:spcPct val="95000"/>
                </a:lnSpc>
                <a:spcBef>
                  <a:spcPct val="50000"/>
                </a:spcBef>
                <a:spcAft>
                  <a:spcPts val="800"/>
                </a:spcAft>
                <a:buClr>
                  <a:srgbClr val="808080"/>
                </a:buClr>
                <a:buFont typeface="Wingdings" pitchFamily="2" charset="2"/>
                <a:buChar char="§"/>
              </a:pPr>
              <a:endParaRPr lang="en-US" altLang="en-US" sz="1800" noProof="1">
                <a:solidFill>
                  <a:srgbClr val="000000"/>
                </a:solidFill>
                <a:cs typeface="Arial" pitchFamily="34" charset="0"/>
              </a:endParaRPr>
            </a:p>
          </p:txBody>
        </p:sp>
      </p:grpSp>
    </p:spTree>
    <p:extLst>
      <p:ext uri="{BB962C8B-B14F-4D97-AF65-F5344CB8AC3E}">
        <p14:creationId xmlns:p14="http://schemas.microsoft.com/office/powerpoint/2010/main" val="28683312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2"/>
          <p:cNvSpPr>
            <a:spLocks noGrp="1"/>
          </p:cNvSpPr>
          <p:nvPr>
            <p:ph type="title"/>
          </p:nvPr>
        </p:nvSpPr>
        <p:spPr>
          <a:xfrm>
            <a:off x="204788" y="733425"/>
            <a:ext cx="8718495" cy="996950"/>
          </a:xfrm>
          <a:ln>
            <a:miter lim="800000"/>
            <a:headEnd/>
            <a:tailEnd/>
          </a:ln>
        </p:spPr>
        <p:txBody>
          <a:bodyPr rtlCol="0">
            <a:noAutofit/>
          </a:bodyPr>
          <a:lstStyle/>
          <a:p>
            <a:pPr eaLnBrk="1" fontAlgn="auto" hangingPunct="1">
              <a:spcAft>
                <a:spcPts val="0"/>
              </a:spcAft>
              <a:defRPr/>
            </a:pPr>
            <a:r>
              <a:rPr lang="en-US" dirty="0">
                <a:ea typeface="+mj-ea"/>
              </a:rPr>
              <a:t>CCMA Example: Gastroenterology Service </a:t>
            </a:r>
            <a:r>
              <a:rPr lang="en-US" dirty="0" smtClean="0">
                <a:ea typeface="+mj-ea"/>
              </a:rPr>
              <a:t>Line*</a:t>
            </a:r>
            <a:endParaRPr lang="en-US" dirty="0">
              <a:ea typeface="+mj-ea"/>
              <a:cs typeface="Courier New" pitchFamily="49" charset="0"/>
            </a:endParaRPr>
          </a:p>
        </p:txBody>
      </p:sp>
      <p:cxnSp>
        <p:nvCxnSpPr>
          <p:cNvPr id="34" name="Straight Connector 33"/>
          <p:cNvCxnSpPr/>
          <p:nvPr/>
        </p:nvCxnSpPr>
        <p:spPr>
          <a:xfrm flipH="1">
            <a:off x="1690688" y="2471738"/>
            <a:ext cx="241300" cy="728662"/>
          </a:xfrm>
          <a:prstGeom prst="line">
            <a:avLst/>
          </a:prstGeom>
        </p:spPr>
        <p:style>
          <a:lnRef idx="1">
            <a:schemeClr val="dk1"/>
          </a:lnRef>
          <a:fillRef idx="0">
            <a:schemeClr val="dk1"/>
          </a:fillRef>
          <a:effectRef idx="0">
            <a:schemeClr val="dk1"/>
          </a:effectRef>
          <a:fontRef idx="minor">
            <a:schemeClr val="tx1"/>
          </a:fontRef>
        </p:style>
      </p:cxnSp>
      <p:sp>
        <p:nvSpPr>
          <p:cNvPr id="35" name="Rectangle 34"/>
          <p:cNvSpPr>
            <a:spLocks noChangeArrowheads="1"/>
          </p:cNvSpPr>
          <p:nvPr/>
        </p:nvSpPr>
        <p:spPr bwMode="auto">
          <a:xfrm>
            <a:off x="123825" y="3165475"/>
            <a:ext cx="3124200" cy="1066800"/>
          </a:xfrm>
          <a:prstGeom prst="rect">
            <a:avLst/>
          </a:prstGeom>
          <a:gradFill rotWithShape="1">
            <a:gsLst>
              <a:gs pos="0">
                <a:srgbClr val="EDEDED"/>
              </a:gs>
              <a:gs pos="64999">
                <a:srgbClr val="D0D0D0"/>
              </a:gs>
              <a:gs pos="100000">
                <a:srgbClr val="BCBCBC"/>
              </a:gs>
            </a:gsLst>
            <a:lin ang="5400000" scaled="1"/>
          </a:gradFill>
          <a:ln w="19050">
            <a:solidFill>
              <a:schemeClr val="tx1">
                <a:lumMod val="95000"/>
                <a:lumOff val="5000"/>
              </a:schemeClr>
            </a:solidFill>
            <a:miter lim="800000"/>
            <a:headEnd/>
            <a:tailEnd/>
          </a:ln>
          <a:effectLst>
            <a:outerShdw blurRad="40000" dist="20000" dir="5400000" rotWithShape="0">
              <a:srgbClr val="808080">
                <a:alpha val="37999"/>
              </a:srgbClr>
            </a:outerShdw>
          </a:effectLst>
        </p:spPr>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altLang="en-US" sz="2000" dirty="0" smtClean="0">
                <a:solidFill>
                  <a:schemeClr val="tx1">
                    <a:lumMod val="65000"/>
                    <a:lumOff val="35000"/>
                  </a:schemeClr>
                </a:solidFill>
              </a:rPr>
              <a:t>Practice </a:t>
            </a:r>
            <a:endParaRPr lang="en-US" altLang="en-US" sz="2000" dirty="0">
              <a:solidFill>
                <a:schemeClr val="tx1">
                  <a:lumMod val="65000"/>
                  <a:lumOff val="35000"/>
                </a:schemeClr>
              </a:solidFill>
            </a:endParaRPr>
          </a:p>
        </p:txBody>
      </p:sp>
      <p:sp>
        <p:nvSpPr>
          <p:cNvPr id="36" name="Rectangle 35"/>
          <p:cNvSpPr/>
          <p:nvPr/>
        </p:nvSpPr>
        <p:spPr>
          <a:xfrm>
            <a:off x="6151563" y="3117850"/>
            <a:ext cx="2895600" cy="10668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altLang="en-US" sz="2000" dirty="0" smtClean="0">
                <a:solidFill>
                  <a:schemeClr val="tx1">
                    <a:lumMod val="65000"/>
                    <a:lumOff val="35000"/>
                  </a:schemeClr>
                </a:solidFill>
              </a:rPr>
              <a:t>Hospital</a:t>
            </a:r>
            <a:endParaRPr lang="en-US" altLang="en-US" sz="2000" dirty="0">
              <a:solidFill>
                <a:schemeClr val="tx1">
                  <a:lumMod val="65000"/>
                  <a:lumOff val="35000"/>
                </a:schemeClr>
              </a:solidFill>
            </a:endParaRPr>
          </a:p>
        </p:txBody>
      </p:sp>
      <p:sp>
        <p:nvSpPr>
          <p:cNvPr id="37" name="TextBox 36"/>
          <p:cNvSpPr txBox="1"/>
          <p:nvPr/>
        </p:nvSpPr>
        <p:spPr>
          <a:xfrm>
            <a:off x="3486150" y="2470150"/>
            <a:ext cx="2362200" cy="1076325"/>
          </a:xfrm>
          <a:prstGeom prst="rect">
            <a:avLst/>
          </a:prstGeom>
          <a:noFill/>
        </p:spPr>
        <p:txBody>
          <a:bodyPr>
            <a:spAutoFit/>
          </a:bodyPr>
          <a:lstStyle/>
          <a:p>
            <a:pPr algn="ctr" fontAlgn="auto">
              <a:spcBef>
                <a:spcPts val="0"/>
              </a:spcBef>
              <a:spcAft>
                <a:spcPts val="0"/>
              </a:spcAft>
              <a:defRPr/>
            </a:pPr>
            <a:r>
              <a:rPr lang="en-US" sz="1600" dirty="0">
                <a:solidFill>
                  <a:schemeClr val="tx1">
                    <a:lumMod val="65000"/>
                    <a:lumOff val="35000"/>
                  </a:schemeClr>
                </a:solidFill>
                <a:latin typeface="+mj-lt"/>
                <a:ea typeface="+mn-ea"/>
                <a:cs typeface="Calibri" pitchFamily="34" charset="0"/>
              </a:rPr>
              <a:t>Clinical </a:t>
            </a:r>
          </a:p>
          <a:p>
            <a:pPr algn="ctr" fontAlgn="auto">
              <a:spcBef>
                <a:spcPts val="0"/>
              </a:spcBef>
              <a:spcAft>
                <a:spcPts val="0"/>
              </a:spcAft>
              <a:defRPr/>
            </a:pPr>
            <a:r>
              <a:rPr lang="en-US" sz="1600" dirty="0">
                <a:solidFill>
                  <a:schemeClr val="tx1">
                    <a:lumMod val="65000"/>
                    <a:lumOff val="35000"/>
                  </a:schemeClr>
                </a:solidFill>
                <a:latin typeface="+mj-lt"/>
                <a:ea typeface="+mn-ea"/>
                <a:cs typeface="Calibri" pitchFamily="34" charset="0"/>
              </a:rPr>
              <a:t>Co-Management Agreement for Oversight of </a:t>
            </a:r>
            <a:r>
              <a:rPr lang="en-US" sz="1600" i="1" dirty="0">
                <a:solidFill>
                  <a:schemeClr val="tx1">
                    <a:lumMod val="65000"/>
                    <a:lumOff val="35000"/>
                  </a:schemeClr>
                </a:solidFill>
                <a:latin typeface="+mj-lt"/>
                <a:ea typeface="+mn-ea"/>
                <a:cs typeface="Calibri" pitchFamily="34" charset="0"/>
              </a:rPr>
              <a:t>GI Services</a:t>
            </a:r>
          </a:p>
        </p:txBody>
      </p:sp>
      <p:sp>
        <p:nvSpPr>
          <p:cNvPr id="38" name="TextBox 37"/>
          <p:cNvSpPr txBox="1"/>
          <p:nvPr/>
        </p:nvSpPr>
        <p:spPr>
          <a:xfrm>
            <a:off x="3552825" y="4048125"/>
            <a:ext cx="2362200" cy="585788"/>
          </a:xfrm>
          <a:prstGeom prst="rect">
            <a:avLst/>
          </a:prstGeom>
          <a:noFill/>
        </p:spPr>
        <p:txBody>
          <a:bodyPr>
            <a:spAutoFit/>
          </a:bodyPr>
          <a:lstStyle/>
          <a:p>
            <a:pPr algn="ctr" fontAlgn="auto">
              <a:spcBef>
                <a:spcPts val="0"/>
              </a:spcBef>
              <a:spcAft>
                <a:spcPts val="0"/>
              </a:spcAft>
              <a:defRPr/>
            </a:pPr>
            <a:r>
              <a:rPr lang="en-US" sz="1600" dirty="0">
                <a:solidFill>
                  <a:schemeClr val="tx1">
                    <a:lumMod val="65000"/>
                    <a:lumOff val="35000"/>
                  </a:schemeClr>
                </a:solidFill>
                <a:latin typeface="+mj-lt"/>
                <a:ea typeface="+mn-ea"/>
                <a:cs typeface="Calibri" pitchFamily="34" charset="0"/>
              </a:rPr>
              <a:t>Fixed Fee</a:t>
            </a:r>
          </a:p>
          <a:p>
            <a:pPr algn="ctr" fontAlgn="auto">
              <a:spcBef>
                <a:spcPts val="0"/>
              </a:spcBef>
              <a:spcAft>
                <a:spcPts val="0"/>
              </a:spcAft>
              <a:defRPr/>
            </a:pPr>
            <a:r>
              <a:rPr lang="en-US" sz="1600" dirty="0">
                <a:solidFill>
                  <a:schemeClr val="tx1">
                    <a:lumMod val="65000"/>
                    <a:lumOff val="35000"/>
                  </a:schemeClr>
                </a:solidFill>
                <a:latin typeface="+mj-lt"/>
                <a:ea typeface="+mn-ea"/>
                <a:cs typeface="Calibri" pitchFamily="34" charset="0"/>
              </a:rPr>
              <a:t>Contingent Fee</a:t>
            </a:r>
          </a:p>
        </p:txBody>
      </p:sp>
      <p:sp>
        <p:nvSpPr>
          <p:cNvPr id="39" name="TextBox 38"/>
          <p:cNvSpPr txBox="1"/>
          <p:nvPr/>
        </p:nvSpPr>
        <p:spPr>
          <a:xfrm>
            <a:off x="-180975" y="2401888"/>
            <a:ext cx="1538288" cy="338137"/>
          </a:xfrm>
          <a:prstGeom prst="rect">
            <a:avLst/>
          </a:prstGeom>
          <a:noFill/>
        </p:spPr>
        <p:txBody>
          <a:bodyPr>
            <a:spAutoFit/>
          </a:bodyPr>
          <a:lstStyle/>
          <a:p>
            <a:pPr algn="ctr" fontAlgn="auto">
              <a:spcBef>
                <a:spcPts val="0"/>
              </a:spcBef>
              <a:spcAft>
                <a:spcPts val="0"/>
              </a:spcAft>
              <a:defRPr/>
            </a:pPr>
            <a:r>
              <a:rPr lang="en-US" sz="1600" dirty="0">
                <a:solidFill>
                  <a:schemeClr val="tx1">
                    <a:lumMod val="65000"/>
                    <a:lumOff val="35000"/>
                  </a:schemeClr>
                </a:solidFill>
                <a:latin typeface="+mj-lt"/>
                <a:ea typeface="+mn-ea"/>
                <a:cs typeface="Calibri" pitchFamily="34" charset="0"/>
              </a:rPr>
              <a:t>Colonoscopy</a:t>
            </a:r>
          </a:p>
        </p:txBody>
      </p:sp>
      <p:sp>
        <p:nvSpPr>
          <p:cNvPr id="40" name="TextBox 39"/>
          <p:cNvSpPr txBox="1"/>
          <p:nvPr/>
        </p:nvSpPr>
        <p:spPr>
          <a:xfrm>
            <a:off x="344488" y="2151063"/>
            <a:ext cx="1447800" cy="339725"/>
          </a:xfrm>
          <a:prstGeom prst="rect">
            <a:avLst/>
          </a:prstGeom>
          <a:noFill/>
        </p:spPr>
        <p:txBody>
          <a:bodyPr>
            <a:spAutoFit/>
          </a:bodyPr>
          <a:lstStyle/>
          <a:p>
            <a:pPr algn="ctr" fontAlgn="auto">
              <a:spcBef>
                <a:spcPts val="0"/>
              </a:spcBef>
              <a:spcAft>
                <a:spcPts val="0"/>
              </a:spcAft>
              <a:defRPr/>
            </a:pPr>
            <a:r>
              <a:rPr lang="en-US" sz="1600" dirty="0">
                <a:solidFill>
                  <a:schemeClr val="tx1">
                    <a:lumMod val="65000"/>
                    <a:lumOff val="35000"/>
                  </a:schemeClr>
                </a:solidFill>
                <a:latin typeface="+mj-lt"/>
                <a:ea typeface="+mn-ea"/>
                <a:cs typeface="Calibri" pitchFamily="34" charset="0"/>
              </a:rPr>
              <a:t>ERCP</a:t>
            </a:r>
          </a:p>
        </p:txBody>
      </p:sp>
      <p:sp>
        <p:nvSpPr>
          <p:cNvPr id="41" name="TextBox 40"/>
          <p:cNvSpPr txBox="1"/>
          <p:nvPr/>
        </p:nvSpPr>
        <p:spPr>
          <a:xfrm>
            <a:off x="1981200" y="2438400"/>
            <a:ext cx="1600200" cy="338138"/>
          </a:xfrm>
          <a:prstGeom prst="rect">
            <a:avLst/>
          </a:prstGeom>
          <a:noFill/>
        </p:spPr>
        <p:txBody>
          <a:bodyPr>
            <a:spAutoFit/>
          </a:bodyPr>
          <a:lstStyle/>
          <a:p>
            <a:pPr algn="ctr" fontAlgn="auto">
              <a:spcBef>
                <a:spcPts val="0"/>
              </a:spcBef>
              <a:spcAft>
                <a:spcPts val="0"/>
              </a:spcAft>
              <a:defRPr/>
            </a:pPr>
            <a:r>
              <a:rPr lang="en-US" sz="1600" dirty="0">
                <a:solidFill>
                  <a:schemeClr val="tx1">
                    <a:lumMod val="65000"/>
                    <a:lumOff val="35000"/>
                  </a:schemeClr>
                </a:solidFill>
                <a:latin typeface="+mj-lt"/>
                <a:ea typeface="+mn-ea"/>
                <a:cs typeface="Calibri" pitchFamily="34" charset="0"/>
              </a:rPr>
              <a:t>Surgery</a:t>
            </a:r>
          </a:p>
        </p:txBody>
      </p:sp>
      <p:sp>
        <p:nvSpPr>
          <p:cNvPr id="42" name="TextBox 41"/>
          <p:cNvSpPr txBox="1"/>
          <p:nvPr/>
        </p:nvSpPr>
        <p:spPr>
          <a:xfrm>
            <a:off x="123825" y="4341813"/>
            <a:ext cx="3124200" cy="830262"/>
          </a:xfrm>
          <a:prstGeom prst="rect">
            <a:avLst/>
          </a:prstGeom>
          <a:noFill/>
        </p:spPr>
        <p:txBody>
          <a:bodyPr>
            <a:spAutoFit/>
          </a:bodyPr>
          <a:lstStyle/>
          <a:p>
            <a:pPr algn="ctr" fontAlgn="auto">
              <a:spcBef>
                <a:spcPts val="0"/>
              </a:spcBef>
              <a:spcAft>
                <a:spcPts val="0"/>
              </a:spcAft>
              <a:defRPr/>
            </a:pPr>
            <a:r>
              <a:rPr lang="en-US" sz="1600" dirty="0">
                <a:solidFill>
                  <a:schemeClr val="tx1">
                    <a:lumMod val="65000"/>
                    <a:lumOff val="35000"/>
                  </a:schemeClr>
                </a:solidFill>
                <a:latin typeface="+mj-lt"/>
                <a:ea typeface="+mn-ea"/>
                <a:cs typeface="Calibri" pitchFamily="34" charset="0"/>
              </a:rPr>
              <a:t>Management Committee Representatives </a:t>
            </a:r>
          </a:p>
          <a:p>
            <a:pPr algn="ctr" fontAlgn="auto">
              <a:spcBef>
                <a:spcPts val="0"/>
              </a:spcBef>
              <a:spcAft>
                <a:spcPts val="0"/>
              </a:spcAft>
              <a:defRPr/>
            </a:pPr>
            <a:r>
              <a:rPr lang="en-US" sz="1600" dirty="0">
                <a:solidFill>
                  <a:schemeClr val="tx1">
                    <a:lumMod val="65000"/>
                    <a:lumOff val="35000"/>
                  </a:schemeClr>
                </a:solidFill>
                <a:latin typeface="+mj-lt"/>
                <a:ea typeface="+mn-ea"/>
                <a:cs typeface="Calibri" pitchFamily="34" charset="0"/>
              </a:rPr>
              <a:t>and Medical Director</a:t>
            </a:r>
          </a:p>
        </p:txBody>
      </p:sp>
      <p:sp>
        <p:nvSpPr>
          <p:cNvPr id="43" name="TextBox 42"/>
          <p:cNvSpPr txBox="1"/>
          <p:nvPr/>
        </p:nvSpPr>
        <p:spPr>
          <a:xfrm>
            <a:off x="6027738" y="4341813"/>
            <a:ext cx="3124200" cy="584200"/>
          </a:xfrm>
          <a:prstGeom prst="rect">
            <a:avLst/>
          </a:prstGeom>
          <a:noFill/>
        </p:spPr>
        <p:txBody>
          <a:bodyPr>
            <a:spAutoFit/>
          </a:bodyPr>
          <a:lstStyle/>
          <a:p>
            <a:pPr algn="ctr" fontAlgn="auto">
              <a:spcBef>
                <a:spcPts val="0"/>
              </a:spcBef>
              <a:spcAft>
                <a:spcPts val="0"/>
              </a:spcAft>
              <a:defRPr/>
            </a:pPr>
            <a:r>
              <a:rPr lang="en-US" sz="1600" dirty="0">
                <a:solidFill>
                  <a:schemeClr val="tx1">
                    <a:lumMod val="65000"/>
                    <a:lumOff val="35000"/>
                  </a:schemeClr>
                </a:solidFill>
                <a:latin typeface="+mj-lt"/>
                <a:ea typeface="+mn-ea"/>
                <a:cs typeface="Calibri" pitchFamily="34" charset="0"/>
              </a:rPr>
              <a:t>Management Committee Representatives</a:t>
            </a:r>
          </a:p>
        </p:txBody>
      </p:sp>
      <p:cxnSp>
        <p:nvCxnSpPr>
          <p:cNvPr id="44" name="Straight Arrow Connector 43"/>
          <p:cNvCxnSpPr>
            <a:cxnSpLocks noChangeShapeType="1"/>
          </p:cNvCxnSpPr>
          <p:nvPr/>
        </p:nvCxnSpPr>
        <p:spPr bwMode="auto">
          <a:xfrm>
            <a:off x="3369880" y="3521793"/>
            <a:ext cx="2684463" cy="0"/>
          </a:xfrm>
          <a:prstGeom prst="straightConnector1">
            <a:avLst/>
          </a:prstGeom>
          <a:noFill/>
          <a:ln w="25400">
            <a:solidFill>
              <a:schemeClr val="tx1"/>
            </a:solidFill>
            <a:round/>
            <a:headEnd type="arrow" w="med" len="me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5" name="Straight Arrow Connector 44"/>
          <p:cNvCxnSpPr>
            <a:cxnSpLocks noChangeShapeType="1"/>
          </p:cNvCxnSpPr>
          <p:nvPr/>
        </p:nvCxnSpPr>
        <p:spPr bwMode="auto">
          <a:xfrm flipH="1">
            <a:off x="3276600" y="3929063"/>
            <a:ext cx="2874963" cy="1587"/>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6" name="Straight Connector 45"/>
          <p:cNvCxnSpPr/>
          <p:nvPr/>
        </p:nvCxnSpPr>
        <p:spPr>
          <a:xfrm>
            <a:off x="511175" y="2701925"/>
            <a:ext cx="222250" cy="463550"/>
          </a:xfrm>
          <a:prstGeom prst="line">
            <a:avLst/>
          </a:prstGeom>
        </p:spPr>
        <p:style>
          <a:lnRef idx="1">
            <a:schemeClr val="dk1"/>
          </a:lnRef>
          <a:fillRef idx="0">
            <a:schemeClr val="dk1"/>
          </a:fillRef>
          <a:effectRef idx="0">
            <a:schemeClr val="dk1"/>
          </a:effectRef>
          <a:fontRef idx="minor">
            <a:schemeClr val="tx1"/>
          </a:fontRef>
        </p:style>
      </p:cxnSp>
      <p:cxnSp>
        <p:nvCxnSpPr>
          <p:cNvPr id="47" name="Straight Connector 46"/>
          <p:cNvCxnSpPr/>
          <p:nvPr/>
        </p:nvCxnSpPr>
        <p:spPr>
          <a:xfrm>
            <a:off x="1239838" y="2471738"/>
            <a:ext cx="298450" cy="693737"/>
          </a:xfrm>
          <a:prstGeom prst="line">
            <a:avLst/>
          </a:prstGeom>
        </p:spPr>
        <p:style>
          <a:lnRef idx="1">
            <a:schemeClr val="dk1"/>
          </a:lnRef>
          <a:fillRef idx="0">
            <a:schemeClr val="dk1"/>
          </a:fillRef>
          <a:effectRef idx="0">
            <a:schemeClr val="dk1"/>
          </a:effectRef>
          <a:fontRef idx="minor">
            <a:schemeClr val="tx1"/>
          </a:fontRef>
        </p:style>
      </p:cxnSp>
      <p:cxnSp>
        <p:nvCxnSpPr>
          <p:cNvPr id="48" name="Straight Connector 47"/>
          <p:cNvCxnSpPr>
            <a:stCxn id="41" idx="2"/>
          </p:cNvCxnSpPr>
          <p:nvPr/>
        </p:nvCxnSpPr>
        <p:spPr>
          <a:xfrm flipH="1">
            <a:off x="2486025" y="2776538"/>
            <a:ext cx="295275" cy="376237"/>
          </a:xfrm>
          <a:prstGeom prst="line">
            <a:avLst/>
          </a:prstGeom>
        </p:spPr>
        <p:style>
          <a:lnRef idx="1">
            <a:schemeClr val="dk1"/>
          </a:lnRef>
          <a:fillRef idx="0">
            <a:schemeClr val="dk1"/>
          </a:fillRef>
          <a:effectRef idx="0">
            <a:schemeClr val="dk1"/>
          </a:effectRef>
          <a:fontRef idx="minor">
            <a:schemeClr val="tx1"/>
          </a:fontRef>
        </p:style>
      </p:cxnSp>
      <p:sp>
        <p:nvSpPr>
          <p:cNvPr id="49" name="TextBox 48"/>
          <p:cNvSpPr txBox="1"/>
          <p:nvPr/>
        </p:nvSpPr>
        <p:spPr>
          <a:xfrm>
            <a:off x="1295400" y="2163763"/>
            <a:ext cx="1447800" cy="339725"/>
          </a:xfrm>
          <a:prstGeom prst="rect">
            <a:avLst/>
          </a:prstGeom>
          <a:noFill/>
        </p:spPr>
        <p:txBody>
          <a:bodyPr>
            <a:spAutoFit/>
          </a:bodyPr>
          <a:lstStyle/>
          <a:p>
            <a:pPr algn="ctr" fontAlgn="auto">
              <a:spcBef>
                <a:spcPts val="0"/>
              </a:spcBef>
              <a:spcAft>
                <a:spcPts val="0"/>
              </a:spcAft>
              <a:defRPr/>
            </a:pPr>
            <a:r>
              <a:rPr lang="en-US" sz="1600" dirty="0">
                <a:solidFill>
                  <a:schemeClr val="tx1">
                    <a:lumMod val="65000"/>
                    <a:lumOff val="35000"/>
                  </a:schemeClr>
                </a:solidFill>
                <a:latin typeface="+mj-lt"/>
                <a:ea typeface="+mn-ea"/>
                <a:cs typeface="Calibri" pitchFamily="34" charset="0"/>
              </a:rPr>
              <a:t>Bronchoscopy</a:t>
            </a:r>
          </a:p>
        </p:txBody>
      </p:sp>
      <p:sp>
        <p:nvSpPr>
          <p:cNvPr id="2" name="TextBox 1"/>
          <p:cNvSpPr txBox="1"/>
          <p:nvPr/>
        </p:nvSpPr>
        <p:spPr>
          <a:xfrm>
            <a:off x="453697" y="5514992"/>
            <a:ext cx="8469586" cy="523220"/>
          </a:xfrm>
          <a:prstGeom prst="rect">
            <a:avLst/>
          </a:prstGeom>
          <a:noFill/>
        </p:spPr>
        <p:txBody>
          <a:bodyPr wrap="square" rtlCol="0">
            <a:spAutoFit/>
          </a:bodyPr>
          <a:lstStyle/>
          <a:p>
            <a:r>
              <a:rPr lang="en-US" sz="1400" b="1" i="1" dirty="0" smtClean="0">
                <a:solidFill>
                  <a:schemeClr val="tx1">
                    <a:lumMod val="65000"/>
                    <a:lumOff val="35000"/>
                  </a:schemeClr>
                </a:solidFill>
              </a:rPr>
              <a:t>*Each service line/specialty can have its own CCMA, which can be included as a singular alignment strategy or as a “wraparound” (i.e., add-on) to another, major alignment strategy </a:t>
            </a:r>
            <a:endParaRPr lang="en-US" sz="1400" b="1" i="1" dirty="0">
              <a:solidFill>
                <a:schemeClr val="tx1">
                  <a:lumMod val="65000"/>
                  <a:lumOff val="35000"/>
                </a:schemeClr>
              </a:solidFill>
            </a:endParaRPr>
          </a:p>
        </p:txBody>
      </p:sp>
      <p:sp>
        <p:nvSpPr>
          <p:cNvPr id="22" name="Slide Number Placeholder 5"/>
          <p:cNvSpPr>
            <a:spLocks noGrp="1"/>
          </p:cNvSpPr>
          <p:nvPr>
            <p:ph type="sldNum" sz="quarter" idx="4"/>
          </p:nvPr>
        </p:nvSpPr>
        <p:spPr>
          <a:xfrm>
            <a:off x="223467" y="6356350"/>
            <a:ext cx="1809261"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fld id="{B01E474B-E64A-1643-BE86-DE6C30C3886C}" type="slidenum">
              <a:rPr lang="en-US" smtClean="0"/>
              <a:pPr algn="l"/>
              <a:t>23</a:t>
            </a:fld>
            <a:endParaRPr lang="en-US" dirty="0"/>
          </a:p>
        </p:txBody>
      </p:sp>
    </p:spTree>
    <p:extLst>
      <p:ext uri="{BB962C8B-B14F-4D97-AF65-F5344CB8AC3E}">
        <p14:creationId xmlns:p14="http://schemas.microsoft.com/office/powerpoint/2010/main" val="9276952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938" y="801688"/>
            <a:ext cx="8599487" cy="998537"/>
          </a:xfrm>
        </p:spPr>
        <p:txBody>
          <a:bodyPr rtlCol="0">
            <a:noAutofit/>
          </a:bodyPr>
          <a:lstStyle/>
          <a:p>
            <a:pPr eaLnBrk="1" fontAlgn="auto" hangingPunct="1">
              <a:spcAft>
                <a:spcPts val="0"/>
              </a:spcAft>
              <a:defRPr/>
            </a:pPr>
            <a:r>
              <a:rPr lang="en-US" sz="3200" dirty="0" smtClean="0">
                <a:ea typeface="+mj-ea"/>
                <a:cs typeface="+mj-cs"/>
              </a:rPr>
              <a:t>CCMA Takeaways</a:t>
            </a:r>
            <a:br>
              <a:rPr lang="en-US" sz="3200" dirty="0" smtClean="0">
                <a:ea typeface="+mj-ea"/>
                <a:cs typeface="+mj-cs"/>
              </a:rPr>
            </a:br>
            <a:endParaRPr lang="en-US" sz="3200" dirty="0">
              <a:ea typeface="+mj-ea"/>
              <a:cs typeface="+mj-cs"/>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53026708"/>
              </p:ext>
            </p:extLst>
          </p:nvPr>
        </p:nvGraphicFramePr>
        <p:xfrm>
          <a:off x="261938" y="1360999"/>
          <a:ext cx="8468703" cy="46404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507" name="Slide Number Placeholder 5"/>
          <p:cNvSpPr>
            <a:spLocks noGrp="1"/>
          </p:cNvSpPr>
          <p:nvPr>
            <p:ph type="sldNum" sz="quarter" idx="4294967295"/>
          </p:nvPr>
        </p:nvSpPr>
        <p:spPr bwMode="auto">
          <a:xfrm>
            <a:off x="223838" y="6356350"/>
            <a:ext cx="180816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l" eaLnBrk="1" hangingPunct="1"/>
            <a:fld id="{76A553DC-3F6F-4405-935C-3F8C1D04A3F8}" type="slidenum">
              <a:rPr lang="en-US" altLang="en-US" sz="1200">
                <a:solidFill>
                  <a:srgbClr val="898989"/>
                </a:solidFill>
              </a:rPr>
              <a:pPr algn="l" eaLnBrk="1" hangingPunct="1"/>
              <a:t>24</a:t>
            </a:fld>
            <a:endParaRPr lang="en-US" altLang="en-US" sz="1200" dirty="0">
              <a:solidFill>
                <a:srgbClr val="898989"/>
              </a:solidFill>
            </a:endParaRPr>
          </a:p>
        </p:txBody>
      </p:sp>
    </p:spTree>
    <p:extLst>
      <p:ext uri="{BB962C8B-B14F-4D97-AF65-F5344CB8AC3E}">
        <p14:creationId xmlns:p14="http://schemas.microsoft.com/office/powerpoint/2010/main" val="16116994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4025" y="2938463"/>
            <a:ext cx="8235950" cy="1470025"/>
          </a:xfrm>
        </p:spPr>
        <p:txBody>
          <a:bodyPr/>
          <a:lstStyle/>
          <a:p>
            <a:pPr eaLnBrk="1" hangingPunct="1"/>
            <a:r>
              <a:rPr lang="en-US" altLang="en-US" dirty="0" smtClean="0">
                <a:solidFill>
                  <a:srgbClr val="595959"/>
                </a:solidFill>
              </a:rPr>
              <a:t>Professional Services Agreements: “Employment Lite”</a:t>
            </a:r>
          </a:p>
        </p:txBody>
      </p:sp>
    </p:spTree>
    <p:extLst>
      <p:ext uri="{BB962C8B-B14F-4D97-AF65-F5344CB8AC3E}">
        <p14:creationId xmlns:p14="http://schemas.microsoft.com/office/powerpoint/2010/main" val="35997995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4294967295"/>
          </p:nvPr>
        </p:nvSpPr>
        <p:spPr bwMode="auto">
          <a:xfrm>
            <a:off x="223838" y="6356350"/>
            <a:ext cx="180816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l" eaLnBrk="1" hangingPunct="1">
              <a:spcBef>
                <a:spcPct val="0"/>
              </a:spcBef>
              <a:buFontTx/>
              <a:buNone/>
            </a:pPr>
            <a:fld id="{226004AC-3666-4444-978F-1CB9FAC2C801}" type="slidenum">
              <a:rPr lang="en-US" altLang="en-US" sz="1200" smtClean="0">
                <a:solidFill>
                  <a:srgbClr val="898989"/>
                </a:solidFill>
              </a:rPr>
              <a:pPr algn="l" eaLnBrk="1" hangingPunct="1">
                <a:spcBef>
                  <a:spcPct val="0"/>
                </a:spcBef>
                <a:buFontTx/>
                <a:buNone/>
              </a:pPr>
              <a:t>26</a:t>
            </a:fld>
            <a:endParaRPr lang="en-US" altLang="en-US" sz="1200" dirty="0" smtClean="0">
              <a:solidFill>
                <a:srgbClr val="898989"/>
              </a:solidFill>
            </a:endParaRPr>
          </a:p>
        </p:txBody>
      </p:sp>
      <p:sp>
        <p:nvSpPr>
          <p:cNvPr id="6" name="Title 1"/>
          <p:cNvSpPr>
            <a:spLocks noGrp="1"/>
          </p:cNvSpPr>
          <p:nvPr>
            <p:ph type="title"/>
          </p:nvPr>
        </p:nvSpPr>
        <p:spPr>
          <a:xfrm>
            <a:off x="223838" y="790575"/>
            <a:ext cx="8462962" cy="949325"/>
          </a:xfrm>
        </p:spPr>
        <p:txBody>
          <a:bodyPr rtlCol="0">
            <a:normAutofit fontScale="90000"/>
          </a:bodyPr>
          <a:lstStyle/>
          <a:p>
            <a:pPr eaLnBrk="1" fontAlgn="auto" hangingPunct="1">
              <a:spcAft>
                <a:spcPts val="0"/>
              </a:spcAft>
              <a:defRPr/>
            </a:pPr>
            <a:r>
              <a:rPr lang="en-US" dirty="0" smtClean="0">
                <a:ea typeface="+mj-ea"/>
                <a:cs typeface="+mj-cs"/>
              </a:rPr>
              <a:t>Professional Services Agreements - Overview</a:t>
            </a:r>
            <a:br>
              <a:rPr lang="en-US" dirty="0" smtClean="0">
                <a:ea typeface="+mj-ea"/>
                <a:cs typeface="+mj-cs"/>
              </a:rPr>
            </a:br>
            <a:endParaRPr lang="en-US" dirty="0">
              <a:ea typeface="+mj-ea"/>
              <a:cs typeface="+mj-cs"/>
            </a:endParaRPr>
          </a:p>
        </p:txBody>
      </p:sp>
      <p:sp>
        <p:nvSpPr>
          <p:cNvPr id="25" name="Content Placeholder 3"/>
          <p:cNvSpPr txBox="1">
            <a:spLocks/>
          </p:cNvSpPr>
          <p:nvPr/>
        </p:nvSpPr>
        <p:spPr>
          <a:xfrm>
            <a:off x="2905125" y="1676400"/>
            <a:ext cx="5916613" cy="4821238"/>
          </a:xfrm>
          <a:prstGeom prst="rect">
            <a:avLst/>
          </a:prstGeom>
        </p:spPr>
        <p:txBody>
          <a:bodyPr>
            <a:normAutofit fontScale="92500"/>
          </a:bodyPr>
          <a:lstStyle>
            <a:lvl1pPr marL="342900" indent="-342900" algn="l" defTabSz="457200" rtl="0" eaLnBrk="1" latinLnBrk="0" hangingPunct="1">
              <a:spcBef>
                <a:spcPct val="20000"/>
              </a:spcBef>
              <a:buFont typeface="Arial"/>
              <a:buChar char="•"/>
              <a:defRPr sz="3200" kern="120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65000"/>
                    <a:lumOff val="3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65000"/>
                    <a:lumOff val="3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65000"/>
                    <a:lumOff val="3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defRPr/>
            </a:pPr>
            <a:r>
              <a:rPr lang="en-US" sz="2600" dirty="0" smtClean="0"/>
              <a:t>Achieve clinical and financial integration without employment</a:t>
            </a:r>
          </a:p>
          <a:p>
            <a:pPr fontAlgn="auto">
              <a:spcBef>
                <a:spcPts val="1800"/>
              </a:spcBef>
              <a:spcAft>
                <a:spcPts val="0"/>
              </a:spcAft>
              <a:defRPr/>
            </a:pPr>
            <a:r>
              <a:rPr lang="en-US" sz="2600" dirty="0" smtClean="0"/>
              <a:t>Contracted services, multiple options</a:t>
            </a:r>
          </a:p>
          <a:p>
            <a:pPr fontAlgn="auto">
              <a:spcBef>
                <a:spcPts val="1800"/>
              </a:spcBef>
              <a:spcAft>
                <a:spcPts val="0"/>
              </a:spcAft>
              <a:buFont typeface="Arial"/>
              <a:buNone/>
              <a:defRPr/>
            </a:pPr>
            <a:endParaRPr lang="en-US" sz="700" dirty="0" smtClean="0"/>
          </a:p>
          <a:p>
            <a:pPr marL="800100" lvl="1" indent="-457200" fontAlgn="auto">
              <a:spcBef>
                <a:spcPts val="1200"/>
              </a:spcBef>
              <a:spcAft>
                <a:spcPts val="0"/>
              </a:spcAft>
              <a:buFont typeface="Arial" pitchFamily="34" charset="0"/>
              <a:buChar char="•"/>
              <a:defRPr/>
            </a:pPr>
            <a:r>
              <a:rPr lang="en-US" dirty="0" smtClean="0"/>
              <a:t>Clinical (Professional) Services</a:t>
            </a:r>
          </a:p>
          <a:p>
            <a:pPr marL="800100" lvl="1" indent="-457200" fontAlgn="auto">
              <a:spcBef>
                <a:spcPts val="1200"/>
              </a:spcBef>
              <a:spcAft>
                <a:spcPts val="0"/>
              </a:spcAft>
              <a:buFont typeface="Arial" pitchFamily="34" charset="0"/>
              <a:buChar char="•"/>
              <a:defRPr/>
            </a:pPr>
            <a:r>
              <a:rPr lang="en-US" dirty="0" smtClean="0"/>
              <a:t>Wraparounds (administrative, call, quality, etc.)</a:t>
            </a:r>
          </a:p>
          <a:p>
            <a:pPr fontAlgn="auto">
              <a:spcBef>
                <a:spcPts val="2400"/>
              </a:spcBef>
              <a:spcAft>
                <a:spcPts val="0"/>
              </a:spcAft>
              <a:defRPr/>
            </a:pPr>
            <a:r>
              <a:rPr lang="en-US" sz="2600" dirty="0" smtClean="0"/>
              <a:t>Typically paid on a top-line basis per wRVU.  Wraparounds can take other forms of payment for services, if included.</a:t>
            </a:r>
            <a:endParaRPr lang="en-US" sz="2600" b="1" dirty="0"/>
          </a:p>
        </p:txBody>
      </p:sp>
      <p:sp>
        <p:nvSpPr>
          <p:cNvPr id="26" name="Pentagon 25"/>
          <p:cNvSpPr/>
          <p:nvPr/>
        </p:nvSpPr>
        <p:spPr>
          <a:xfrm>
            <a:off x="304800" y="1676400"/>
            <a:ext cx="2514600" cy="533400"/>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schemeClr val="bg1"/>
                </a:solidFill>
              </a:rPr>
              <a:t>PURPOSE</a:t>
            </a:r>
          </a:p>
        </p:txBody>
      </p:sp>
      <p:sp>
        <p:nvSpPr>
          <p:cNvPr id="27" name="Pentagon 26"/>
          <p:cNvSpPr/>
          <p:nvPr/>
        </p:nvSpPr>
        <p:spPr>
          <a:xfrm>
            <a:off x="304800" y="2667000"/>
            <a:ext cx="2438400" cy="533400"/>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schemeClr val="bg1"/>
                </a:solidFill>
              </a:rPr>
              <a:t>RELATIONSHIP</a:t>
            </a:r>
          </a:p>
        </p:txBody>
      </p:sp>
      <p:sp>
        <p:nvSpPr>
          <p:cNvPr id="28" name="Pentagon 27"/>
          <p:cNvSpPr/>
          <p:nvPr/>
        </p:nvSpPr>
        <p:spPr>
          <a:xfrm>
            <a:off x="304800" y="3810000"/>
            <a:ext cx="2438400" cy="533400"/>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schemeClr val="bg1"/>
                </a:solidFill>
              </a:rPr>
              <a:t>SERVICES</a:t>
            </a:r>
          </a:p>
        </p:txBody>
      </p:sp>
      <p:sp>
        <p:nvSpPr>
          <p:cNvPr id="29" name="Left Brace 28"/>
          <p:cNvSpPr>
            <a:spLocks/>
          </p:cNvSpPr>
          <p:nvPr/>
        </p:nvSpPr>
        <p:spPr bwMode="auto">
          <a:xfrm>
            <a:off x="2790825" y="3409950"/>
            <a:ext cx="533400" cy="1263650"/>
          </a:xfrm>
          <a:prstGeom prst="leftBrace">
            <a:avLst>
              <a:gd name="adj1" fmla="val 8325"/>
              <a:gd name="adj2" fmla="val 50000"/>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dirty="0">
              <a:solidFill>
                <a:prstClr val="black"/>
              </a:solidFill>
              <a:latin typeface="+mn-lt"/>
              <a:ea typeface="+mn-ea"/>
            </a:endParaRPr>
          </a:p>
        </p:txBody>
      </p:sp>
      <p:sp>
        <p:nvSpPr>
          <p:cNvPr id="30" name="Pentagon 29"/>
          <p:cNvSpPr/>
          <p:nvPr/>
        </p:nvSpPr>
        <p:spPr>
          <a:xfrm>
            <a:off x="304800" y="5029200"/>
            <a:ext cx="2438400" cy="533400"/>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schemeClr val="bg1"/>
                </a:solidFill>
              </a:rPr>
              <a:t>REMUNERATION</a:t>
            </a:r>
          </a:p>
        </p:txBody>
      </p:sp>
    </p:spTree>
    <p:extLst>
      <p:ext uri="{BB962C8B-B14F-4D97-AF65-F5344CB8AC3E}">
        <p14:creationId xmlns:p14="http://schemas.microsoft.com/office/powerpoint/2010/main" val="41998737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0-#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25">
                                            <p:txEl>
                                              <p:pRg st="0" end="0"/>
                                            </p:txEl>
                                          </p:spTgt>
                                        </p:tgtEl>
                                        <p:attrNameLst>
                                          <p:attrName>style.visibility</p:attrName>
                                        </p:attrNameLst>
                                      </p:cBhvr>
                                      <p:to>
                                        <p:strVal val="visible"/>
                                      </p:to>
                                    </p:set>
                                    <p:animEffect transition="in" filter="fade">
                                      <p:cBhvr>
                                        <p:cTn id="11" dur="500"/>
                                        <p:tgtEl>
                                          <p:spTgt spid="25">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 calcmode="lin" valueType="num">
                                      <p:cBhvr additive="base">
                                        <p:cTn id="16" dur="500" fill="hold"/>
                                        <p:tgtEl>
                                          <p:spTgt spid="27"/>
                                        </p:tgtEl>
                                        <p:attrNameLst>
                                          <p:attrName>ppt_x</p:attrName>
                                        </p:attrNameLst>
                                      </p:cBhvr>
                                      <p:tavLst>
                                        <p:tav tm="0">
                                          <p:val>
                                            <p:strVal val="0-#ppt_w/2"/>
                                          </p:val>
                                        </p:tav>
                                        <p:tav tm="100000">
                                          <p:val>
                                            <p:strVal val="#ppt_x"/>
                                          </p:val>
                                        </p:tav>
                                      </p:tavLst>
                                    </p:anim>
                                    <p:anim calcmode="lin" valueType="num">
                                      <p:cBhvr additive="base">
                                        <p:cTn id="17" dur="500" fill="hold"/>
                                        <p:tgtEl>
                                          <p:spTgt spid="27"/>
                                        </p:tgtEl>
                                        <p:attrNameLst>
                                          <p:attrName>ppt_y</p:attrName>
                                        </p:attrNameLst>
                                      </p:cBhvr>
                                      <p:tavLst>
                                        <p:tav tm="0">
                                          <p:val>
                                            <p:strVal val="#ppt_y"/>
                                          </p:val>
                                        </p:tav>
                                        <p:tav tm="100000">
                                          <p:val>
                                            <p:strVal val="#ppt_y"/>
                                          </p:val>
                                        </p:tav>
                                      </p:tavLst>
                                    </p:anim>
                                  </p:childTnLst>
                                </p:cTn>
                              </p:par>
                              <p:par>
                                <p:cTn id="18" presetID="10" presetClass="entr" presetSubtype="0" fill="hold" nodeType="withEffect">
                                  <p:stCondLst>
                                    <p:cond delay="0"/>
                                  </p:stCondLst>
                                  <p:childTnLst>
                                    <p:set>
                                      <p:cBhvr>
                                        <p:cTn id="19" dur="1" fill="hold">
                                          <p:stCondLst>
                                            <p:cond delay="0"/>
                                          </p:stCondLst>
                                        </p:cTn>
                                        <p:tgtEl>
                                          <p:spTgt spid="25">
                                            <p:txEl>
                                              <p:pRg st="1" end="1"/>
                                            </p:txEl>
                                          </p:spTgt>
                                        </p:tgtEl>
                                        <p:attrNameLst>
                                          <p:attrName>style.visibility</p:attrName>
                                        </p:attrNameLst>
                                      </p:cBhvr>
                                      <p:to>
                                        <p:strVal val="visible"/>
                                      </p:to>
                                    </p:set>
                                    <p:animEffect transition="in" filter="fade">
                                      <p:cBhvr>
                                        <p:cTn id="20" dur="500"/>
                                        <p:tgtEl>
                                          <p:spTgt spid="25">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0-#ppt_w/2"/>
                                          </p:val>
                                        </p:tav>
                                        <p:tav tm="100000">
                                          <p:val>
                                            <p:strVal val="#ppt_x"/>
                                          </p:val>
                                        </p:tav>
                                      </p:tavLst>
                                    </p:anim>
                                    <p:anim calcmode="lin" valueType="num">
                                      <p:cBhvr additive="base">
                                        <p:cTn id="26" dur="500" fill="hold"/>
                                        <p:tgtEl>
                                          <p:spTgt spid="28"/>
                                        </p:tgtEl>
                                        <p:attrNameLst>
                                          <p:attrName>ppt_y</p:attrName>
                                        </p:attrNameLst>
                                      </p:cBhvr>
                                      <p:tavLst>
                                        <p:tav tm="0">
                                          <p:val>
                                            <p:strVal val="#ppt_y"/>
                                          </p:val>
                                        </p:tav>
                                        <p:tav tm="100000">
                                          <p:val>
                                            <p:strVal val="#ppt_y"/>
                                          </p:val>
                                        </p:tav>
                                      </p:tavLst>
                                    </p:anim>
                                  </p:childTnLst>
                                </p:cTn>
                              </p:par>
                              <p:par>
                                <p:cTn id="27" presetID="10"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par>
                                <p:cTn id="30" presetID="10" presetClass="entr" presetSubtype="0" fill="hold" nodeType="withEffect">
                                  <p:stCondLst>
                                    <p:cond delay="0"/>
                                  </p:stCondLst>
                                  <p:childTnLst>
                                    <p:set>
                                      <p:cBhvr>
                                        <p:cTn id="31" dur="1" fill="hold">
                                          <p:stCondLst>
                                            <p:cond delay="0"/>
                                          </p:stCondLst>
                                        </p:cTn>
                                        <p:tgtEl>
                                          <p:spTgt spid="25">
                                            <p:txEl>
                                              <p:pRg st="3" end="3"/>
                                            </p:txEl>
                                          </p:spTgt>
                                        </p:tgtEl>
                                        <p:attrNameLst>
                                          <p:attrName>style.visibility</p:attrName>
                                        </p:attrNameLst>
                                      </p:cBhvr>
                                      <p:to>
                                        <p:strVal val="visible"/>
                                      </p:to>
                                    </p:set>
                                    <p:animEffect transition="in" filter="fade">
                                      <p:cBhvr>
                                        <p:cTn id="32" dur="500"/>
                                        <p:tgtEl>
                                          <p:spTgt spid="25">
                                            <p:txEl>
                                              <p:pRg st="3" end="3"/>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5">
                                            <p:txEl>
                                              <p:pRg st="4" end="4"/>
                                            </p:txEl>
                                          </p:spTgt>
                                        </p:tgtEl>
                                        <p:attrNameLst>
                                          <p:attrName>style.visibility</p:attrName>
                                        </p:attrNameLst>
                                      </p:cBhvr>
                                      <p:to>
                                        <p:strVal val="visible"/>
                                      </p:to>
                                    </p:set>
                                    <p:animEffect transition="in" filter="fade">
                                      <p:cBhvr>
                                        <p:cTn id="35" dur="500"/>
                                        <p:tgtEl>
                                          <p:spTgt spid="25">
                                            <p:txEl>
                                              <p:pRg st="4" end="4"/>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additive="base">
                                        <p:cTn id="40" dur="500" fill="hold"/>
                                        <p:tgtEl>
                                          <p:spTgt spid="30"/>
                                        </p:tgtEl>
                                        <p:attrNameLst>
                                          <p:attrName>ppt_x</p:attrName>
                                        </p:attrNameLst>
                                      </p:cBhvr>
                                      <p:tavLst>
                                        <p:tav tm="0">
                                          <p:val>
                                            <p:strVal val="0-#ppt_w/2"/>
                                          </p:val>
                                        </p:tav>
                                        <p:tav tm="100000">
                                          <p:val>
                                            <p:strVal val="#ppt_x"/>
                                          </p:val>
                                        </p:tav>
                                      </p:tavLst>
                                    </p:anim>
                                    <p:anim calcmode="lin" valueType="num">
                                      <p:cBhvr additive="base">
                                        <p:cTn id="41" dur="500" fill="hold"/>
                                        <p:tgtEl>
                                          <p:spTgt spid="30"/>
                                        </p:tgtEl>
                                        <p:attrNameLst>
                                          <p:attrName>ppt_y</p:attrName>
                                        </p:attrNameLst>
                                      </p:cBhvr>
                                      <p:tavLst>
                                        <p:tav tm="0">
                                          <p:val>
                                            <p:strVal val="#ppt_y"/>
                                          </p:val>
                                        </p:tav>
                                        <p:tav tm="100000">
                                          <p:val>
                                            <p:strVal val="#ppt_y"/>
                                          </p:val>
                                        </p:tav>
                                      </p:tavLst>
                                    </p:anim>
                                  </p:childTnLst>
                                </p:cTn>
                              </p:par>
                              <p:par>
                                <p:cTn id="42" presetID="10" presetClass="entr" presetSubtype="0" fill="hold" nodeType="withEffect">
                                  <p:stCondLst>
                                    <p:cond delay="0"/>
                                  </p:stCondLst>
                                  <p:childTnLst>
                                    <p:set>
                                      <p:cBhvr>
                                        <p:cTn id="43" dur="1" fill="hold">
                                          <p:stCondLst>
                                            <p:cond delay="0"/>
                                          </p:stCondLst>
                                        </p:cTn>
                                        <p:tgtEl>
                                          <p:spTgt spid="25">
                                            <p:txEl>
                                              <p:pRg st="5" end="5"/>
                                            </p:txEl>
                                          </p:spTgt>
                                        </p:tgtEl>
                                        <p:attrNameLst>
                                          <p:attrName>style.visibility</p:attrName>
                                        </p:attrNameLst>
                                      </p:cBhvr>
                                      <p:to>
                                        <p:strVal val="visible"/>
                                      </p:to>
                                    </p:set>
                                    <p:animEffect transition="in" filter="fade">
                                      <p:cBhvr>
                                        <p:cTn id="44" dur="500"/>
                                        <p:tgtEl>
                                          <p:spTgt spid="2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4294967295"/>
          </p:nvPr>
        </p:nvSpPr>
        <p:spPr bwMode="auto">
          <a:xfrm>
            <a:off x="223838" y="6356350"/>
            <a:ext cx="180816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l" eaLnBrk="1" hangingPunct="1">
              <a:spcBef>
                <a:spcPct val="0"/>
              </a:spcBef>
              <a:buFontTx/>
              <a:buNone/>
            </a:pPr>
            <a:fld id="{7C9089BA-28CE-4D60-B233-053578846755}" type="slidenum">
              <a:rPr lang="en-US" altLang="en-US" sz="1200" smtClean="0">
                <a:solidFill>
                  <a:srgbClr val="898989"/>
                </a:solidFill>
              </a:rPr>
              <a:pPr algn="l" eaLnBrk="1" hangingPunct="1">
                <a:spcBef>
                  <a:spcPct val="0"/>
                </a:spcBef>
                <a:buFontTx/>
                <a:buNone/>
              </a:pPr>
              <a:t>27</a:t>
            </a:fld>
            <a:endParaRPr lang="en-US" altLang="en-US" sz="1200" dirty="0" smtClean="0">
              <a:solidFill>
                <a:srgbClr val="898989"/>
              </a:solidFill>
            </a:endParaRPr>
          </a:p>
        </p:txBody>
      </p:sp>
      <p:sp>
        <p:nvSpPr>
          <p:cNvPr id="6" name="Title 1"/>
          <p:cNvSpPr>
            <a:spLocks noGrp="1"/>
          </p:cNvSpPr>
          <p:nvPr>
            <p:ph type="title"/>
          </p:nvPr>
        </p:nvSpPr>
        <p:spPr>
          <a:xfrm>
            <a:off x="223838" y="790575"/>
            <a:ext cx="8462962" cy="949325"/>
          </a:xfrm>
        </p:spPr>
        <p:txBody>
          <a:bodyPr rtlCol="0">
            <a:normAutofit fontScale="90000"/>
          </a:bodyPr>
          <a:lstStyle/>
          <a:p>
            <a:pPr eaLnBrk="1" fontAlgn="auto" hangingPunct="1">
              <a:spcAft>
                <a:spcPts val="0"/>
              </a:spcAft>
              <a:defRPr/>
            </a:pPr>
            <a:r>
              <a:rPr lang="en-US" dirty="0" smtClean="0">
                <a:ea typeface="+mj-ea"/>
                <a:cs typeface="+mj-cs"/>
              </a:rPr>
              <a:t>Four Popular PSA Models </a:t>
            </a:r>
            <a:br>
              <a:rPr lang="en-US" dirty="0" smtClean="0">
                <a:ea typeface="+mj-ea"/>
                <a:cs typeface="+mj-cs"/>
              </a:rPr>
            </a:br>
            <a:endParaRPr lang="en-US" dirty="0">
              <a:ea typeface="+mj-ea"/>
              <a:cs typeface="+mj-cs"/>
            </a:endParaRPr>
          </a:p>
        </p:txBody>
      </p:sp>
      <p:sp>
        <p:nvSpPr>
          <p:cNvPr id="10" name="Rectangle 9"/>
          <p:cNvSpPr/>
          <p:nvPr/>
        </p:nvSpPr>
        <p:spPr>
          <a:xfrm>
            <a:off x="352425" y="2092325"/>
            <a:ext cx="4724400" cy="4019550"/>
          </a:xfrm>
          <a:prstGeom prst="rect">
            <a:avLst/>
          </a:prstGeom>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dirty="0">
              <a:solidFill>
                <a:prstClr val="white"/>
              </a:solidFill>
              <a:latin typeface="+mj-lt"/>
            </a:endParaRPr>
          </a:p>
        </p:txBody>
      </p:sp>
      <p:sp>
        <p:nvSpPr>
          <p:cNvPr id="10245" name="Content Placeholder 2"/>
          <p:cNvSpPr>
            <a:spLocks noGrp="1"/>
          </p:cNvSpPr>
          <p:nvPr>
            <p:ph idx="1"/>
          </p:nvPr>
        </p:nvSpPr>
        <p:spPr>
          <a:xfrm>
            <a:off x="352425" y="2103438"/>
            <a:ext cx="4724400" cy="3917950"/>
          </a:xfrm>
        </p:spPr>
        <p:txBody>
          <a:bodyPr/>
          <a:lstStyle/>
          <a:p>
            <a:pPr marL="533400" eaLnBrk="1" hangingPunct="1">
              <a:buSzPct val="75000"/>
              <a:buFont typeface="Calibri" pitchFamily="34" charset="0"/>
              <a:buAutoNum type="arabicPeriod"/>
            </a:pPr>
            <a:r>
              <a:rPr lang="en-US" altLang="en-US" sz="1600" b="1" i="1" u="sng" dirty="0" smtClean="0">
                <a:solidFill>
                  <a:srgbClr val="595959"/>
                </a:solidFill>
              </a:rPr>
              <a:t>Traditional PSA</a:t>
            </a:r>
            <a:r>
              <a:rPr lang="en-US" altLang="en-US" sz="1600" dirty="0" smtClean="0">
                <a:solidFill>
                  <a:srgbClr val="595959"/>
                </a:solidFill>
              </a:rPr>
              <a:t>: Hospital contracts with physicians for professional services; Hospital employs staff and “owns” administrative structure</a:t>
            </a:r>
            <a:endParaRPr lang="en-US" altLang="en-US" sz="1600" i="1" u="sng" dirty="0" smtClean="0">
              <a:solidFill>
                <a:srgbClr val="595959"/>
              </a:solidFill>
            </a:endParaRPr>
          </a:p>
          <a:p>
            <a:pPr marL="533400" eaLnBrk="1" hangingPunct="1">
              <a:buSzPct val="75000"/>
              <a:buFont typeface="Calibri" pitchFamily="34" charset="0"/>
              <a:buAutoNum type="arabicPeriod"/>
            </a:pPr>
            <a:r>
              <a:rPr lang="en-US" altLang="en-US" sz="1600" b="1" i="1" u="sng" dirty="0" smtClean="0">
                <a:solidFill>
                  <a:srgbClr val="595959"/>
                </a:solidFill>
              </a:rPr>
              <a:t>Global Payment PSA</a:t>
            </a:r>
            <a:r>
              <a:rPr lang="en-US" altLang="en-US" sz="1600" dirty="0" smtClean="0">
                <a:solidFill>
                  <a:srgbClr val="595959"/>
                </a:solidFill>
              </a:rPr>
              <a:t>: Hospital contracts with practice for Global Payment; practice retains all management responsibilities</a:t>
            </a:r>
          </a:p>
          <a:p>
            <a:pPr marL="533400" eaLnBrk="1" hangingPunct="1">
              <a:buSzPct val="75000"/>
              <a:buFont typeface="Calibri" pitchFamily="34" charset="0"/>
              <a:buAutoNum type="arabicPeriod"/>
            </a:pPr>
            <a:r>
              <a:rPr lang="en-US" altLang="en-US" sz="1600" b="1" i="1" u="sng" dirty="0" smtClean="0">
                <a:solidFill>
                  <a:srgbClr val="595959"/>
                </a:solidFill>
              </a:rPr>
              <a:t>Practice Management Arrangement</a:t>
            </a:r>
            <a:r>
              <a:rPr lang="en-US" altLang="en-US" sz="1600" b="1" dirty="0" smtClean="0">
                <a:solidFill>
                  <a:srgbClr val="595959"/>
                </a:solidFill>
              </a:rPr>
              <a:t>:  </a:t>
            </a:r>
            <a:r>
              <a:rPr lang="en-US" altLang="en-US" sz="1600" dirty="0" smtClean="0">
                <a:solidFill>
                  <a:srgbClr val="595959"/>
                </a:solidFill>
              </a:rPr>
              <a:t>Practice entity retained and contracts with Hospital; administrative management and staff not employed by Hospital, but physicians are employed</a:t>
            </a:r>
          </a:p>
          <a:p>
            <a:pPr marL="533400" eaLnBrk="1" hangingPunct="1">
              <a:buSzPct val="75000"/>
              <a:buFont typeface="Calibri" pitchFamily="34" charset="0"/>
              <a:buAutoNum type="arabicPeriod"/>
            </a:pPr>
            <a:r>
              <a:rPr lang="en-US" altLang="en-US" sz="1600" b="1" i="1" u="sng" dirty="0" smtClean="0">
                <a:solidFill>
                  <a:srgbClr val="595959"/>
                </a:solidFill>
              </a:rPr>
              <a:t>Hybrid Model</a:t>
            </a:r>
            <a:r>
              <a:rPr lang="en-US" altLang="en-US" sz="1600" dirty="0" smtClean="0">
                <a:solidFill>
                  <a:srgbClr val="595959"/>
                </a:solidFill>
              </a:rPr>
              <a:t>: Hospital employs/contracts with physicians; practice entity spun-off into a jointly-owned MSO/ISO</a:t>
            </a:r>
          </a:p>
          <a:p>
            <a:pPr marL="533400" eaLnBrk="1" hangingPunct="1">
              <a:buSzPct val="75000"/>
              <a:buFont typeface="Arial" pitchFamily="34" charset="0"/>
              <a:buNone/>
            </a:pPr>
            <a:endParaRPr lang="en-US" altLang="en-US" sz="1000" dirty="0" smtClean="0">
              <a:solidFill>
                <a:srgbClr val="595959"/>
              </a:solidFill>
            </a:endParaRPr>
          </a:p>
        </p:txBody>
      </p:sp>
      <p:sp>
        <p:nvSpPr>
          <p:cNvPr id="12" name="TextBox 11"/>
          <p:cNvSpPr txBox="1"/>
          <p:nvPr/>
        </p:nvSpPr>
        <p:spPr>
          <a:xfrm>
            <a:off x="352425" y="1510783"/>
            <a:ext cx="4724901" cy="400110"/>
          </a:xfrm>
          <a:prstGeom prst="rect">
            <a:avLst/>
          </a:prstGeom>
          <a:scene3d>
            <a:camera prst="orthographicFront"/>
            <a:lightRig rig="threePt" dir="t"/>
          </a:scene3d>
          <a:sp3d>
            <a:bevelT w="139700" h="139700" prst="divot"/>
          </a:sp3d>
        </p:spPr>
        <p:style>
          <a:lnRef idx="0">
            <a:scrgbClr r="0" g="0" b="0"/>
          </a:lnRef>
          <a:fillRef idx="1001">
            <a:schemeClr val="lt1"/>
          </a:fillRef>
          <a:effectRef idx="0">
            <a:scrgbClr r="0" g="0" b="0"/>
          </a:effectRef>
          <a:fontRef idx="major"/>
        </p:style>
        <p:txBody>
          <a:bodyPr>
            <a:spAutoFit/>
          </a:bodyPr>
          <a:lstStyle/>
          <a:p>
            <a:pPr algn="ctr" fontAlgn="auto">
              <a:spcBef>
                <a:spcPts val="0"/>
              </a:spcBef>
              <a:spcAft>
                <a:spcPts val="0"/>
              </a:spcAft>
              <a:defRPr/>
            </a:pPr>
            <a:r>
              <a:rPr lang="en-US" sz="2000" b="1" cap="small" dirty="0">
                <a:solidFill>
                  <a:srgbClr val="4F81BD">
                    <a:lumMod val="50000"/>
                  </a:srgbClr>
                </a:solidFill>
              </a:rPr>
              <a:t>Four Possible Scenarios of PSA Model</a:t>
            </a:r>
          </a:p>
        </p:txBody>
      </p:sp>
      <p:sp>
        <p:nvSpPr>
          <p:cNvPr id="2" name="TextBox 1"/>
          <p:cNvSpPr txBox="1"/>
          <p:nvPr/>
        </p:nvSpPr>
        <p:spPr>
          <a:xfrm>
            <a:off x="5329238" y="2117725"/>
            <a:ext cx="3609975" cy="4032250"/>
          </a:xfrm>
          <a:prstGeom prst="rect">
            <a:avLst/>
          </a:prstGeom>
          <a:noFill/>
        </p:spPr>
        <p:txBody>
          <a:bodyPr>
            <a:spAutoFit/>
          </a:bodyPr>
          <a:lstStyle/>
          <a:p>
            <a:pPr marL="533400" indent="-342900">
              <a:spcBef>
                <a:spcPct val="20000"/>
              </a:spcBef>
              <a:buSzPct val="75000"/>
              <a:buFont typeface="Arial" panose="020B0604020202020204" pitchFamily="34" charset="0"/>
              <a:buChar char="•"/>
              <a:defRPr/>
            </a:pPr>
            <a:r>
              <a:rPr lang="en-US" sz="1600" dirty="0">
                <a:solidFill>
                  <a:srgbClr val="595959"/>
                </a:solidFill>
                <a:latin typeface="+mn-lt"/>
              </a:rPr>
              <a:t>Flexibility in structure</a:t>
            </a:r>
          </a:p>
          <a:p>
            <a:pPr marL="533400" indent="-342900">
              <a:spcBef>
                <a:spcPct val="20000"/>
              </a:spcBef>
              <a:buSzPct val="75000"/>
              <a:buFont typeface="Arial" panose="020B0604020202020204" pitchFamily="34" charset="0"/>
              <a:buChar char="•"/>
              <a:defRPr/>
            </a:pPr>
            <a:r>
              <a:rPr lang="en-US" sz="1600" dirty="0">
                <a:solidFill>
                  <a:srgbClr val="595959"/>
                </a:solidFill>
                <a:latin typeface="+mn-lt"/>
              </a:rPr>
              <a:t>Opportunity to increase and enhance bottom-line for both Hospital and the Practice</a:t>
            </a:r>
          </a:p>
          <a:p>
            <a:pPr marL="533400" indent="-342900">
              <a:spcBef>
                <a:spcPct val="20000"/>
              </a:spcBef>
              <a:buSzPct val="75000"/>
              <a:buFont typeface="Arial" panose="020B0604020202020204" pitchFamily="34" charset="0"/>
              <a:buChar char="•"/>
              <a:defRPr/>
            </a:pPr>
            <a:r>
              <a:rPr lang="en-US" sz="1600" dirty="0">
                <a:solidFill>
                  <a:srgbClr val="595959"/>
                </a:solidFill>
                <a:latin typeface="+mn-lt"/>
              </a:rPr>
              <a:t>Stability in relationship with Hospital</a:t>
            </a:r>
          </a:p>
          <a:p>
            <a:pPr marL="533400" indent="-342900">
              <a:spcBef>
                <a:spcPct val="20000"/>
              </a:spcBef>
              <a:buSzPct val="75000"/>
              <a:buFont typeface="Arial" panose="020B0604020202020204" pitchFamily="34" charset="0"/>
              <a:buChar char="•"/>
              <a:defRPr/>
            </a:pPr>
            <a:r>
              <a:rPr lang="en-US" sz="1600" dirty="0">
                <a:solidFill>
                  <a:srgbClr val="595959"/>
                </a:solidFill>
                <a:latin typeface="+mn-lt"/>
              </a:rPr>
              <a:t>Bonus opportunities for exceptional performance</a:t>
            </a:r>
          </a:p>
          <a:p>
            <a:pPr marL="533400" indent="-342900">
              <a:spcBef>
                <a:spcPct val="20000"/>
              </a:spcBef>
              <a:buSzPct val="75000"/>
              <a:buFont typeface="Arial" panose="020B0604020202020204" pitchFamily="34" charset="0"/>
              <a:buChar char="•"/>
              <a:defRPr/>
            </a:pPr>
            <a:r>
              <a:rPr lang="en-US" sz="1600" dirty="0">
                <a:solidFill>
                  <a:srgbClr val="595959"/>
                </a:solidFill>
                <a:latin typeface="+mn-lt"/>
              </a:rPr>
              <a:t>Opportunities to expand services together without being fully aligned (i.e., employment and/or clinical integration)</a:t>
            </a:r>
          </a:p>
          <a:p>
            <a:pPr marL="533400" indent="-342900">
              <a:spcBef>
                <a:spcPct val="20000"/>
              </a:spcBef>
              <a:buSzPct val="75000"/>
              <a:buFont typeface="Arial" panose="020B0604020202020204" pitchFamily="34" charset="0"/>
              <a:buChar char="•"/>
              <a:defRPr/>
            </a:pPr>
            <a:r>
              <a:rPr lang="en-US" sz="1600" dirty="0">
                <a:solidFill>
                  <a:srgbClr val="595959"/>
                </a:solidFill>
                <a:latin typeface="+mn-lt"/>
              </a:rPr>
              <a:t>Easier segue to full employment for physicians and staff </a:t>
            </a:r>
          </a:p>
          <a:p>
            <a:pPr>
              <a:defRPr/>
            </a:pPr>
            <a:endParaRPr lang="en-US" sz="1600" dirty="0">
              <a:solidFill>
                <a:schemeClr val="tx1">
                  <a:lumMod val="65000"/>
                  <a:lumOff val="35000"/>
                </a:schemeClr>
              </a:solidFill>
            </a:endParaRPr>
          </a:p>
        </p:txBody>
      </p:sp>
      <p:sp>
        <p:nvSpPr>
          <p:cNvPr id="8" name="TextBox 7"/>
          <p:cNvSpPr txBox="1"/>
          <p:nvPr/>
        </p:nvSpPr>
        <p:spPr>
          <a:xfrm>
            <a:off x="5510463" y="1498751"/>
            <a:ext cx="3344779" cy="400110"/>
          </a:xfrm>
          <a:prstGeom prst="rect">
            <a:avLst/>
          </a:prstGeom>
          <a:scene3d>
            <a:camera prst="orthographicFront"/>
            <a:lightRig rig="threePt" dir="t"/>
          </a:scene3d>
          <a:sp3d>
            <a:bevelT w="139700" h="139700" prst="divot"/>
          </a:sp3d>
        </p:spPr>
        <p:style>
          <a:lnRef idx="0">
            <a:scrgbClr r="0" g="0" b="0"/>
          </a:lnRef>
          <a:fillRef idx="1001">
            <a:schemeClr val="lt1"/>
          </a:fillRef>
          <a:effectRef idx="0">
            <a:scrgbClr r="0" g="0" b="0"/>
          </a:effectRef>
          <a:fontRef idx="major"/>
        </p:style>
        <p:txBody>
          <a:bodyPr>
            <a:spAutoFit/>
          </a:bodyPr>
          <a:lstStyle/>
          <a:p>
            <a:pPr algn="ctr" fontAlgn="auto">
              <a:spcBef>
                <a:spcPts val="0"/>
              </a:spcBef>
              <a:spcAft>
                <a:spcPts val="0"/>
              </a:spcAft>
              <a:defRPr/>
            </a:pPr>
            <a:r>
              <a:rPr lang="en-US" sz="2000" b="1" cap="small" dirty="0">
                <a:solidFill>
                  <a:srgbClr val="4F81BD">
                    <a:lumMod val="50000"/>
                  </a:srgbClr>
                </a:solidFill>
              </a:rPr>
              <a:t>PSA Offerings</a:t>
            </a:r>
          </a:p>
        </p:txBody>
      </p:sp>
      <p:sp>
        <p:nvSpPr>
          <p:cNvPr id="3" name="Right Brace 2"/>
          <p:cNvSpPr>
            <a:spLocks/>
          </p:cNvSpPr>
          <p:nvPr/>
        </p:nvSpPr>
        <p:spPr bwMode="auto">
          <a:xfrm>
            <a:off x="5160963" y="2092325"/>
            <a:ext cx="349250" cy="4019550"/>
          </a:xfrm>
          <a:prstGeom prst="rightBrace">
            <a:avLst>
              <a:gd name="adj1" fmla="val 8312"/>
              <a:gd name="adj2" fmla="val 50000"/>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dirty="0">
              <a:latin typeface="+mn-lt"/>
              <a:ea typeface="+mn-ea"/>
            </a:endParaRPr>
          </a:p>
        </p:txBody>
      </p:sp>
    </p:spTree>
    <p:extLst>
      <p:ext uri="{BB962C8B-B14F-4D97-AF65-F5344CB8AC3E}">
        <p14:creationId xmlns:p14="http://schemas.microsoft.com/office/powerpoint/2010/main" val="24743588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4294967295"/>
          </p:nvPr>
        </p:nvSpPr>
        <p:spPr bwMode="auto">
          <a:xfrm>
            <a:off x="223838" y="6356350"/>
            <a:ext cx="180816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l" eaLnBrk="1" hangingPunct="1">
              <a:spcBef>
                <a:spcPct val="0"/>
              </a:spcBef>
              <a:buFontTx/>
              <a:buNone/>
            </a:pPr>
            <a:fld id="{11933DA6-DADE-4FE3-BF53-362B7184737D}" type="slidenum">
              <a:rPr lang="en-US" altLang="en-US" sz="1200" smtClean="0">
                <a:solidFill>
                  <a:srgbClr val="898989"/>
                </a:solidFill>
              </a:rPr>
              <a:pPr algn="l" eaLnBrk="1" hangingPunct="1">
                <a:spcBef>
                  <a:spcPct val="0"/>
                </a:spcBef>
                <a:buFontTx/>
                <a:buNone/>
              </a:pPr>
              <a:t>28</a:t>
            </a:fld>
            <a:endParaRPr lang="en-US" altLang="en-US" sz="1200" dirty="0" smtClean="0">
              <a:solidFill>
                <a:srgbClr val="898989"/>
              </a:solidFill>
            </a:endParaRPr>
          </a:p>
        </p:txBody>
      </p:sp>
      <p:sp>
        <p:nvSpPr>
          <p:cNvPr id="11267" name="Title 1"/>
          <p:cNvSpPr>
            <a:spLocks noGrp="1"/>
          </p:cNvSpPr>
          <p:nvPr>
            <p:ph type="title"/>
          </p:nvPr>
        </p:nvSpPr>
        <p:spPr>
          <a:xfrm>
            <a:off x="223838" y="790575"/>
            <a:ext cx="8462962" cy="949325"/>
          </a:xfrm>
        </p:spPr>
        <p:txBody>
          <a:bodyPr>
            <a:normAutofit fontScale="90000"/>
          </a:bodyPr>
          <a:lstStyle/>
          <a:p>
            <a:pPr eaLnBrk="1" hangingPunct="1"/>
            <a:r>
              <a:rPr lang="en-US" altLang="en-US" dirty="0" smtClean="0">
                <a:solidFill>
                  <a:srgbClr val="595959"/>
                </a:solidFill>
              </a:rPr>
              <a:t>1.  PSA – Traditional Model </a:t>
            </a:r>
            <a:r>
              <a:rPr lang="en-US" altLang="en-US" sz="2600" dirty="0" smtClean="0">
                <a:solidFill>
                  <a:srgbClr val="595959"/>
                </a:solidFill>
              </a:rPr>
              <a:t/>
            </a:r>
            <a:br>
              <a:rPr lang="en-US" altLang="en-US" sz="2600" dirty="0" smtClean="0">
                <a:solidFill>
                  <a:srgbClr val="595959"/>
                </a:solidFill>
              </a:rPr>
            </a:br>
            <a:endParaRPr lang="en-US" altLang="en-US" sz="2600" dirty="0" smtClean="0">
              <a:solidFill>
                <a:srgbClr val="595959"/>
              </a:solidFill>
            </a:endParaRPr>
          </a:p>
        </p:txBody>
      </p:sp>
      <p:graphicFrame>
        <p:nvGraphicFramePr>
          <p:cNvPr id="3" name="Diagram 2"/>
          <p:cNvGraphicFramePr/>
          <p:nvPr>
            <p:extLst>
              <p:ext uri="{D42A27DB-BD31-4B8C-83A1-F6EECF244321}">
                <p14:modId xmlns:p14="http://schemas.microsoft.com/office/powerpoint/2010/main" val="2993305775"/>
              </p:ext>
            </p:extLst>
          </p:nvPr>
        </p:nvGraphicFramePr>
        <p:xfrm>
          <a:off x="223838" y="1355621"/>
          <a:ext cx="8554451" cy="35961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1" name="Elbow Connector 60"/>
          <p:cNvCxnSpPr>
            <a:cxnSpLocks noChangeShapeType="1"/>
            <a:stCxn id="65" idx="1"/>
          </p:cNvCxnSpPr>
          <p:nvPr/>
        </p:nvCxnSpPr>
        <p:spPr bwMode="auto">
          <a:xfrm rot="10800000">
            <a:off x="565150" y="4740278"/>
            <a:ext cx="490538" cy="1067275"/>
          </a:xfrm>
          <a:prstGeom prst="bentConnector2">
            <a:avLst/>
          </a:prstGeom>
          <a:noFill/>
          <a:ln w="25400">
            <a:solidFill>
              <a:schemeClr val="accent2"/>
            </a:solidFill>
            <a:prstDash val="dash"/>
            <a:miter lim="800000"/>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62" name="Text Box 8"/>
          <p:cNvSpPr txBox="1">
            <a:spLocks noChangeArrowheads="1"/>
          </p:cNvSpPr>
          <p:nvPr/>
        </p:nvSpPr>
        <p:spPr bwMode="auto">
          <a:xfrm rot="16200000">
            <a:off x="-245269" y="5133182"/>
            <a:ext cx="1158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50000"/>
              </a:spcBef>
              <a:buFontTx/>
              <a:buNone/>
              <a:defRPr/>
            </a:pPr>
            <a:r>
              <a:rPr lang="en-US" altLang="en-US" sz="1200" b="1" dirty="0" smtClean="0">
                <a:solidFill>
                  <a:schemeClr val="tx1">
                    <a:lumMod val="65000"/>
                    <a:lumOff val="35000"/>
                  </a:schemeClr>
                </a:solidFill>
              </a:rPr>
              <a:t>Independent Contractor</a:t>
            </a:r>
          </a:p>
        </p:txBody>
      </p:sp>
      <p:sp>
        <p:nvSpPr>
          <p:cNvPr id="65" name="TextBox 64"/>
          <p:cNvSpPr txBox="1"/>
          <p:nvPr/>
        </p:nvSpPr>
        <p:spPr>
          <a:xfrm>
            <a:off x="1055688" y="5068888"/>
            <a:ext cx="6054725" cy="1477328"/>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sz="2000" b="1" dirty="0">
                <a:solidFill>
                  <a:schemeClr val="accent2"/>
                </a:solidFill>
              </a:rPr>
              <a:t>PRACTICE</a:t>
            </a:r>
          </a:p>
          <a:p>
            <a:pPr marL="285750" indent="-285750">
              <a:buFont typeface="Arial" panose="020B0604020202020204" pitchFamily="34" charset="0"/>
              <a:buChar char="•"/>
              <a:defRPr/>
            </a:pPr>
            <a:r>
              <a:rPr lang="en-US" sz="1400" dirty="0">
                <a:solidFill>
                  <a:schemeClr val="tx1">
                    <a:lumMod val="65000"/>
                    <a:lumOff val="35000"/>
                  </a:schemeClr>
                </a:solidFill>
              </a:rPr>
              <a:t>Contracted by Hospital to provide professional services</a:t>
            </a:r>
          </a:p>
          <a:p>
            <a:pPr marL="285750" indent="-285750">
              <a:buFont typeface="Arial" panose="020B0604020202020204" pitchFamily="34" charset="0"/>
              <a:buChar char="•"/>
              <a:defRPr/>
            </a:pPr>
            <a:r>
              <a:rPr lang="en-US" sz="1400" dirty="0">
                <a:solidFill>
                  <a:schemeClr val="tx1">
                    <a:lumMod val="65000"/>
                    <a:lumOff val="35000"/>
                  </a:schemeClr>
                </a:solidFill>
              </a:rPr>
              <a:t>Practice </a:t>
            </a:r>
            <a:r>
              <a:rPr lang="en-US" sz="1400" i="1" dirty="0">
                <a:solidFill>
                  <a:schemeClr val="tx1">
                    <a:lumMod val="65000"/>
                    <a:lumOff val="35000"/>
                  </a:schemeClr>
                </a:solidFill>
              </a:rPr>
              <a:t>providers</a:t>
            </a:r>
            <a:r>
              <a:rPr lang="en-US" sz="1400" dirty="0">
                <a:solidFill>
                  <a:schemeClr val="tx1">
                    <a:lumMod val="65000"/>
                    <a:lumOff val="35000"/>
                  </a:schemeClr>
                </a:solidFill>
              </a:rPr>
              <a:t> </a:t>
            </a:r>
            <a:r>
              <a:rPr lang="en-US" sz="1400" dirty="0" smtClean="0">
                <a:solidFill>
                  <a:schemeClr val="tx1">
                    <a:lumMod val="65000"/>
                    <a:lumOff val="35000"/>
                  </a:schemeClr>
                </a:solidFill>
              </a:rPr>
              <a:t>(but not support staff) remain </a:t>
            </a:r>
            <a:r>
              <a:rPr lang="en-US" sz="1400" dirty="0">
                <a:solidFill>
                  <a:schemeClr val="tx1">
                    <a:lumMod val="65000"/>
                    <a:lumOff val="35000"/>
                  </a:schemeClr>
                </a:solidFill>
              </a:rPr>
              <a:t>employees of the Practice</a:t>
            </a:r>
          </a:p>
          <a:p>
            <a:pPr marL="285750" indent="-285750">
              <a:buFont typeface="Arial" panose="020B0604020202020204" pitchFamily="34" charset="0"/>
              <a:buChar char="•"/>
              <a:defRPr/>
            </a:pPr>
            <a:r>
              <a:rPr lang="en-US" sz="1400" dirty="0">
                <a:solidFill>
                  <a:schemeClr val="tx1">
                    <a:lumMod val="65000"/>
                    <a:lumOff val="35000"/>
                  </a:schemeClr>
                </a:solidFill>
              </a:rPr>
              <a:t>Payment to </a:t>
            </a:r>
            <a:r>
              <a:rPr lang="en-US" sz="1400" dirty="0" smtClean="0">
                <a:solidFill>
                  <a:schemeClr val="tx1">
                    <a:lumMod val="65000"/>
                    <a:lumOff val="35000"/>
                  </a:schemeClr>
                </a:solidFill>
              </a:rPr>
              <a:t>Practice </a:t>
            </a:r>
            <a:r>
              <a:rPr lang="en-US" sz="1400" dirty="0">
                <a:solidFill>
                  <a:schemeClr val="tx1">
                    <a:lumMod val="65000"/>
                    <a:lumOff val="35000"/>
                  </a:schemeClr>
                </a:solidFill>
              </a:rPr>
              <a:t>for </a:t>
            </a:r>
            <a:r>
              <a:rPr lang="en-US" sz="1400" u="sng" dirty="0">
                <a:solidFill>
                  <a:schemeClr val="tx1">
                    <a:lumMod val="65000"/>
                    <a:lumOff val="35000"/>
                  </a:schemeClr>
                </a:solidFill>
              </a:rPr>
              <a:t>professional services</a:t>
            </a:r>
            <a:r>
              <a:rPr lang="en-US" sz="1400" dirty="0">
                <a:solidFill>
                  <a:schemeClr val="tx1">
                    <a:lumMod val="65000"/>
                    <a:lumOff val="35000"/>
                  </a:schemeClr>
                </a:solidFill>
              </a:rPr>
              <a:t> equal to net collections less direct costs paid by Hospital (and any fixed payments for ancillaries</a:t>
            </a:r>
            <a:r>
              <a:rPr lang="en-US" sz="1400" dirty="0" smtClean="0">
                <a:solidFill>
                  <a:schemeClr val="tx1">
                    <a:lumMod val="65000"/>
                    <a:lumOff val="35000"/>
                  </a:schemeClr>
                </a:solidFill>
              </a:rPr>
              <a:t>) or a rate per wRVU for production by Practice providers</a:t>
            </a:r>
            <a:endParaRPr lang="en-US" sz="1400" dirty="0">
              <a:solidFill>
                <a:schemeClr val="tx1">
                  <a:lumMod val="65000"/>
                  <a:lumOff val="35000"/>
                </a:schemeClr>
              </a:solidFill>
            </a:endParaRPr>
          </a:p>
        </p:txBody>
      </p:sp>
    </p:spTree>
    <p:extLst>
      <p:ext uri="{BB962C8B-B14F-4D97-AF65-F5344CB8AC3E}">
        <p14:creationId xmlns:p14="http://schemas.microsoft.com/office/powerpoint/2010/main" val="27894878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4294967295"/>
          </p:nvPr>
        </p:nvSpPr>
        <p:spPr bwMode="auto">
          <a:xfrm>
            <a:off x="223838" y="6356350"/>
            <a:ext cx="180816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l" eaLnBrk="1" hangingPunct="1">
              <a:spcBef>
                <a:spcPct val="0"/>
              </a:spcBef>
              <a:buFontTx/>
              <a:buNone/>
            </a:pPr>
            <a:fld id="{19304845-4EC2-4D02-A815-258667828F1D}" type="slidenum">
              <a:rPr lang="en-US" altLang="en-US" sz="1200" smtClean="0">
                <a:solidFill>
                  <a:srgbClr val="898989"/>
                </a:solidFill>
              </a:rPr>
              <a:pPr algn="l" eaLnBrk="1" hangingPunct="1">
                <a:spcBef>
                  <a:spcPct val="0"/>
                </a:spcBef>
                <a:buFontTx/>
                <a:buNone/>
              </a:pPr>
              <a:t>29</a:t>
            </a:fld>
            <a:endParaRPr lang="en-US" altLang="en-US" sz="1200" dirty="0" smtClean="0">
              <a:solidFill>
                <a:srgbClr val="898989"/>
              </a:solidFill>
            </a:endParaRPr>
          </a:p>
        </p:txBody>
      </p:sp>
      <p:sp>
        <p:nvSpPr>
          <p:cNvPr id="12291" name="Title 1"/>
          <p:cNvSpPr>
            <a:spLocks noGrp="1"/>
          </p:cNvSpPr>
          <p:nvPr>
            <p:ph type="title"/>
          </p:nvPr>
        </p:nvSpPr>
        <p:spPr>
          <a:xfrm>
            <a:off x="223838" y="790575"/>
            <a:ext cx="8462962" cy="949325"/>
          </a:xfrm>
        </p:spPr>
        <p:txBody>
          <a:bodyPr>
            <a:normAutofit fontScale="90000"/>
          </a:bodyPr>
          <a:lstStyle/>
          <a:p>
            <a:pPr eaLnBrk="1" hangingPunct="1"/>
            <a:r>
              <a:rPr lang="en-US" altLang="en-US" dirty="0" smtClean="0">
                <a:solidFill>
                  <a:srgbClr val="595959"/>
                </a:solidFill>
              </a:rPr>
              <a:t>2.  PSA – Global Payment Model*</a:t>
            </a:r>
            <a:r>
              <a:rPr lang="en-US" altLang="en-US" sz="2600" dirty="0" smtClean="0">
                <a:solidFill>
                  <a:srgbClr val="595959"/>
                </a:solidFill>
              </a:rPr>
              <a:t/>
            </a:r>
            <a:br>
              <a:rPr lang="en-US" altLang="en-US" sz="2600" dirty="0" smtClean="0">
                <a:solidFill>
                  <a:srgbClr val="595959"/>
                </a:solidFill>
              </a:rPr>
            </a:br>
            <a:endParaRPr lang="en-US" altLang="en-US" sz="2600" dirty="0" smtClean="0">
              <a:solidFill>
                <a:srgbClr val="595959"/>
              </a:solidFill>
            </a:endParaRPr>
          </a:p>
        </p:txBody>
      </p:sp>
      <p:grpSp>
        <p:nvGrpSpPr>
          <p:cNvPr id="12292" name="Group 25"/>
          <p:cNvGrpSpPr>
            <a:grpSpLocks/>
          </p:cNvGrpSpPr>
          <p:nvPr/>
        </p:nvGrpSpPr>
        <p:grpSpPr bwMode="auto">
          <a:xfrm>
            <a:off x="322263" y="1447800"/>
            <a:ext cx="8586787" cy="4908550"/>
            <a:chOff x="228600" y="1752600"/>
            <a:chExt cx="8534400" cy="4648200"/>
          </a:xfrm>
        </p:grpSpPr>
        <p:sp>
          <p:nvSpPr>
            <p:cNvPr id="9" name="Rectangle 8"/>
            <p:cNvSpPr/>
            <p:nvPr/>
          </p:nvSpPr>
          <p:spPr>
            <a:xfrm>
              <a:off x="228600" y="1752600"/>
              <a:ext cx="8534400" cy="464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3559" name="Rectangle 16"/>
            <p:cNvSpPr>
              <a:spLocks noChangeArrowheads="1"/>
            </p:cNvSpPr>
            <p:nvPr/>
          </p:nvSpPr>
          <p:spPr bwMode="auto">
            <a:xfrm>
              <a:off x="432138" y="2782360"/>
              <a:ext cx="1964380" cy="891456"/>
            </a:xfrm>
            <a:prstGeom prst="rect">
              <a:avLst/>
            </a:prstGeom>
            <a:solidFill>
              <a:srgbClr val="7D9AAA"/>
            </a:solidFill>
            <a:ln w="9525">
              <a:solidFill>
                <a:srgbClr val="7D9AAA"/>
              </a:solidFill>
              <a:miter lim="800000"/>
              <a:headEnd/>
              <a:tailEnd/>
            </a:ln>
          </p:spPr>
          <p:txBody>
            <a:bodyPr anchor="ct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defRPr/>
              </a:pPr>
              <a:r>
                <a:rPr lang="en-US" altLang="en-US" sz="1200" b="1" dirty="0" smtClean="0">
                  <a:solidFill>
                    <a:srgbClr val="DCE6F2"/>
                  </a:solidFill>
                  <a:latin typeface="+mj-lt"/>
                  <a:cs typeface="Arial" pitchFamily="34" charset="0"/>
                </a:rPr>
                <a:t>Hospital</a:t>
              </a:r>
            </a:p>
            <a:p>
              <a:pPr algn="ctr" eaLnBrk="1" hangingPunct="1">
                <a:spcBef>
                  <a:spcPct val="0"/>
                </a:spcBef>
                <a:buFontTx/>
                <a:buNone/>
                <a:defRPr/>
              </a:pPr>
              <a:r>
                <a:rPr lang="en-US" altLang="en-US" sz="1200" b="1" dirty="0" smtClean="0">
                  <a:solidFill>
                    <a:srgbClr val="DCE6F2"/>
                  </a:solidFill>
                  <a:latin typeface="+mj-lt"/>
                  <a:cs typeface="Arial" pitchFamily="34" charset="0"/>
                </a:rPr>
                <a:t>(Integrated with Physician Division Infrastructure</a:t>
              </a:r>
              <a:r>
                <a:rPr lang="en-US" altLang="en-US" sz="1400" b="1" dirty="0" smtClean="0">
                  <a:solidFill>
                    <a:srgbClr val="DCE6F2"/>
                  </a:solidFill>
                  <a:latin typeface="+mj-lt"/>
                  <a:cs typeface="Arial" pitchFamily="34" charset="0"/>
                </a:rPr>
                <a:t>)</a:t>
              </a:r>
            </a:p>
          </p:txBody>
        </p:sp>
        <p:sp>
          <p:nvSpPr>
            <p:cNvPr id="11" name="Line 3"/>
            <p:cNvSpPr>
              <a:spLocks noChangeShapeType="1"/>
            </p:cNvSpPr>
            <p:nvPr/>
          </p:nvSpPr>
          <p:spPr bwMode="auto">
            <a:xfrm flipH="1">
              <a:off x="2514853" y="3200277"/>
              <a:ext cx="1694573" cy="0"/>
            </a:xfrm>
            <a:prstGeom prst="line">
              <a:avLst/>
            </a:prstGeom>
            <a:solidFill>
              <a:schemeClr val="bg1">
                <a:lumMod val="75000"/>
                <a:lumOff val="25000"/>
              </a:schemeClr>
            </a:solidFill>
            <a:ln w="19050">
              <a:solidFill>
                <a:srgbClr val="7D9AAA"/>
              </a:solidFill>
              <a:round/>
              <a:headEnd/>
              <a:tailEnd type="triangle" w="med" len="med"/>
            </a:ln>
          </p:spPr>
          <p:txBody>
            <a:bodyPr wrap="none" anchor="ctr"/>
            <a:lstStyle/>
            <a:p>
              <a:pPr fontAlgn="auto">
                <a:spcBef>
                  <a:spcPts val="0"/>
                </a:spcBef>
                <a:spcAft>
                  <a:spcPts val="0"/>
                </a:spcAft>
                <a:defRPr/>
              </a:pPr>
              <a:endParaRPr lang="en-US" dirty="0">
                <a:solidFill>
                  <a:srgbClr val="4F81BD">
                    <a:lumMod val="50000"/>
                  </a:srgbClr>
                </a:solidFill>
                <a:latin typeface="Calibri"/>
                <a:ea typeface="+mn-ea"/>
              </a:endParaRPr>
            </a:p>
          </p:txBody>
        </p:sp>
        <p:sp>
          <p:nvSpPr>
            <p:cNvPr id="12" name="Text Box 6"/>
            <p:cNvSpPr txBox="1">
              <a:spLocks noChangeArrowheads="1"/>
            </p:cNvSpPr>
            <p:nvPr/>
          </p:nvSpPr>
          <p:spPr bwMode="auto">
            <a:xfrm>
              <a:off x="2529054" y="3436295"/>
              <a:ext cx="1371121" cy="1136494"/>
            </a:xfrm>
            <a:prstGeom prst="rect">
              <a:avLst/>
            </a:prstGeom>
            <a:solidFill>
              <a:schemeClr val="bg1">
                <a:lumMod val="75000"/>
                <a:lumOff val="25000"/>
              </a:schemeClr>
            </a:solidFill>
            <a:ln w="9525">
              <a:solidFill>
                <a:srgbClr val="7D9AAA"/>
              </a:solidFill>
              <a:miter lim="800000"/>
              <a:headEnd/>
              <a:tailEnd/>
            </a:ln>
          </p:spPr>
          <p:txBody>
            <a:bodyPr>
              <a:spAutoFit/>
            </a:bodyPr>
            <a:lstStyle/>
            <a:p>
              <a:pPr algn="ctr" fontAlgn="auto">
                <a:spcBef>
                  <a:spcPts val="0"/>
                </a:spcBef>
                <a:spcAft>
                  <a:spcPts val="0"/>
                </a:spcAft>
                <a:defRPr/>
              </a:pPr>
              <a:r>
                <a:rPr lang="en-US" sz="1200" b="1" dirty="0">
                  <a:solidFill>
                    <a:prstClr val="black">
                      <a:lumMod val="95000"/>
                    </a:prstClr>
                  </a:solidFill>
                  <a:latin typeface="+mj-lt"/>
                  <a:ea typeface="+mn-ea"/>
                  <a:cs typeface="Arial" pitchFamily="34" charset="0"/>
                </a:rPr>
                <a:t>Global Fee: </a:t>
              </a:r>
            </a:p>
            <a:p>
              <a:pPr marL="171450" indent="-171450" fontAlgn="auto">
                <a:spcBef>
                  <a:spcPts val="0"/>
                </a:spcBef>
                <a:spcAft>
                  <a:spcPts val="0"/>
                </a:spcAft>
                <a:buFont typeface="Arial" panose="020B0604020202020204" pitchFamily="34" charset="0"/>
                <a:buChar char="•"/>
                <a:defRPr/>
              </a:pPr>
              <a:r>
                <a:rPr lang="en-US" sz="1200" dirty="0">
                  <a:solidFill>
                    <a:prstClr val="black">
                      <a:lumMod val="95000"/>
                    </a:prstClr>
                  </a:solidFill>
                  <a:latin typeface="+mj-lt"/>
                  <a:ea typeface="+mn-ea"/>
                  <a:cs typeface="Arial" pitchFamily="34" charset="0"/>
                </a:rPr>
                <a:t>Fixed Overhead</a:t>
              </a:r>
            </a:p>
            <a:p>
              <a:pPr marL="171450" indent="-171450" fontAlgn="auto">
                <a:spcBef>
                  <a:spcPts val="0"/>
                </a:spcBef>
                <a:spcAft>
                  <a:spcPts val="0"/>
                </a:spcAft>
                <a:buFont typeface="Arial" panose="020B0604020202020204" pitchFamily="34" charset="0"/>
                <a:buChar char="•"/>
                <a:defRPr/>
              </a:pPr>
              <a:r>
                <a:rPr lang="en-US" sz="1200" dirty="0">
                  <a:solidFill>
                    <a:prstClr val="black">
                      <a:lumMod val="95000"/>
                    </a:prstClr>
                  </a:solidFill>
                  <a:latin typeface="+mj-lt"/>
                  <a:ea typeface="+mn-ea"/>
                  <a:cs typeface="Arial" pitchFamily="34" charset="0"/>
                </a:rPr>
                <a:t>Variable Overhead</a:t>
              </a:r>
            </a:p>
            <a:p>
              <a:pPr marL="171450" indent="-171450" fontAlgn="auto">
                <a:spcBef>
                  <a:spcPts val="0"/>
                </a:spcBef>
                <a:spcAft>
                  <a:spcPts val="0"/>
                </a:spcAft>
                <a:buFont typeface="Arial" panose="020B0604020202020204" pitchFamily="34" charset="0"/>
                <a:buChar char="•"/>
                <a:defRPr/>
              </a:pPr>
              <a:r>
                <a:rPr lang="en-US" sz="1200" dirty="0">
                  <a:solidFill>
                    <a:prstClr val="black">
                      <a:lumMod val="95000"/>
                    </a:prstClr>
                  </a:solidFill>
                  <a:latin typeface="+mj-lt"/>
                  <a:ea typeface="+mn-ea"/>
                  <a:cs typeface="Arial" pitchFamily="34" charset="0"/>
                </a:rPr>
                <a:t>Rate per wRVU</a:t>
              </a:r>
            </a:p>
            <a:p>
              <a:pPr algn="ctr" fontAlgn="auto">
                <a:spcBef>
                  <a:spcPts val="0"/>
                </a:spcBef>
                <a:spcAft>
                  <a:spcPts val="0"/>
                </a:spcAft>
                <a:defRPr/>
              </a:pPr>
              <a:endParaRPr lang="en-US" sz="1200" dirty="0">
                <a:solidFill>
                  <a:prstClr val="black">
                    <a:lumMod val="95000"/>
                  </a:prstClr>
                </a:solidFill>
                <a:latin typeface="+mj-lt"/>
                <a:ea typeface="+mn-ea"/>
                <a:cs typeface="Arial" pitchFamily="34" charset="0"/>
              </a:endParaRPr>
            </a:p>
          </p:txBody>
        </p:sp>
        <p:sp>
          <p:nvSpPr>
            <p:cNvPr id="13" name="Text Box 7"/>
            <p:cNvSpPr txBox="1">
              <a:spLocks noChangeArrowheads="1"/>
            </p:cNvSpPr>
            <p:nvPr/>
          </p:nvSpPr>
          <p:spPr bwMode="auto">
            <a:xfrm>
              <a:off x="4496589" y="2335880"/>
              <a:ext cx="1883911" cy="611843"/>
            </a:xfrm>
            <a:prstGeom prst="rect">
              <a:avLst/>
            </a:prstGeom>
            <a:solidFill>
              <a:schemeClr val="bg1">
                <a:lumMod val="75000"/>
                <a:lumOff val="25000"/>
              </a:schemeClr>
            </a:solidFill>
            <a:ln w="9525">
              <a:solidFill>
                <a:srgbClr val="7D9AAA"/>
              </a:solidFill>
              <a:miter lim="800000"/>
              <a:headEnd/>
              <a:tailEnd/>
            </a:ln>
          </p:spPr>
          <p:txBody>
            <a:bodyPr>
              <a:spAutoFit/>
            </a:bodyPr>
            <a:lstStyle/>
            <a:p>
              <a:pPr algn="ctr" fontAlgn="auto">
                <a:spcBef>
                  <a:spcPts val="0"/>
                </a:spcBef>
                <a:spcAft>
                  <a:spcPts val="0"/>
                </a:spcAft>
                <a:defRPr/>
              </a:pPr>
              <a:r>
                <a:rPr lang="en-US" sz="1200" dirty="0">
                  <a:solidFill>
                    <a:prstClr val="black">
                      <a:lumMod val="95000"/>
                    </a:prstClr>
                  </a:solidFill>
                  <a:latin typeface="+mj-lt"/>
                  <a:ea typeface="+mn-ea"/>
                  <a:cs typeface="Arial" pitchFamily="34" charset="0"/>
                </a:rPr>
                <a:t>Professional Services**</a:t>
              </a:r>
            </a:p>
            <a:p>
              <a:pPr algn="ctr" fontAlgn="auto">
                <a:spcBef>
                  <a:spcPts val="0"/>
                </a:spcBef>
                <a:spcAft>
                  <a:spcPts val="0"/>
                </a:spcAft>
                <a:defRPr/>
              </a:pPr>
              <a:r>
                <a:rPr lang="en-US" sz="1200" dirty="0">
                  <a:solidFill>
                    <a:prstClr val="black">
                      <a:lumMod val="95000"/>
                    </a:prstClr>
                  </a:solidFill>
                  <a:latin typeface="+mj-lt"/>
                  <a:ea typeface="+mn-ea"/>
                  <a:cs typeface="Arial" pitchFamily="34" charset="0"/>
                </a:rPr>
                <a:t>&amp; Non-compete Agreement</a:t>
              </a:r>
            </a:p>
          </p:txBody>
        </p:sp>
        <p:sp>
          <p:nvSpPr>
            <p:cNvPr id="14" name="Text Box 8"/>
            <p:cNvSpPr txBox="1">
              <a:spLocks noChangeArrowheads="1"/>
            </p:cNvSpPr>
            <p:nvPr/>
          </p:nvSpPr>
          <p:spPr bwMode="auto">
            <a:xfrm>
              <a:off x="381648" y="3810617"/>
              <a:ext cx="2014870" cy="1031263"/>
            </a:xfrm>
            <a:prstGeom prst="rect">
              <a:avLst/>
            </a:prstGeom>
            <a:solidFill>
              <a:schemeClr val="bg1">
                <a:lumMod val="75000"/>
                <a:lumOff val="25000"/>
              </a:schemeClr>
            </a:solidFill>
            <a:ln w="9525">
              <a:solidFill>
                <a:srgbClr val="7D9AAA"/>
              </a:solidFill>
              <a:miter lim="800000"/>
              <a:headEnd/>
              <a:tailEnd/>
            </a:ln>
          </p:spPr>
          <p:txBody>
            <a:bodyPr>
              <a:spAutoFit/>
            </a:bodyPr>
            <a:lstStyle/>
            <a:p>
              <a:pPr marL="171450" indent="-171450" fontAlgn="auto">
                <a:spcBef>
                  <a:spcPct val="10000"/>
                </a:spcBef>
                <a:spcAft>
                  <a:spcPts val="0"/>
                </a:spcAft>
                <a:buClr>
                  <a:srgbClr val="1F497D">
                    <a:lumMod val="50000"/>
                  </a:srgbClr>
                </a:buClr>
                <a:buSzPct val="55000"/>
                <a:buFont typeface="Monotype Sorts" pitchFamily="2" charset="2"/>
                <a:buChar char="n"/>
                <a:defRPr/>
              </a:pPr>
              <a:r>
                <a:rPr lang="en-US" sz="1200" dirty="0">
                  <a:solidFill>
                    <a:prstClr val="black">
                      <a:lumMod val="95000"/>
                    </a:prstClr>
                  </a:solidFill>
                  <a:latin typeface="+mj-lt"/>
                  <a:ea typeface="+mn-ea"/>
                  <a:cs typeface="Arial" pitchFamily="34" charset="0"/>
                </a:rPr>
                <a:t>Asset Ownership/Lease</a:t>
              </a:r>
            </a:p>
            <a:p>
              <a:pPr marL="171450" indent="-171450" fontAlgn="auto">
                <a:spcBef>
                  <a:spcPct val="10000"/>
                </a:spcBef>
                <a:spcAft>
                  <a:spcPts val="0"/>
                </a:spcAft>
                <a:buClr>
                  <a:srgbClr val="1F497D">
                    <a:lumMod val="50000"/>
                  </a:srgbClr>
                </a:buClr>
                <a:buSzPct val="55000"/>
                <a:buFont typeface="Monotype Sorts" pitchFamily="2" charset="2"/>
                <a:buChar char="n"/>
                <a:defRPr/>
              </a:pPr>
              <a:r>
                <a:rPr lang="en-US" sz="1200" dirty="0">
                  <a:solidFill>
                    <a:prstClr val="black">
                      <a:lumMod val="95000"/>
                    </a:prstClr>
                  </a:solidFill>
                  <a:latin typeface="+mj-lt"/>
                  <a:ea typeface="+mn-ea"/>
                  <a:cs typeface="Arial" pitchFamily="34" charset="0"/>
                </a:rPr>
                <a:t>Payer Contracting</a:t>
              </a:r>
            </a:p>
            <a:p>
              <a:pPr marL="171450" indent="-171450" fontAlgn="auto">
                <a:spcBef>
                  <a:spcPct val="10000"/>
                </a:spcBef>
                <a:spcAft>
                  <a:spcPts val="0"/>
                </a:spcAft>
                <a:buClr>
                  <a:srgbClr val="1F497D">
                    <a:lumMod val="50000"/>
                  </a:srgbClr>
                </a:buClr>
                <a:buSzPct val="55000"/>
                <a:buFont typeface="Monotype Sorts" pitchFamily="2" charset="2"/>
                <a:buChar char="n"/>
                <a:defRPr/>
              </a:pPr>
              <a:r>
                <a:rPr lang="en-US" sz="1200" dirty="0">
                  <a:solidFill>
                    <a:prstClr val="black">
                      <a:lumMod val="95000"/>
                    </a:prstClr>
                  </a:solidFill>
                  <a:latin typeface="+mj-lt"/>
                  <a:ea typeface="+mn-ea"/>
                  <a:cs typeface="Arial" pitchFamily="34" charset="0"/>
                </a:rPr>
                <a:t>A/R Owned</a:t>
              </a:r>
            </a:p>
            <a:p>
              <a:pPr marL="171450" indent="-171450" fontAlgn="auto">
                <a:spcBef>
                  <a:spcPct val="10000"/>
                </a:spcBef>
                <a:spcAft>
                  <a:spcPts val="0"/>
                </a:spcAft>
                <a:buClr>
                  <a:srgbClr val="1F497D">
                    <a:lumMod val="50000"/>
                  </a:srgbClr>
                </a:buClr>
                <a:buSzPct val="55000"/>
                <a:buFont typeface="Monotype Sorts" pitchFamily="2" charset="2"/>
                <a:buChar char="n"/>
                <a:defRPr/>
              </a:pPr>
              <a:r>
                <a:rPr lang="en-US" sz="1200" dirty="0" smtClean="0">
                  <a:solidFill>
                    <a:prstClr val="black">
                      <a:lumMod val="95000"/>
                    </a:prstClr>
                  </a:solidFill>
                  <a:latin typeface="+mj-lt"/>
                  <a:ea typeface="+mn-ea"/>
                  <a:cs typeface="Arial" pitchFamily="34" charset="0"/>
                </a:rPr>
                <a:t>Billing***</a:t>
              </a:r>
              <a:endParaRPr lang="en-US" sz="1200" dirty="0">
                <a:solidFill>
                  <a:prstClr val="black">
                    <a:lumMod val="95000"/>
                  </a:prstClr>
                </a:solidFill>
                <a:latin typeface="+mj-lt"/>
                <a:ea typeface="+mn-ea"/>
                <a:cs typeface="Arial" pitchFamily="34" charset="0"/>
              </a:endParaRPr>
            </a:p>
            <a:p>
              <a:pPr marL="171450" indent="-171450" fontAlgn="auto">
                <a:spcBef>
                  <a:spcPct val="10000"/>
                </a:spcBef>
                <a:spcAft>
                  <a:spcPts val="0"/>
                </a:spcAft>
                <a:buClr>
                  <a:srgbClr val="1F497D">
                    <a:lumMod val="50000"/>
                  </a:srgbClr>
                </a:buClr>
                <a:buSzPct val="55000"/>
                <a:buFont typeface="Monotype Sorts" pitchFamily="2" charset="2"/>
                <a:buChar char="n"/>
                <a:defRPr/>
              </a:pPr>
              <a:r>
                <a:rPr lang="en-US" sz="1200" dirty="0">
                  <a:solidFill>
                    <a:prstClr val="black">
                      <a:lumMod val="95000"/>
                    </a:prstClr>
                  </a:solidFill>
                  <a:latin typeface="+mj-lt"/>
                  <a:ea typeface="+mn-ea"/>
                  <a:cs typeface="Arial" pitchFamily="34" charset="0"/>
                </a:rPr>
                <a:t>Establishes fee structure</a:t>
              </a:r>
            </a:p>
          </p:txBody>
        </p:sp>
        <p:sp>
          <p:nvSpPr>
            <p:cNvPr id="15" name="Line 9"/>
            <p:cNvSpPr>
              <a:spLocks noChangeShapeType="1"/>
            </p:cNvSpPr>
            <p:nvPr/>
          </p:nvSpPr>
          <p:spPr bwMode="auto">
            <a:xfrm>
              <a:off x="7772132" y="2514773"/>
              <a:ext cx="0" cy="668968"/>
            </a:xfrm>
            <a:prstGeom prst="line">
              <a:avLst/>
            </a:prstGeom>
            <a:solidFill>
              <a:schemeClr val="bg1">
                <a:lumMod val="75000"/>
                <a:lumOff val="25000"/>
              </a:schemeClr>
            </a:solidFill>
            <a:ln w="19050">
              <a:solidFill>
                <a:srgbClr val="7D9AAA"/>
              </a:solidFill>
              <a:round/>
              <a:headEnd/>
              <a:tailEnd/>
            </a:ln>
          </p:spPr>
          <p:txBody>
            <a:bodyPr wrap="none" anchor="ctr"/>
            <a:lstStyle/>
            <a:p>
              <a:pPr fontAlgn="auto">
                <a:spcBef>
                  <a:spcPts val="0"/>
                </a:spcBef>
                <a:spcAft>
                  <a:spcPts val="0"/>
                </a:spcAft>
                <a:defRPr/>
              </a:pPr>
              <a:endParaRPr lang="en-US" dirty="0">
                <a:solidFill>
                  <a:srgbClr val="4F81BD">
                    <a:lumMod val="50000"/>
                  </a:srgbClr>
                </a:solidFill>
                <a:latin typeface="Calibri"/>
                <a:ea typeface="+mn-ea"/>
              </a:endParaRPr>
            </a:p>
          </p:txBody>
        </p:sp>
        <p:sp>
          <p:nvSpPr>
            <p:cNvPr id="16" name="Text Box 10"/>
            <p:cNvSpPr txBox="1">
              <a:spLocks noChangeArrowheads="1"/>
            </p:cNvSpPr>
            <p:nvPr/>
          </p:nvSpPr>
          <p:spPr bwMode="auto">
            <a:xfrm>
              <a:off x="3048155" y="4876455"/>
              <a:ext cx="3352857" cy="1207149"/>
            </a:xfrm>
            <a:prstGeom prst="rect">
              <a:avLst/>
            </a:prstGeom>
            <a:solidFill>
              <a:schemeClr val="bg1">
                <a:lumMod val="75000"/>
                <a:lumOff val="25000"/>
              </a:schemeClr>
            </a:solidFill>
            <a:ln w="9525" algn="ctr">
              <a:solidFill>
                <a:srgbClr val="7D9AAA"/>
              </a:solidFill>
              <a:miter lim="800000"/>
              <a:headEnd/>
              <a:tailEnd/>
            </a:ln>
          </p:spPr>
          <p:txBody>
            <a:bodyPr>
              <a:spAutoFit/>
            </a:bodyPr>
            <a:lstStyle/>
            <a:p>
              <a:pPr marL="171450" indent="-171450" fontAlgn="auto">
                <a:spcBef>
                  <a:spcPct val="10000"/>
                </a:spcBef>
                <a:spcAft>
                  <a:spcPts val="0"/>
                </a:spcAft>
                <a:buClr>
                  <a:srgbClr val="4F81BD">
                    <a:lumMod val="50000"/>
                  </a:srgbClr>
                </a:buClr>
                <a:buSzPct val="55000"/>
                <a:buFont typeface="Monotype Sorts" pitchFamily="2" charset="2"/>
                <a:buChar char="n"/>
                <a:defRPr/>
              </a:pPr>
              <a:r>
                <a:rPr lang="en-US" sz="1200" dirty="0">
                  <a:solidFill>
                    <a:prstClr val="black">
                      <a:lumMod val="95000"/>
                    </a:prstClr>
                  </a:solidFill>
                  <a:latin typeface="+mj-lt"/>
                  <a:ea typeface="+mn-ea"/>
                  <a:cs typeface="Arial" pitchFamily="34" charset="0"/>
                </a:rPr>
                <a:t>Approves Strategy/Finances</a:t>
              </a:r>
            </a:p>
            <a:p>
              <a:pPr marL="171450" indent="-171450" fontAlgn="auto">
                <a:spcBef>
                  <a:spcPct val="10000"/>
                </a:spcBef>
                <a:spcAft>
                  <a:spcPts val="0"/>
                </a:spcAft>
                <a:buClr>
                  <a:srgbClr val="4F81BD">
                    <a:lumMod val="50000"/>
                  </a:srgbClr>
                </a:buClr>
                <a:buSzPct val="55000"/>
                <a:buFont typeface="Monotype Sorts" pitchFamily="2" charset="2"/>
                <a:buChar char="n"/>
                <a:defRPr/>
              </a:pPr>
              <a:r>
                <a:rPr lang="en-US" sz="1200" dirty="0">
                  <a:solidFill>
                    <a:prstClr val="black">
                      <a:lumMod val="95000"/>
                    </a:prstClr>
                  </a:solidFill>
                  <a:latin typeface="+mj-lt"/>
                  <a:ea typeface="+mn-ea"/>
                  <a:cs typeface="Arial" pitchFamily="34" charset="0"/>
                </a:rPr>
                <a:t>Oversees Operations/Business Planning</a:t>
              </a:r>
            </a:p>
            <a:p>
              <a:pPr marL="171450" indent="-171450" fontAlgn="auto">
                <a:spcBef>
                  <a:spcPct val="10000"/>
                </a:spcBef>
                <a:spcAft>
                  <a:spcPts val="0"/>
                </a:spcAft>
                <a:buClr>
                  <a:srgbClr val="4F81BD">
                    <a:lumMod val="50000"/>
                  </a:srgbClr>
                </a:buClr>
                <a:buSzPct val="55000"/>
                <a:buFont typeface="Monotype Sorts" pitchFamily="2" charset="2"/>
                <a:buChar char="n"/>
                <a:defRPr/>
              </a:pPr>
              <a:r>
                <a:rPr lang="en-US" sz="1200" dirty="0">
                  <a:solidFill>
                    <a:prstClr val="black">
                      <a:lumMod val="95000"/>
                    </a:prstClr>
                  </a:solidFill>
                  <a:latin typeface="+mj-lt"/>
                  <a:ea typeface="+mn-ea"/>
                  <a:cs typeface="Arial" pitchFamily="34" charset="0"/>
                </a:rPr>
                <a:t>Establishes Compensation Principles</a:t>
              </a:r>
            </a:p>
            <a:p>
              <a:pPr marL="171450" indent="-171450" fontAlgn="auto">
                <a:spcBef>
                  <a:spcPct val="10000"/>
                </a:spcBef>
                <a:spcAft>
                  <a:spcPts val="0"/>
                </a:spcAft>
                <a:buClr>
                  <a:srgbClr val="4F81BD">
                    <a:lumMod val="50000"/>
                  </a:srgbClr>
                </a:buClr>
                <a:buSzPct val="55000"/>
                <a:buFont typeface="Monotype Sorts" pitchFamily="2" charset="2"/>
                <a:buChar char="n"/>
                <a:defRPr/>
              </a:pPr>
              <a:r>
                <a:rPr lang="en-US" sz="1200" dirty="0">
                  <a:solidFill>
                    <a:prstClr val="black">
                      <a:lumMod val="95000"/>
                    </a:prstClr>
                  </a:solidFill>
                  <a:latin typeface="+mj-lt"/>
                  <a:ea typeface="+mn-ea"/>
                  <a:cs typeface="Arial" pitchFamily="34" charset="0"/>
                </a:rPr>
                <a:t>Achieves Value-Exchange Objectives</a:t>
              </a:r>
            </a:p>
            <a:p>
              <a:pPr marL="171450" indent="-171450" fontAlgn="auto">
                <a:spcBef>
                  <a:spcPct val="10000"/>
                </a:spcBef>
                <a:spcAft>
                  <a:spcPts val="0"/>
                </a:spcAft>
                <a:buClr>
                  <a:srgbClr val="4F81BD">
                    <a:lumMod val="50000"/>
                  </a:srgbClr>
                </a:buClr>
                <a:buSzPct val="55000"/>
                <a:buFont typeface="Monotype Sorts" pitchFamily="2" charset="2"/>
                <a:buChar char="n"/>
                <a:defRPr/>
              </a:pPr>
              <a:r>
                <a:rPr lang="en-US" sz="1200" dirty="0">
                  <a:solidFill>
                    <a:prstClr val="black">
                      <a:lumMod val="95000"/>
                    </a:prstClr>
                  </a:solidFill>
                  <a:latin typeface="+mj-lt"/>
                  <a:ea typeface="+mn-ea"/>
                  <a:cs typeface="Arial" pitchFamily="34" charset="0"/>
                </a:rPr>
                <a:t>Is Typically Split 50/50 Between Hospital and Medical Group</a:t>
              </a:r>
            </a:p>
          </p:txBody>
        </p:sp>
        <p:sp>
          <p:nvSpPr>
            <p:cNvPr id="17" name="Text Box 11"/>
            <p:cNvSpPr txBox="1">
              <a:spLocks noChangeArrowheads="1"/>
            </p:cNvSpPr>
            <p:nvPr/>
          </p:nvSpPr>
          <p:spPr bwMode="auto">
            <a:xfrm>
              <a:off x="6552482" y="3657280"/>
              <a:ext cx="2122160" cy="2038473"/>
            </a:xfrm>
            <a:prstGeom prst="rect">
              <a:avLst/>
            </a:prstGeom>
            <a:solidFill>
              <a:schemeClr val="bg1">
                <a:lumMod val="75000"/>
                <a:lumOff val="25000"/>
              </a:schemeClr>
            </a:solidFill>
            <a:ln w="9525" algn="ctr">
              <a:solidFill>
                <a:srgbClr val="7D9AAA"/>
              </a:solidFill>
              <a:miter lim="800000"/>
              <a:headEnd/>
              <a:tailEnd/>
            </a:ln>
          </p:spPr>
          <p:txBody>
            <a:bodyPr>
              <a:spAutoFit/>
            </a:bodyPr>
            <a:lstStyle/>
            <a:p>
              <a:pPr marL="171450" indent="-171450" fontAlgn="auto">
                <a:spcBef>
                  <a:spcPct val="10000"/>
                </a:spcBef>
                <a:spcAft>
                  <a:spcPts val="0"/>
                </a:spcAft>
                <a:buClr>
                  <a:srgbClr val="4F81BD">
                    <a:lumMod val="50000"/>
                  </a:srgbClr>
                </a:buClr>
                <a:buSzPct val="55000"/>
                <a:buFont typeface="Monotype Sorts" pitchFamily="2" charset="2"/>
                <a:buChar char="n"/>
                <a:defRPr/>
              </a:pPr>
              <a:r>
                <a:rPr lang="en-US" sz="1200" dirty="0">
                  <a:solidFill>
                    <a:prstClr val="black">
                      <a:lumMod val="95000"/>
                    </a:prstClr>
                  </a:solidFill>
                  <a:latin typeface="+mj-lt"/>
                  <a:ea typeface="+mn-ea"/>
                  <a:cs typeface="Arial" pitchFamily="34" charset="0"/>
                </a:rPr>
                <a:t>Group Governance </a:t>
              </a:r>
            </a:p>
            <a:p>
              <a:pPr marL="171450" indent="-171450" fontAlgn="auto">
                <a:spcBef>
                  <a:spcPct val="10000"/>
                </a:spcBef>
                <a:spcAft>
                  <a:spcPts val="0"/>
                </a:spcAft>
                <a:buClr>
                  <a:srgbClr val="4F81BD">
                    <a:lumMod val="50000"/>
                  </a:srgbClr>
                </a:buClr>
                <a:buSzPct val="55000"/>
                <a:buFont typeface="Monotype Sorts" pitchFamily="2" charset="2"/>
                <a:buChar char="n"/>
                <a:defRPr/>
              </a:pPr>
              <a:r>
                <a:rPr lang="en-US" sz="1200" dirty="0">
                  <a:solidFill>
                    <a:prstClr val="black">
                      <a:lumMod val="95000"/>
                    </a:prstClr>
                  </a:solidFill>
                  <a:latin typeface="+mj-lt"/>
                  <a:ea typeface="+mn-ea"/>
                  <a:cs typeface="Arial" pitchFamily="34" charset="0"/>
                </a:rPr>
                <a:t>Physician Hiring/Termination</a:t>
              </a:r>
            </a:p>
            <a:p>
              <a:pPr marL="171450" indent="-171450" fontAlgn="auto">
                <a:spcBef>
                  <a:spcPct val="10000"/>
                </a:spcBef>
                <a:spcAft>
                  <a:spcPts val="0"/>
                </a:spcAft>
                <a:buClr>
                  <a:srgbClr val="4F81BD">
                    <a:lumMod val="50000"/>
                  </a:srgbClr>
                </a:buClr>
                <a:buSzPct val="55000"/>
                <a:buFont typeface="Monotype Sorts" pitchFamily="2" charset="2"/>
                <a:buChar char="n"/>
                <a:defRPr/>
              </a:pPr>
              <a:r>
                <a:rPr lang="en-US" sz="1200" dirty="0">
                  <a:solidFill>
                    <a:prstClr val="black">
                      <a:lumMod val="95000"/>
                    </a:prstClr>
                  </a:solidFill>
                  <a:latin typeface="+mj-lt"/>
                  <a:ea typeface="+mn-ea"/>
                  <a:cs typeface="Arial" pitchFamily="34" charset="0"/>
                </a:rPr>
                <a:t>Income Distribution</a:t>
              </a:r>
            </a:p>
            <a:p>
              <a:pPr marL="171450" indent="-171450" fontAlgn="auto">
                <a:spcBef>
                  <a:spcPct val="10000"/>
                </a:spcBef>
                <a:spcAft>
                  <a:spcPts val="0"/>
                </a:spcAft>
                <a:buClr>
                  <a:srgbClr val="4F81BD">
                    <a:lumMod val="50000"/>
                  </a:srgbClr>
                </a:buClr>
                <a:buSzPct val="55000"/>
                <a:buFont typeface="Monotype Sorts" pitchFamily="2" charset="2"/>
                <a:buChar char="n"/>
                <a:defRPr/>
              </a:pPr>
              <a:r>
                <a:rPr lang="en-US" sz="1200" dirty="0">
                  <a:solidFill>
                    <a:prstClr val="black">
                      <a:lumMod val="95000"/>
                    </a:prstClr>
                  </a:solidFill>
                  <a:latin typeface="+mj-lt"/>
                  <a:ea typeface="+mn-ea"/>
                  <a:cs typeface="Arial" pitchFamily="34" charset="0"/>
                </a:rPr>
                <a:t>Clinical Practice/Quality</a:t>
              </a:r>
            </a:p>
            <a:p>
              <a:pPr marL="171450" indent="-171450" fontAlgn="auto">
                <a:spcBef>
                  <a:spcPct val="10000"/>
                </a:spcBef>
                <a:spcAft>
                  <a:spcPts val="0"/>
                </a:spcAft>
                <a:buClr>
                  <a:srgbClr val="4F81BD">
                    <a:lumMod val="50000"/>
                  </a:srgbClr>
                </a:buClr>
                <a:buSzPct val="55000"/>
                <a:buFont typeface="Monotype Sorts" pitchFamily="2" charset="2"/>
                <a:buChar char="n"/>
                <a:defRPr/>
              </a:pPr>
              <a:r>
                <a:rPr lang="en-US" sz="1200" dirty="0">
                  <a:solidFill>
                    <a:prstClr val="black">
                      <a:lumMod val="95000"/>
                    </a:prstClr>
                  </a:solidFill>
                  <a:latin typeface="+mj-lt"/>
                  <a:ea typeface="+mn-ea"/>
                  <a:cs typeface="Arial" pitchFamily="34" charset="0"/>
                </a:rPr>
                <a:t>Malpractice</a:t>
              </a:r>
            </a:p>
            <a:p>
              <a:pPr marL="171450" indent="-171450" fontAlgn="auto">
                <a:spcBef>
                  <a:spcPct val="10000"/>
                </a:spcBef>
                <a:spcAft>
                  <a:spcPts val="0"/>
                </a:spcAft>
                <a:buClr>
                  <a:srgbClr val="4F81BD">
                    <a:lumMod val="50000"/>
                  </a:srgbClr>
                </a:buClr>
                <a:buSzPct val="55000"/>
                <a:buFont typeface="Monotype Sorts" pitchFamily="2" charset="2"/>
                <a:buChar char="n"/>
                <a:defRPr/>
              </a:pPr>
              <a:r>
                <a:rPr lang="en-US" sz="1200" dirty="0">
                  <a:solidFill>
                    <a:prstClr val="black">
                      <a:lumMod val="95000"/>
                    </a:prstClr>
                  </a:solidFill>
                  <a:latin typeface="+mj-lt"/>
                  <a:ea typeface="+mn-ea"/>
                  <a:cs typeface="Arial" pitchFamily="34" charset="0"/>
                </a:rPr>
                <a:t>Management and Staffing</a:t>
              </a:r>
            </a:p>
            <a:p>
              <a:pPr marL="171450" indent="-171450" fontAlgn="auto">
                <a:spcBef>
                  <a:spcPct val="10000"/>
                </a:spcBef>
                <a:spcAft>
                  <a:spcPts val="0"/>
                </a:spcAft>
                <a:buClr>
                  <a:srgbClr val="4F81BD">
                    <a:lumMod val="50000"/>
                  </a:srgbClr>
                </a:buClr>
                <a:buSzPct val="55000"/>
                <a:buFont typeface="Monotype Sorts" pitchFamily="2" charset="2"/>
                <a:buChar char="n"/>
                <a:defRPr/>
              </a:pPr>
              <a:r>
                <a:rPr lang="en-US" sz="1200" dirty="0">
                  <a:solidFill>
                    <a:prstClr val="black">
                      <a:lumMod val="95000"/>
                    </a:prstClr>
                  </a:solidFill>
                  <a:latin typeface="Calibri"/>
                  <a:ea typeface="+mn-ea"/>
                  <a:cs typeface="Arial" pitchFamily="34" charset="0"/>
                </a:rPr>
                <a:t>IT Support</a:t>
              </a:r>
            </a:p>
            <a:p>
              <a:pPr marL="171450" indent="-171450" fontAlgn="auto">
                <a:spcBef>
                  <a:spcPct val="10000"/>
                </a:spcBef>
                <a:spcAft>
                  <a:spcPts val="0"/>
                </a:spcAft>
                <a:buClr>
                  <a:srgbClr val="4F81BD">
                    <a:lumMod val="50000"/>
                  </a:srgbClr>
                </a:buClr>
                <a:buSzPct val="55000"/>
                <a:buFont typeface="Monotype Sorts" pitchFamily="2" charset="2"/>
                <a:buChar char="n"/>
                <a:defRPr/>
              </a:pPr>
              <a:r>
                <a:rPr lang="en-US" sz="1200" dirty="0">
                  <a:solidFill>
                    <a:prstClr val="black">
                      <a:lumMod val="95000"/>
                    </a:prstClr>
                  </a:solidFill>
                  <a:latin typeface="Calibri"/>
                  <a:ea typeface="+mn-ea"/>
                  <a:cs typeface="Arial" pitchFamily="34" charset="0"/>
                </a:rPr>
                <a:t>Physicians and staff remain employed by Practice</a:t>
              </a:r>
            </a:p>
            <a:p>
              <a:pPr fontAlgn="auto">
                <a:spcBef>
                  <a:spcPct val="10000"/>
                </a:spcBef>
                <a:spcAft>
                  <a:spcPts val="0"/>
                </a:spcAft>
                <a:buClr>
                  <a:srgbClr val="4F81BD">
                    <a:lumMod val="50000"/>
                  </a:srgbClr>
                </a:buClr>
                <a:buSzPct val="55000"/>
                <a:defRPr/>
              </a:pPr>
              <a:endParaRPr lang="en-US" sz="500" dirty="0">
                <a:solidFill>
                  <a:prstClr val="black">
                    <a:lumMod val="95000"/>
                  </a:prstClr>
                </a:solidFill>
                <a:latin typeface="Calibri"/>
                <a:ea typeface="+mn-ea"/>
                <a:cs typeface="Arial" pitchFamily="34" charset="0"/>
              </a:endParaRPr>
            </a:p>
          </p:txBody>
        </p:sp>
        <p:sp>
          <p:nvSpPr>
            <p:cNvPr id="18" name="Text Box 12"/>
            <p:cNvSpPr txBox="1">
              <a:spLocks noChangeArrowheads="1"/>
            </p:cNvSpPr>
            <p:nvPr/>
          </p:nvSpPr>
          <p:spPr bwMode="auto">
            <a:xfrm>
              <a:off x="4801107" y="1802209"/>
              <a:ext cx="1580970" cy="453996"/>
            </a:xfrm>
            <a:prstGeom prst="rect">
              <a:avLst/>
            </a:prstGeom>
            <a:solidFill>
              <a:schemeClr val="bg1">
                <a:lumMod val="75000"/>
                <a:lumOff val="25000"/>
              </a:schemeClr>
            </a:solidFill>
            <a:ln w="9525" algn="ctr">
              <a:solidFill>
                <a:srgbClr val="7D9AAA"/>
              </a:solidFill>
              <a:miter lim="800000"/>
              <a:headEnd/>
              <a:tailEnd/>
            </a:ln>
          </p:spPr>
          <p:txBody>
            <a:bodyPr>
              <a:spAutoFit/>
            </a:bodyPr>
            <a:lstStyle/>
            <a:p>
              <a:pPr marL="171450" indent="-171450" fontAlgn="auto">
                <a:spcBef>
                  <a:spcPct val="10000"/>
                </a:spcBef>
                <a:spcAft>
                  <a:spcPts val="0"/>
                </a:spcAft>
                <a:buClr>
                  <a:srgbClr val="4F81BD">
                    <a:lumMod val="50000"/>
                  </a:srgbClr>
                </a:buClr>
                <a:buSzPct val="55000"/>
                <a:buFont typeface="Monotype Sorts" pitchFamily="2" charset="2"/>
                <a:buChar char="n"/>
                <a:defRPr/>
              </a:pPr>
              <a:r>
                <a:rPr lang="en-US" sz="1200" dirty="0">
                  <a:solidFill>
                    <a:prstClr val="black">
                      <a:lumMod val="95000"/>
                    </a:prstClr>
                  </a:solidFill>
                  <a:latin typeface="+mj-lt"/>
                  <a:ea typeface="+mn-ea"/>
                  <a:cs typeface="Arial" pitchFamily="34" charset="0"/>
                </a:rPr>
                <a:t>Membership</a:t>
              </a:r>
            </a:p>
            <a:p>
              <a:pPr marL="171450" indent="-171450" fontAlgn="auto">
                <a:spcBef>
                  <a:spcPct val="10000"/>
                </a:spcBef>
                <a:spcAft>
                  <a:spcPts val="0"/>
                </a:spcAft>
                <a:buClr>
                  <a:srgbClr val="4F81BD">
                    <a:lumMod val="50000"/>
                  </a:srgbClr>
                </a:buClr>
                <a:buSzPct val="55000"/>
                <a:buFont typeface="Monotype Sorts" pitchFamily="2" charset="2"/>
                <a:buChar char="n"/>
                <a:defRPr/>
              </a:pPr>
              <a:r>
                <a:rPr lang="en-US" sz="1200" dirty="0">
                  <a:solidFill>
                    <a:prstClr val="black">
                      <a:lumMod val="95000"/>
                    </a:prstClr>
                  </a:solidFill>
                  <a:latin typeface="+mj-lt"/>
                  <a:ea typeface="+mn-ea"/>
                  <a:cs typeface="Arial" pitchFamily="34" charset="0"/>
                </a:rPr>
                <a:t>Compensation</a:t>
              </a:r>
            </a:p>
          </p:txBody>
        </p:sp>
        <p:sp>
          <p:nvSpPr>
            <p:cNvPr id="19" name="Line 14"/>
            <p:cNvSpPr>
              <a:spLocks noChangeShapeType="1"/>
            </p:cNvSpPr>
            <p:nvPr/>
          </p:nvSpPr>
          <p:spPr bwMode="auto">
            <a:xfrm>
              <a:off x="1449829" y="2463661"/>
              <a:ext cx="0" cy="350268"/>
            </a:xfrm>
            <a:prstGeom prst="line">
              <a:avLst/>
            </a:prstGeom>
            <a:solidFill>
              <a:schemeClr val="bg1">
                <a:lumMod val="75000"/>
                <a:lumOff val="25000"/>
              </a:schemeClr>
            </a:solidFill>
            <a:ln w="19050">
              <a:solidFill>
                <a:srgbClr val="7D9AAA"/>
              </a:solidFill>
              <a:round/>
              <a:headEnd/>
              <a:tailEnd/>
            </a:ln>
          </p:spPr>
          <p:txBody>
            <a:bodyPr wrap="none" anchor="ctr"/>
            <a:lstStyle/>
            <a:p>
              <a:pPr fontAlgn="auto">
                <a:spcBef>
                  <a:spcPts val="0"/>
                </a:spcBef>
                <a:spcAft>
                  <a:spcPts val="0"/>
                </a:spcAft>
                <a:defRPr/>
              </a:pPr>
              <a:endParaRPr lang="en-US" dirty="0">
                <a:solidFill>
                  <a:srgbClr val="4F81BD">
                    <a:lumMod val="50000"/>
                  </a:srgbClr>
                </a:solidFill>
                <a:latin typeface="Calibri"/>
                <a:ea typeface="+mn-ea"/>
              </a:endParaRPr>
            </a:p>
          </p:txBody>
        </p:sp>
        <p:sp>
          <p:nvSpPr>
            <p:cNvPr id="20" name="Oval 17"/>
            <p:cNvSpPr>
              <a:spLocks noChangeArrowheads="1"/>
            </p:cNvSpPr>
            <p:nvPr/>
          </p:nvSpPr>
          <p:spPr bwMode="auto">
            <a:xfrm>
              <a:off x="583896" y="1858027"/>
              <a:ext cx="1702871" cy="624344"/>
            </a:xfrm>
            <a:prstGeom prst="ellipse">
              <a:avLst/>
            </a:prstGeom>
            <a:solidFill>
              <a:srgbClr val="92D050"/>
            </a:solidFill>
            <a:ln w="9525" algn="ctr">
              <a:solidFill>
                <a:srgbClr val="7D9AAA"/>
              </a:solidFill>
              <a:round/>
              <a:headEnd/>
              <a:tailEnd/>
            </a:ln>
            <a:effectLst/>
            <a:scene3d>
              <a:camera prst="orthographicFront"/>
              <a:lightRig rig="threePt" dir="t"/>
            </a:scene3d>
            <a:sp3d>
              <a:bevelT w="114300" prst="hardEdge"/>
            </a:sp3d>
          </p:spPr>
          <p:txBody>
            <a:bodyPr wrap="none" anchor="ctr"/>
            <a:lstStyle/>
            <a:p>
              <a:pPr algn="ctr" fontAlgn="auto">
                <a:spcBef>
                  <a:spcPts val="0"/>
                </a:spcBef>
                <a:spcAft>
                  <a:spcPts val="0"/>
                </a:spcAft>
                <a:defRPr/>
              </a:pPr>
              <a:r>
                <a:rPr lang="en-US" sz="1400" b="1" dirty="0">
                  <a:solidFill>
                    <a:srgbClr val="1F497D">
                      <a:lumMod val="50000"/>
                    </a:srgbClr>
                  </a:solidFill>
                  <a:latin typeface="+mj-lt"/>
                  <a:ea typeface="+mn-ea"/>
                  <a:cs typeface="Arial" pitchFamily="34" charset="0"/>
                </a:rPr>
                <a:t>Hospital Board</a:t>
              </a:r>
            </a:p>
          </p:txBody>
        </p:sp>
        <p:sp>
          <p:nvSpPr>
            <p:cNvPr id="21" name="Oval 20"/>
            <p:cNvSpPr>
              <a:spLocks noChangeArrowheads="1"/>
            </p:cNvSpPr>
            <p:nvPr/>
          </p:nvSpPr>
          <p:spPr bwMode="auto">
            <a:xfrm>
              <a:off x="6934200" y="1905000"/>
              <a:ext cx="1702872" cy="624344"/>
            </a:xfrm>
            <a:prstGeom prst="ellipse">
              <a:avLst/>
            </a:prstGeom>
            <a:solidFill>
              <a:srgbClr val="92D050"/>
            </a:solidFill>
            <a:ln w="9525" algn="ctr">
              <a:solidFill>
                <a:srgbClr val="7D9AAA"/>
              </a:solidFill>
              <a:round/>
              <a:headEnd/>
              <a:tailEnd/>
            </a:ln>
            <a:effectLst/>
            <a:scene3d>
              <a:camera prst="orthographicFront"/>
              <a:lightRig rig="threePt" dir="t"/>
            </a:scene3d>
            <a:sp3d>
              <a:bevelT w="114300" prst="hardEdge"/>
            </a:sp3d>
          </p:spPr>
          <p:txBody>
            <a:bodyPr wrap="none" anchor="ctr"/>
            <a:lstStyle/>
            <a:p>
              <a:pPr algn="ctr" fontAlgn="auto">
                <a:spcBef>
                  <a:spcPts val="0"/>
                </a:spcBef>
                <a:spcAft>
                  <a:spcPts val="0"/>
                </a:spcAft>
                <a:defRPr/>
              </a:pPr>
              <a:r>
                <a:rPr lang="en-US" sz="1400" b="1" dirty="0">
                  <a:solidFill>
                    <a:srgbClr val="1F497D">
                      <a:lumMod val="50000"/>
                    </a:srgbClr>
                  </a:solidFill>
                  <a:latin typeface="+mj-lt"/>
                  <a:ea typeface="+mn-ea"/>
                  <a:cs typeface="Arial" pitchFamily="34" charset="0"/>
                </a:rPr>
                <a:t> Practice Board</a:t>
              </a:r>
            </a:p>
          </p:txBody>
        </p:sp>
        <p:sp>
          <p:nvSpPr>
            <p:cNvPr id="23575" name="Oval 21"/>
            <p:cNvSpPr>
              <a:spLocks noChangeArrowheads="1"/>
            </p:cNvSpPr>
            <p:nvPr/>
          </p:nvSpPr>
          <p:spPr bwMode="auto">
            <a:xfrm>
              <a:off x="3926998" y="3962449"/>
              <a:ext cx="1864977" cy="623869"/>
            </a:xfrm>
            <a:prstGeom prst="ellipse">
              <a:avLst/>
            </a:prstGeom>
            <a:solidFill>
              <a:srgbClr val="7D9AAA"/>
            </a:solidFill>
            <a:ln w="9525">
              <a:solidFill>
                <a:srgbClr val="7D9AAA"/>
              </a:solidFill>
              <a:round/>
              <a:headEnd/>
              <a:tailEnd/>
            </a:ln>
          </p:spPr>
          <p:txBody>
            <a:bodyPr anchor="ct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defRPr/>
              </a:pPr>
              <a:r>
                <a:rPr lang="en-US" altLang="en-US" sz="1400" b="1" dirty="0" smtClean="0">
                  <a:solidFill>
                    <a:srgbClr val="DCE6F2"/>
                  </a:solidFill>
                  <a:latin typeface="+mj-lt"/>
                  <a:cs typeface="Arial" pitchFamily="34" charset="0"/>
                </a:rPr>
                <a:t>PSA Management  Committee</a:t>
              </a:r>
            </a:p>
          </p:txBody>
        </p:sp>
        <p:sp>
          <p:nvSpPr>
            <p:cNvPr id="23576" name="Rectangle 22"/>
            <p:cNvSpPr>
              <a:spLocks noChangeArrowheads="1"/>
            </p:cNvSpPr>
            <p:nvPr/>
          </p:nvSpPr>
          <p:spPr bwMode="auto">
            <a:xfrm>
              <a:off x="6629794" y="2971776"/>
              <a:ext cx="1964380" cy="533671"/>
            </a:xfrm>
            <a:prstGeom prst="rect">
              <a:avLst/>
            </a:prstGeom>
            <a:solidFill>
              <a:srgbClr val="7D9AAA"/>
            </a:solidFill>
            <a:ln w="9525">
              <a:solidFill>
                <a:srgbClr val="7D9AAA"/>
              </a:solidFill>
              <a:miter lim="800000"/>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defRPr/>
              </a:pPr>
              <a:r>
                <a:rPr lang="en-US" altLang="en-US" sz="1200" b="1" dirty="0" smtClean="0">
                  <a:solidFill>
                    <a:srgbClr val="DCE6F2"/>
                  </a:solidFill>
                  <a:latin typeface="+mj-lt"/>
                  <a:cs typeface="Arial" pitchFamily="34" charset="0"/>
                </a:rPr>
                <a:t>Practice</a:t>
              </a:r>
            </a:p>
            <a:p>
              <a:pPr algn="ctr" eaLnBrk="1" hangingPunct="1">
                <a:spcBef>
                  <a:spcPct val="0"/>
                </a:spcBef>
                <a:buFontTx/>
                <a:buNone/>
                <a:defRPr/>
              </a:pPr>
              <a:r>
                <a:rPr lang="en-US" altLang="en-US" sz="1200" b="1" dirty="0" smtClean="0">
                  <a:solidFill>
                    <a:srgbClr val="DCE6F2"/>
                  </a:solidFill>
                  <a:latin typeface="+mj-lt"/>
                  <a:cs typeface="Arial" pitchFamily="34" charset="0"/>
                </a:rPr>
                <a:t>(For-Profit Entity)</a:t>
              </a:r>
            </a:p>
          </p:txBody>
        </p:sp>
        <p:sp>
          <p:nvSpPr>
            <p:cNvPr id="23577" name="AutoShape 18"/>
            <p:cNvSpPr>
              <a:spLocks noChangeArrowheads="1"/>
            </p:cNvSpPr>
            <p:nvPr/>
          </p:nvSpPr>
          <p:spPr bwMode="auto">
            <a:xfrm>
              <a:off x="4231516" y="3048444"/>
              <a:ext cx="1076070" cy="523148"/>
            </a:xfrm>
            <a:prstGeom prst="roundRect">
              <a:avLst>
                <a:gd name="adj" fmla="val 16667"/>
              </a:avLst>
            </a:prstGeom>
            <a:solidFill>
              <a:srgbClr val="7D9AAA"/>
            </a:solidFill>
            <a:ln w="9525">
              <a:solidFill>
                <a:srgbClr val="7D9AAA"/>
              </a:solidFill>
              <a:miter lim="800000"/>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defRPr/>
              </a:pPr>
              <a:r>
                <a:rPr lang="en-US" altLang="en-US" sz="1500" b="1" dirty="0" smtClean="0">
                  <a:solidFill>
                    <a:srgbClr val="DCE6F2"/>
                  </a:solidFill>
                  <a:latin typeface="+mj-lt"/>
                  <a:cs typeface="Arial" pitchFamily="34" charset="0"/>
                </a:rPr>
                <a:t>PSA</a:t>
              </a:r>
            </a:p>
          </p:txBody>
        </p:sp>
        <p:sp>
          <p:nvSpPr>
            <p:cNvPr id="25" name="Line 5"/>
            <p:cNvSpPr>
              <a:spLocks noChangeShapeType="1"/>
            </p:cNvSpPr>
            <p:nvPr/>
          </p:nvSpPr>
          <p:spPr bwMode="auto">
            <a:xfrm flipH="1" flipV="1">
              <a:off x="5257095" y="3123609"/>
              <a:ext cx="1524169" cy="0"/>
            </a:xfrm>
            <a:prstGeom prst="line">
              <a:avLst/>
            </a:prstGeom>
            <a:solidFill>
              <a:schemeClr val="bg1">
                <a:lumMod val="75000"/>
                <a:lumOff val="25000"/>
              </a:schemeClr>
            </a:solidFill>
            <a:ln w="19050">
              <a:solidFill>
                <a:srgbClr val="7D9AAA"/>
              </a:solidFill>
              <a:round/>
              <a:headEnd/>
              <a:tailEnd/>
            </a:ln>
          </p:spPr>
          <p:txBody>
            <a:bodyPr wrap="none" anchor="ctr"/>
            <a:lstStyle/>
            <a:p>
              <a:pPr fontAlgn="auto">
                <a:spcBef>
                  <a:spcPts val="0"/>
                </a:spcBef>
                <a:spcAft>
                  <a:spcPts val="0"/>
                </a:spcAft>
                <a:defRPr/>
              </a:pPr>
              <a:endParaRPr lang="en-US" dirty="0">
                <a:solidFill>
                  <a:prstClr val="black"/>
                </a:solidFill>
                <a:latin typeface="Calibri"/>
                <a:ea typeface="+mn-ea"/>
              </a:endParaRPr>
            </a:p>
          </p:txBody>
        </p:sp>
        <p:sp>
          <p:nvSpPr>
            <p:cNvPr id="26" name="Line 3"/>
            <p:cNvSpPr>
              <a:spLocks noChangeShapeType="1"/>
            </p:cNvSpPr>
            <p:nvPr/>
          </p:nvSpPr>
          <p:spPr bwMode="auto">
            <a:xfrm>
              <a:off x="5257095" y="3276945"/>
              <a:ext cx="1279608" cy="0"/>
            </a:xfrm>
            <a:prstGeom prst="line">
              <a:avLst/>
            </a:prstGeom>
            <a:solidFill>
              <a:schemeClr val="bg1">
                <a:lumMod val="75000"/>
                <a:lumOff val="25000"/>
              </a:schemeClr>
            </a:solidFill>
            <a:ln w="19050">
              <a:solidFill>
                <a:srgbClr val="7D9AAA"/>
              </a:solidFill>
              <a:round/>
              <a:headEnd/>
              <a:tailEnd type="triangle" w="med" len="med"/>
            </a:ln>
          </p:spPr>
          <p:txBody>
            <a:bodyPr wrap="none" anchor="ctr"/>
            <a:lstStyle/>
            <a:p>
              <a:pPr fontAlgn="auto">
                <a:spcBef>
                  <a:spcPts val="0"/>
                </a:spcBef>
                <a:spcAft>
                  <a:spcPts val="0"/>
                </a:spcAft>
                <a:defRPr/>
              </a:pPr>
              <a:endParaRPr lang="en-US" dirty="0">
                <a:solidFill>
                  <a:srgbClr val="4F81BD">
                    <a:lumMod val="50000"/>
                  </a:srgbClr>
                </a:solidFill>
                <a:latin typeface="Calibri"/>
                <a:ea typeface="+mn-ea"/>
              </a:endParaRPr>
            </a:p>
          </p:txBody>
        </p:sp>
        <p:sp>
          <p:nvSpPr>
            <p:cNvPr id="27" name="Line 13"/>
            <p:cNvSpPr>
              <a:spLocks noChangeShapeType="1"/>
            </p:cNvSpPr>
            <p:nvPr/>
          </p:nvSpPr>
          <p:spPr bwMode="auto">
            <a:xfrm>
              <a:off x="4764817" y="3505446"/>
              <a:ext cx="0" cy="484062"/>
            </a:xfrm>
            <a:prstGeom prst="line">
              <a:avLst/>
            </a:prstGeom>
            <a:solidFill>
              <a:schemeClr val="bg1">
                <a:lumMod val="75000"/>
                <a:lumOff val="25000"/>
              </a:schemeClr>
            </a:solidFill>
            <a:ln w="19050">
              <a:solidFill>
                <a:srgbClr val="7D9AAA"/>
              </a:solidFill>
              <a:round/>
              <a:headEnd/>
              <a:tailEnd/>
            </a:ln>
          </p:spPr>
          <p:txBody>
            <a:bodyPr wrap="none" anchor="ctr"/>
            <a:lstStyle/>
            <a:p>
              <a:pPr fontAlgn="auto">
                <a:spcBef>
                  <a:spcPts val="0"/>
                </a:spcBef>
                <a:spcAft>
                  <a:spcPts val="0"/>
                </a:spcAft>
                <a:defRPr/>
              </a:pPr>
              <a:endParaRPr lang="en-US" dirty="0">
                <a:solidFill>
                  <a:prstClr val="black"/>
                </a:solidFill>
                <a:latin typeface="Calibri"/>
                <a:ea typeface="+mn-ea"/>
              </a:endParaRPr>
            </a:p>
          </p:txBody>
        </p:sp>
        <p:sp>
          <p:nvSpPr>
            <p:cNvPr id="28" name="Line 5"/>
            <p:cNvSpPr>
              <a:spLocks noChangeShapeType="1"/>
            </p:cNvSpPr>
            <p:nvPr/>
          </p:nvSpPr>
          <p:spPr bwMode="auto">
            <a:xfrm flipH="1" flipV="1">
              <a:off x="2361806" y="3352110"/>
              <a:ext cx="1906000" cy="0"/>
            </a:xfrm>
            <a:prstGeom prst="line">
              <a:avLst/>
            </a:prstGeom>
            <a:solidFill>
              <a:schemeClr val="bg1">
                <a:lumMod val="75000"/>
                <a:lumOff val="25000"/>
              </a:schemeClr>
            </a:solidFill>
            <a:ln w="19050">
              <a:solidFill>
                <a:srgbClr val="7D9AAA"/>
              </a:solidFill>
              <a:round/>
              <a:headEnd/>
              <a:tailEnd/>
            </a:ln>
          </p:spPr>
          <p:txBody>
            <a:bodyPr wrap="none" anchor="ctr"/>
            <a:lstStyle/>
            <a:p>
              <a:pPr fontAlgn="auto">
                <a:spcBef>
                  <a:spcPts val="0"/>
                </a:spcBef>
                <a:spcAft>
                  <a:spcPts val="0"/>
                </a:spcAft>
                <a:defRPr/>
              </a:pPr>
              <a:endParaRPr lang="en-US" dirty="0">
                <a:solidFill>
                  <a:prstClr val="black"/>
                </a:solidFill>
                <a:latin typeface="Calibri"/>
                <a:ea typeface="+mn-ea"/>
              </a:endParaRPr>
            </a:p>
          </p:txBody>
        </p:sp>
      </p:grpSp>
      <p:sp>
        <p:nvSpPr>
          <p:cNvPr id="2" name="TextBox 1"/>
          <p:cNvSpPr txBox="1"/>
          <p:nvPr/>
        </p:nvSpPr>
        <p:spPr>
          <a:xfrm>
            <a:off x="457200" y="5065713"/>
            <a:ext cx="2482850" cy="708025"/>
          </a:xfrm>
          <a:prstGeom prst="rect">
            <a:avLst/>
          </a:prstGeom>
          <a:noFill/>
        </p:spPr>
        <p:txBody>
          <a:bodyPr>
            <a:spAutoFit/>
          </a:bodyPr>
          <a:lstStyle/>
          <a:p>
            <a:pPr>
              <a:defRPr/>
            </a:pPr>
            <a:r>
              <a:rPr lang="en-US" sz="2000" dirty="0">
                <a:solidFill>
                  <a:schemeClr val="tx1">
                    <a:lumMod val="65000"/>
                    <a:lumOff val="35000"/>
                  </a:schemeClr>
                </a:solidFill>
                <a:latin typeface="+mj-lt"/>
              </a:rPr>
              <a:t>*Could be a portion of the Practice</a:t>
            </a:r>
          </a:p>
        </p:txBody>
      </p:sp>
      <p:sp>
        <p:nvSpPr>
          <p:cNvPr id="12294" name="TextBox 2"/>
          <p:cNvSpPr txBox="1">
            <a:spLocks noChangeArrowheads="1"/>
          </p:cNvSpPr>
          <p:nvPr/>
        </p:nvSpPr>
        <p:spPr bwMode="auto">
          <a:xfrm>
            <a:off x="527050" y="6035570"/>
            <a:ext cx="6824663"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1325"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en-US" sz="1200" dirty="0">
                <a:solidFill>
                  <a:srgbClr val="595959"/>
                </a:solidFill>
              </a:rPr>
              <a:t>**Services to be provided can include: </a:t>
            </a:r>
            <a:r>
              <a:rPr lang="en-US" altLang="en-US" sz="1200" dirty="0" smtClean="0">
                <a:solidFill>
                  <a:srgbClr val="595959"/>
                </a:solidFill>
              </a:rPr>
              <a:t>diagnostic </a:t>
            </a:r>
            <a:r>
              <a:rPr lang="en-US" altLang="en-US" sz="1200" dirty="0">
                <a:solidFill>
                  <a:srgbClr val="595959"/>
                </a:solidFill>
              </a:rPr>
              <a:t>and procedural </a:t>
            </a:r>
            <a:r>
              <a:rPr lang="en-US" altLang="en-US" sz="1200" dirty="0" smtClean="0">
                <a:solidFill>
                  <a:srgbClr val="595959"/>
                </a:solidFill>
              </a:rPr>
              <a:t>services; clinical </a:t>
            </a:r>
            <a:r>
              <a:rPr lang="en-US" altLang="en-US" sz="1200" dirty="0">
                <a:solidFill>
                  <a:srgbClr val="595959"/>
                </a:solidFill>
              </a:rPr>
              <a:t>management and coordination; </a:t>
            </a:r>
            <a:r>
              <a:rPr lang="en-US" altLang="en-US" sz="1200" dirty="0" smtClean="0">
                <a:solidFill>
                  <a:srgbClr val="595959"/>
                </a:solidFill>
              </a:rPr>
              <a:t>administrative</a:t>
            </a:r>
            <a:r>
              <a:rPr lang="en-US" altLang="en-US" sz="1200" dirty="0">
                <a:solidFill>
                  <a:srgbClr val="595959"/>
                </a:solidFill>
              </a:rPr>
              <a:t>, </a:t>
            </a:r>
            <a:r>
              <a:rPr lang="en-US" altLang="en-US" sz="1200" dirty="0" smtClean="0">
                <a:solidFill>
                  <a:srgbClr val="595959"/>
                </a:solidFill>
              </a:rPr>
              <a:t>supervisory </a:t>
            </a:r>
            <a:r>
              <a:rPr lang="en-US" altLang="en-US" sz="1200" dirty="0">
                <a:solidFill>
                  <a:srgbClr val="595959"/>
                </a:solidFill>
              </a:rPr>
              <a:t>teaching and research functions; </a:t>
            </a:r>
            <a:r>
              <a:rPr lang="en-US" altLang="en-US" sz="1200" dirty="0" smtClean="0">
                <a:solidFill>
                  <a:srgbClr val="595959"/>
                </a:solidFill>
              </a:rPr>
              <a:t>complete </a:t>
            </a:r>
            <a:r>
              <a:rPr lang="en-US" altLang="en-US" sz="1200" dirty="0">
                <a:solidFill>
                  <a:srgbClr val="595959"/>
                </a:solidFill>
              </a:rPr>
              <a:t>service line and clinical co-management; </a:t>
            </a:r>
            <a:r>
              <a:rPr lang="en-US" altLang="en-US" sz="1200" dirty="0" smtClean="0">
                <a:solidFill>
                  <a:srgbClr val="595959"/>
                </a:solidFill>
              </a:rPr>
              <a:t>cost </a:t>
            </a:r>
            <a:r>
              <a:rPr lang="en-US" altLang="en-US" sz="1200" dirty="0">
                <a:solidFill>
                  <a:srgbClr val="595959"/>
                </a:solidFill>
              </a:rPr>
              <a:t>s</a:t>
            </a:r>
            <a:r>
              <a:rPr lang="en-US" altLang="en-US" sz="1200" dirty="0" smtClean="0">
                <a:solidFill>
                  <a:srgbClr val="595959"/>
                </a:solidFill>
              </a:rPr>
              <a:t>avings</a:t>
            </a:r>
            <a:r>
              <a:rPr lang="en-US" altLang="en-US" sz="1200" dirty="0">
                <a:solidFill>
                  <a:srgbClr val="595959"/>
                </a:solidFill>
              </a:rPr>
              <a:t>; </a:t>
            </a:r>
            <a:r>
              <a:rPr lang="en-US" altLang="en-US" sz="1200" dirty="0" smtClean="0">
                <a:solidFill>
                  <a:srgbClr val="595959"/>
                </a:solidFill>
              </a:rPr>
              <a:t>quality </a:t>
            </a:r>
            <a:r>
              <a:rPr lang="en-US" altLang="en-US" sz="1200" dirty="0">
                <a:solidFill>
                  <a:srgbClr val="595959"/>
                </a:solidFill>
              </a:rPr>
              <a:t>incentives, etc. </a:t>
            </a:r>
            <a:endParaRPr lang="en-US" altLang="en-US" sz="1200" dirty="0" smtClean="0">
              <a:solidFill>
                <a:srgbClr val="595959"/>
              </a:solidFill>
            </a:endParaRPr>
          </a:p>
          <a:p>
            <a:pPr eaLnBrk="1" hangingPunct="1">
              <a:spcBef>
                <a:spcPct val="0"/>
              </a:spcBef>
              <a:buFontTx/>
              <a:buNone/>
            </a:pPr>
            <a:r>
              <a:rPr lang="en-US" altLang="en-US" sz="1200" dirty="0" smtClean="0">
                <a:solidFill>
                  <a:srgbClr val="595959"/>
                </a:solidFill>
              </a:rPr>
              <a:t>***Billing could be performed by the Practice as a third-party agent.</a:t>
            </a:r>
            <a:endParaRPr lang="en-US" altLang="en-US" sz="1200" dirty="0">
              <a:solidFill>
                <a:srgbClr val="595959"/>
              </a:solidFill>
            </a:endParaRPr>
          </a:p>
          <a:p>
            <a:pPr eaLnBrk="1" hangingPunct="1">
              <a:spcBef>
                <a:spcPct val="0"/>
              </a:spcBef>
              <a:buFontTx/>
              <a:buNone/>
            </a:pPr>
            <a:endParaRPr lang="en-US" altLang="en-US" sz="1800" dirty="0"/>
          </a:p>
        </p:txBody>
      </p:sp>
    </p:spTree>
    <p:extLst>
      <p:ext uri="{BB962C8B-B14F-4D97-AF65-F5344CB8AC3E}">
        <p14:creationId xmlns:p14="http://schemas.microsoft.com/office/powerpoint/2010/main" val="13084929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3" name="Content Placeholder 2"/>
          <p:cNvSpPr>
            <a:spLocks noGrp="1"/>
          </p:cNvSpPr>
          <p:nvPr>
            <p:ph idx="1"/>
          </p:nvPr>
        </p:nvSpPr>
        <p:spPr/>
        <p:txBody>
          <a:bodyPr>
            <a:noAutofit/>
          </a:bodyPr>
          <a:lstStyle/>
          <a:p>
            <a:pPr marL="514350" indent="-514350">
              <a:buFont typeface="+mj-lt"/>
              <a:buAutoNum type="romanUcPeriod"/>
            </a:pPr>
            <a:r>
              <a:rPr lang="en-US" sz="1800" dirty="0" smtClean="0"/>
              <a:t>Current Industry Trends</a:t>
            </a:r>
            <a:endParaRPr lang="en-US" sz="1800" dirty="0"/>
          </a:p>
          <a:p>
            <a:pPr marL="514350" indent="-514350">
              <a:buFont typeface="+mj-lt"/>
              <a:buAutoNum type="romanUcPeriod"/>
            </a:pPr>
            <a:r>
              <a:rPr lang="en-US" sz="1800" dirty="0" smtClean="0"/>
              <a:t>Stage I: Strategic Alignment </a:t>
            </a:r>
          </a:p>
          <a:p>
            <a:pPr marL="1257300" lvl="2" indent="-457200">
              <a:buFont typeface="+mj-lt"/>
              <a:buAutoNum type="alphaLcPeriod"/>
            </a:pPr>
            <a:r>
              <a:rPr lang="en-US" sz="1600" dirty="0" smtClean="0"/>
              <a:t>Physician-to-Hospital Models</a:t>
            </a:r>
          </a:p>
          <a:p>
            <a:pPr marL="1771650" lvl="3" indent="-514350"/>
            <a:r>
              <a:rPr lang="en-US" sz="1400" dirty="0"/>
              <a:t>Joint </a:t>
            </a:r>
            <a:r>
              <a:rPr lang="en-US" sz="1400" dirty="0" smtClean="0"/>
              <a:t>Ventures</a:t>
            </a:r>
          </a:p>
          <a:p>
            <a:pPr marL="1771650" lvl="3" indent="-514350"/>
            <a:r>
              <a:rPr lang="en-US" sz="1400" dirty="0" smtClean="0"/>
              <a:t>Clinical Co-Management Agreements</a:t>
            </a:r>
          </a:p>
          <a:p>
            <a:pPr marL="1771650" lvl="3" indent="-514350"/>
            <a:r>
              <a:rPr lang="en-US" sz="1400" dirty="0" smtClean="0"/>
              <a:t>Professional Services Agreements</a:t>
            </a:r>
          </a:p>
          <a:p>
            <a:pPr marL="1771650" lvl="3" indent="-514350"/>
            <a:r>
              <a:rPr lang="en-US" sz="1400" dirty="0" smtClean="0"/>
              <a:t>Collaboratives</a:t>
            </a:r>
          </a:p>
          <a:p>
            <a:pPr marL="514350" indent="-514350">
              <a:buFont typeface="+mj-lt"/>
              <a:buAutoNum type="romanUcPeriod"/>
            </a:pPr>
            <a:r>
              <a:rPr lang="en-US" sz="1800" dirty="0" smtClean="0"/>
              <a:t>Stage II: Clinical Integration</a:t>
            </a:r>
          </a:p>
          <a:p>
            <a:pPr marL="514350" indent="-514350">
              <a:buFont typeface="+mj-lt"/>
              <a:buAutoNum type="romanUcPeriod"/>
            </a:pPr>
            <a:r>
              <a:rPr lang="en-US" sz="1800" dirty="0" smtClean="0"/>
              <a:t>The </a:t>
            </a:r>
            <a:r>
              <a:rPr lang="en-US" sz="1800" dirty="0"/>
              <a:t>Overall Integration/Accountable Care Strategy for </a:t>
            </a:r>
            <a:r>
              <a:rPr lang="en-US" sz="1800" dirty="0" smtClean="0"/>
              <a:t>Private Physicians</a:t>
            </a:r>
          </a:p>
          <a:p>
            <a:pPr marL="514350" indent="-514350">
              <a:buFont typeface="+mj-lt"/>
              <a:buAutoNum type="romanUcPeriod"/>
            </a:pPr>
            <a:r>
              <a:rPr lang="en-US" sz="1800" dirty="0" smtClean="0"/>
              <a:t>Q &amp; A</a:t>
            </a:r>
          </a:p>
          <a:p>
            <a:pPr marL="514350" indent="-514350">
              <a:buFont typeface="+mj-lt"/>
              <a:buAutoNum type="romanUcPeriod"/>
            </a:pPr>
            <a:r>
              <a:rPr lang="en-US" sz="1800" dirty="0" smtClean="0"/>
              <a:t>Glossary of Terms</a:t>
            </a:r>
          </a:p>
          <a:p>
            <a:pPr marL="514350" indent="-514350">
              <a:buFont typeface="+mj-lt"/>
              <a:buAutoNum type="romanUcPeriod"/>
            </a:pPr>
            <a:r>
              <a:rPr lang="en-US" sz="1800" dirty="0" smtClean="0"/>
              <a:t>Appendix: Strategic Alignment Case Studies</a:t>
            </a:r>
          </a:p>
        </p:txBody>
      </p:sp>
      <p:sp>
        <p:nvSpPr>
          <p:cNvPr id="4" name="Slide Number Placeholder 3"/>
          <p:cNvSpPr>
            <a:spLocks noGrp="1"/>
          </p:cNvSpPr>
          <p:nvPr>
            <p:ph type="sldNum" sz="quarter" idx="4"/>
          </p:nvPr>
        </p:nvSpPr>
        <p:spPr/>
        <p:txBody>
          <a:bodyPr/>
          <a:lstStyle/>
          <a:p>
            <a:fld id="{B01E474B-E64A-1643-BE86-DE6C30C3886C}" type="slidenum">
              <a:rPr lang="en-US" smtClean="0"/>
              <a:pPr/>
              <a:t>3</a:t>
            </a:fld>
            <a:endParaRPr lang="en-US" dirty="0"/>
          </a:p>
        </p:txBody>
      </p:sp>
    </p:spTree>
    <p:extLst>
      <p:ext uri="{BB962C8B-B14F-4D97-AF65-F5344CB8AC3E}">
        <p14:creationId xmlns:p14="http://schemas.microsoft.com/office/powerpoint/2010/main" val="37383874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hape 24"/>
          <p:cNvCxnSpPr>
            <a:stCxn id="15" idx="2"/>
            <a:endCxn id="18" idx="1"/>
          </p:cNvCxnSpPr>
          <p:nvPr/>
        </p:nvCxnSpPr>
        <p:spPr>
          <a:xfrm rot="16200000" flipH="1">
            <a:off x="3577489" y="4446664"/>
            <a:ext cx="1481138" cy="514350"/>
          </a:xfrm>
          <a:prstGeom prst="bentConnector2">
            <a:avLst/>
          </a:prstGeom>
          <a:ln>
            <a:solidFill>
              <a:schemeClr val="tx1">
                <a:lumMod val="65000"/>
                <a:lumOff val="35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4" name="Rectangle 16"/>
          <p:cNvSpPr>
            <a:spLocks noChangeArrowheads="1"/>
          </p:cNvSpPr>
          <p:nvPr/>
        </p:nvSpPr>
        <p:spPr bwMode="auto">
          <a:xfrm>
            <a:off x="5127683" y="1751883"/>
            <a:ext cx="1520825" cy="587375"/>
          </a:xfrm>
          <a:prstGeom prst="rect">
            <a:avLst/>
          </a:prstGeom>
          <a:solidFill>
            <a:schemeClr val="bg1">
              <a:lumMod val="95000"/>
            </a:schemeClr>
          </a:solidFill>
          <a:ln w="9525" algn="ctr">
            <a:solidFill>
              <a:schemeClr val="bg1">
                <a:lumMod val="50000"/>
              </a:schemeClr>
            </a:solidFill>
            <a:miter lim="800000"/>
            <a:headEnd/>
            <a:tailEnd/>
          </a:ln>
          <a:effectLst/>
        </p:spPr>
        <p:txBody>
          <a:bodyPr lIns="82296" tIns="41148" rIns="82296" bIns="41148" anchor="ctr"/>
          <a:lstStyle/>
          <a:p>
            <a:pPr algn="ctr">
              <a:defRPr/>
            </a:pPr>
            <a:r>
              <a:rPr lang="en-US" sz="1600" b="1" dirty="0">
                <a:solidFill>
                  <a:schemeClr val="tx1">
                    <a:lumMod val="65000"/>
                    <a:lumOff val="35000"/>
                  </a:schemeClr>
                </a:solidFill>
                <a:latin typeface="+mj-lt"/>
                <a:cs typeface="Arial" pitchFamily="34" charset="0"/>
              </a:rPr>
              <a:t>Global Payment</a:t>
            </a:r>
          </a:p>
          <a:p>
            <a:pPr algn="ctr">
              <a:defRPr/>
            </a:pPr>
            <a:r>
              <a:rPr lang="en-US" sz="1600" b="1" dirty="0">
                <a:solidFill>
                  <a:schemeClr val="tx1">
                    <a:lumMod val="65000"/>
                    <a:lumOff val="35000"/>
                  </a:schemeClr>
                </a:solidFill>
                <a:latin typeface="+mj-lt"/>
                <a:cs typeface="Arial" pitchFamily="34" charset="0"/>
              </a:rPr>
              <a:t>PSA</a:t>
            </a:r>
            <a:endParaRPr lang="en-US" sz="1400" b="1" dirty="0">
              <a:solidFill>
                <a:schemeClr val="tx1">
                  <a:lumMod val="65000"/>
                  <a:lumOff val="35000"/>
                </a:schemeClr>
              </a:solidFill>
              <a:latin typeface="+mj-lt"/>
              <a:cs typeface="Arial" pitchFamily="34" charset="0"/>
            </a:endParaRPr>
          </a:p>
        </p:txBody>
      </p:sp>
      <p:sp>
        <p:nvSpPr>
          <p:cNvPr id="5" name="Rectangle 16"/>
          <p:cNvSpPr>
            <a:spLocks noChangeArrowheads="1"/>
          </p:cNvSpPr>
          <p:nvPr/>
        </p:nvSpPr>
        <p:spPr bwMode="auto">
          <a:xfrm>
            <a:off x="3467158" y="2753595"/>
            <a:ext cx="1244600" cy="587375"/>
          </a:xfrm>
          <a:prstGeom prst="rect">
            <a:avLst/>
          </a:prstGeom>
          <a:noFill/>
          <a:ln w="9525" algn="ctr">
            <a:solidFill>
              <a:schemeClr val="bg1">
                <a:lumMod val="50000"/>
              </a:schemeClr>
            </a:solidFill>
            <a:miter lim="800000"/>
            <a:headEnd/>
            <a:tailEnd/>
          </a:ln>
          <a:effectLst/>
        </p:spPr>
        <p:txBody>
          <a:bodyPr lIns="82296" tIns="41148" rIns="82296" bIns="41148" anchor="ctr"/>
          <a:lstStyle/>
          <a:p>
            <a:pPr algn="ctr">
              <a:defRPr/>
            </a:pPr>
            <a:r>
              <a:rPr lang="en-US" sz="1300" b="1" dirty="0">
                <a:solidFill>
                  <a:schemeClr val="tx1">
                    <a:lumMod val="65000"/>
                    <a:lumOff val="35000"/>
                  </a:schemeClr>
                </a:solidFill>
                <a:latin typeface="+mj-lt"/>
                <a:cs typeface="Arial" pitchFamily="34" charset="0"/>
              </a:rPr>
              <a:t>Practice</a:t>
            </a:r>
          </a:p>
          <a:p>
            <a:pPr algn="ctr">
              <a:defRPr/>
            </a:pPr>
            <a:r>
              <a:rPr lang="en-US" sz="1300" b="1" dirty="0">
                <a:solidFill>
                  <a:schemeClr val="tx1">
                    <a:lumMod val="65000"/>
                    <a:lumOff val="35000"/>
                  </a:schemeClr>
                </a:solidFill>
                <a:latin typeface="+mj-lt"/>
                <a:cs typeface="Arial" pitchFamily="34" charset="0"/>
              </a:rPr>
              <a:t>Overhead</a:t>
            </a:r>
            <a:endParaRPr lang="en-US" sz="1100" b="1" dirty="0">
              <a:solidFill>
                <a:schemeClr val="tx1">
                  <a:lumMod val="65000"/>
                  <a:lumOff val="35000"/>
                </a:schemeClr>
              </a:solidFill>
              <a:latin typeface="+mj-lt"/>
              <a:cs typeface="Arial" pitchFamily="34" charset="0"/>
            </a:endParaRPr>
          </a:p>
        </p:txBody>
      </p:sp>
      <p:sp>
        <p:nvSpPr>
          <p:cNvPr id="6" name="Rectangle 16"/>
          <p:cNvSpPr>
            <a:spLocks noChangeArrowheads="1"/>
          </p:cNvSpPr>
          <p:nvPr/>
        </p:nvSpPr>
        <p:spPr bwMode="auto">
          <a:xfrm>
            <a:off x="6510395" y="2753595"/>
            <a:ext cx="1803400" cy="587375"/>
          </a:xfrm>
          <a:prstGeom prst="rect">
            <a:avLst/>
          </a:prstGeom>
          <a:noFill/>
          <a:ln w="9525" algn="ctr">
            <a:solidFill>
              <a:schemeClr val="bg1">
                <a:lumMod val="50000"/>
              </a:schemeClr>
            </a:solidFill>
            <a:miter lim="800000"/>
            <a:headEnd/>
            <a:tailEnd/>
          </a:ln>
          <a:effectLst/>
        </p:spPr>
        <p:txBody>
          <a:bodyPr lIns="82296" tIns="41148" rIns="82296" bIns="41148" anchor="ctr"/>
          <a:lstStyle/>
          <a:p>
            <a:pPr algn="ctr">
              <a:defRPr/>
            </a:pPr>
            <a:r>
              <a:rPr lang="en-US" sz="1300" b="1" dirty="0">
                <a:solidFill>
                  <a:schemeClr val="tx1">
                    <a:lumMod val="65000"/>
                    <a:lumOff val="35000"/>
                  </a:schemeClr>
                </a:solidFill>
                <a:latin typeface="+mj-lt"/>
                <a:cs typeface="Arial" pitchFamily="34" charset="0"/>
              </a:rPr>
              <a:t>Physician</a:t>
            </a:r>
          </a:p>
          <a:p>
            <a:pPr algn="ctr">
              <a:defRPr/>
            </a:pPr>
            <a:r>
              <a:rPr lang="en-US" sz="1300" b="1" dirty="0">
                <a:solidFill>
                  <a:schemeClr val="tx1">
                    <a:lumMod val="65000"/>
                    <a:lumOff val="35000"/>
                  </a:schemeClr>
                </a:solidFill>
                <a:latin typeface="+mj-lt"/>
                <a:cs typeface="Arial" pitchFamily="34" charset="0"/>
              </a:rPr>
              <a:t>Compensation and Benefits</a:t>
            </a:r>
            <a:endParaRPr lang="en-US" sz="1100" b="1" dirty="0">
              <a:solidFill>
                <a:schemeClr val="tx1">
                  <a:lumMod val="65000"/>
                  <a:lumOff val="35000"/>
                </a:schemeClr>
              </a:solidFill>
              <a:latin typeface="+mj-lt"/>
              <a:cs typeface="Arial" pitchFamily="34" charset="0"/>
            </a:endParaRPr>
          </a:p>
        </p:txBody>
      </p:sp>
      <p:sp>
        <p:nvSpPr>
          <p:cNvPr id="15" name="Rectangle 16"/>
          <p:cNvSpPr>
            <a:spLocks noChangeArrowheads="1"/>
          </p:cNvSpPr>
          <p:nvPr/>
        </p:nvSpPr>
        <p:spPr bwMode="auto">
          <a:xfrm>
            <a:off x="2995670" y="3479083"/>
            <a:ext cx="2132013" cy="484187"/>
          </a:xfrm>
          <a:prstGeom prst="rect">
            <a:avLst/>
          </a:prstGeom>
          <a:noFill/>
          <a:ln w="9525" algn="ctr">
            <a:solidFill>
              <a:srgbClr val="FFC000"/>
            </a:solidFill>
            <a:miter lim="800000"/>
            <a:headEnd/>
            <a:tailEnd/>
          </a:ln>
          <a:effectLst/>
        </p:spPr>
        <p:txBody>
          <a:bodyPr lIns="82296" tIns="41148" rIns="82296" bIns="41148" anchor="ctr"/>
          <a:lstStyle/>
          <a:p>
            <a:pPr algn="ctr">
              <a:defRPr/>
            </a:pPr>
            <a:r>
              <a:rPr lang="en-US" sz="900" i="1" dirty="0">
                <a:solidFill>
                  <a:schemeClr val="tx1">
                    <a:lumMod val="65000"/>
                    <a:lumOff val="35000"/>
                  </a:schemeClr>
                </a:solidFill>
                <a:latin typeface="+mj-lt"/>
                <a:cs typeface="Arial" pitchFamily="34" charset="0"/>
              </a:rPr>
              <a:t>Example</a:t>
            </a:r>
            <a:endParaRPr lang="en-US" sz="1100" i="1" dirty="0">
              <a:solidFill>
                <a:schemeClr val="tx1">
                  <a:lumMod val="65000"/>
                  <a:lumOff val="35000"/>
                </a:schemeClr>
              </a:solidFill>
              <a:latin typeface="+mj-lt"/>
              <a:cs typeface="Arial" pitchFamily="34" charset="0"/>
            </a:endParaRPr>
          </a:p>
          <a:p>
            <a:pPr algn="ctr">
              <a:defRPr/>
            </a:pPr>
            <a:r>
              <a:rPr lang="en-US" sz="1100" b="1" dirty="0">
                <a:solidFill>
                  <a:schemeClr val="tx1">
                    <a:lumMod val="65000"/>
                    <a:lumOff val="35000"/>
                  </a:schemeClr>
                </a:solidFill>
                <a:latin typeface="+mj-lt"/>
                <a:cs typeface="Arial" pitchFamily="34" charset="0"/>
              </a:rPr>
              <a:t>Fixed Overhead: $6.0M </a:t>
            </a:r>
          </a:p>
          <a:p>
            <a:pPr algn="ctr">
              <a:defRPr/>
            </a:pPr>
            <a:r>
              <a:rPr lang="en-US" sz="1100" b="1" dirty="0">
                <a:solidFill>
                  <a:schemeClr val="tx1">
                    <a:lumMod val="65000"/>
                    <a:lumOff val="35000"/>
                  </a:schemeClr>
                </a:solidFill>
                <a:latin typeface="+mj-lt"/>
                <a:cs typeface="Arial" pitchFamily="34" charset="0"/>
              </a:rPr>
              <a:t>Variable Overhead: $6/wRVU</a:t>
            </a:r>
          </a:p>
        </p:txBody>
      </p:sp>
      <p:sp>
        <p:nvSpPr>
          <p:cNvPr id="16" name="Rectangle 16"/>
          <p:cNvSpPr>
            <a:spLocks noChangeArrowheads="1"/>
          </p:cNvSpPr>
          <p:nvPr/>
        </p:nvSpPr>
        <p:spPr bwMode="auto">
          <a:xfrm>
            <a:off x="6648508" y="3479083"/>
            <a:ext cx="1520825" cy="484187"/>
          </a:xfrm>
          <a:prstGeom prst="rect">
            <a:avLst/>
          </a:prstGeom>
          <a:noFill/>
          <a:ln w="9525" algn="ctr">
            <a:solidFill>
              <a:srgbClr val="FFC000"/>
            </a:solidFill>
            <a:miter lim="800000"/>
            <a:headEnd/>
            <a:tailEnd/>
          </a:ln>
          <a:effectLst/>
        </p:spPr>
        <p:txBody>
          <a:bodyPr lIns="82296" tIns="41148" rIns="82296" bIns="41148" anchor="ctr"/>
          <a:lstStyle/>
          <a:p>
            <a:pPr algn="ctr">
              <a:defRPr/>
            </a:pPr>
            <a:r>
              <a:rPr lang="en-US" sz="900" i="1" dirty="0">
                <a:solidFill>
                  <a:schemeClr val="tx1">
                    <a:lumMod val="65000"/>
                    <a:lumOff val="35000"/>
                  </a:schemeClr>
                </a:solidFill>
                <a:latin typeface="+mj-lt"/>
                <a:cs typeface="Arial" pitchFamily="34" charset="0"/>
              </a:rPr>
              <a:t>Example</a:t>
            </a:r>
            <a:endParaRPr lang="en-US" sz="1100" i="1" dirty="0">
              <a:solidFill>
                <a:schemeClr val="tx1">
                  <a:lumMod val="65000"/>
                  <a:lumOff val="35000"/>
                </a:schemeClr>
              </a:solidFill>
              <a:latin typeface="+mj-lt"/>
              <a:cs typeface="Arial" pitchFamily="34" charset="0"/>
            </a:endParaRPr>
          </a:p>
          <a:p>
            <a:pPr algn="ctr">
              <a:defRPr/>
            </a:pPr>
            <a:r>
              <a:rPr lang="en-US" sz="1100" b="1" dirty="0">
                <a:solidFill>
                  <a:schemeClr val="tx1">
                    <a:lumMod val="65000"/>
                    <a:lumOff val="35000"/>
                  </a:schemeClr>
                </a:solidFill>
                <a:latin typeface="+mj-lt"/>
                <a:cs typeface="Arial" pitchFamily="34" charset="0"/>
              </a:rPr>
              <a:t>$50/wRVU</a:t>
            </a:r>
          </a:p>
        </p:txBody>
      </p:sp>
      <p:cxnSp>
        <p:nvCxnSpPr>
          <p:cNvPr id="27" name="Shape 24"/>
          <p:cNvCxnSpPr>
            <a:stCxn id="16" idx="3"/>
            <a:endCxn id="18" idx="3"/>
          </p:cNvCxnSpPr>
          <p:nvPr/>
        </p:nvCxnSpPr>
        <p:spPr>
          <a:xfrm flipH="1">
            <a:off x="7651808" y="3720383"/>
            <a:ext cx="517525" cy="1724025"/>
          </a:xfrm>
          <a:prstGeom prst="bentConnector3">
            <a:avLst>
              <a:gd name="adj1" fmla="val -44151"/>
            </a:avLst>
          </a:prstGeom>
          <a:ln>
            <a:solidFill>
              <a:schemeClr val="tx1">
                <a:lumMod val="65000"/>
                <a:lumOff val="35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8" name="Rectangle 16"/>
          <p:cNvSpPr>
            <a:spLocks noChangeArrowheads="1"/>
          </p:cNvSpPr>
          <p:nvPr/>
        </p:nvSpPr>
        <p:spPr bwMode="auto">
          <a:xfrm>
            <a:off x="4575233" y="4758608"/>
            <a:ext cx="3076575" cy="1371600"/>
          </a:xfrm>
          <a:prstGeom prst="rect">
            <a:avLst/>
          </a:prstGeom>
          <a:noFill/>
          <a:ln w="38100" algn="ctr">
            <a:solidFill>
              <a:srgbClr val="E3EA86"/>
            </a:solidFill>
            <a:miter lim="800000"/>
            <a:headEnd/>
            <a:tailEnd/>
          </a:ln>
          <a:effectLst/>
        </p:spPr>
        <p:txBody>
          <a:bodyPr lIns="82296" tIns="41148" rIns="82296" bIns="41148" anchor="ctr"/>
          <a:lstStyle/>
          <a:p>
            <a:pPr>
              <a:defRPr/>
            </a:pPr>
            <a:r>
              <a:rPr lang="en-US" sz="900" i="1" dirty="0">
                <a:solidFill>
                  <a:schemeClr val="tx1">
                    <a:lumMod val="65000"/>
                    <a:lumOff val="35000"/>
                  </a:schemeClr>
                </a:solidFill>
                <a:latin typeface="+mj-lt"/>
                <a:cs typeface="Arial" pitchFamily="34" charset="0"/>
              </a:rPr>
              <a:t>Example</a:t>
            </a:r>
            <a:endParaRPr lang="en-US" sz="1300" i="1" dirty="0">
              <a:solidFill>
                <a:schemeClr val="tx1">
                  <a:lumMod val="65000"/>
                  <a:lumOff val="35000"/>
                </a:schemeClr>
              </a:solidFill>
              <a:latin typeface="+mj-lt"/>
              <a:cs typeface="Arial" pitchFamily="34" charset="0"/>
            </a:endParaRPr>
          </a:p>
          <a:p>
            <a:pPr>
              <a:defRPr/>
            </a:pPr>
            <a:r>
              <a:rPr lang="en-US" sz="1300" b="1" dirty="0">
                <a:solidFill>
                  <a:schemeClr val="tx1">
                    <a:lumMod val="65000"/>
                    <a:lumOff val="35000"/>
                  </a:schemeClr>
                </a:solidFill>
                <a:latin typeface="+mj-lt"/>
                <a:cs typeface="Arial" pitchFamily="34" charset="0"/>
              </a:rPr>
              <a:t>Total Practice wRVUs = 120,000</a:t>
            </a:r>
          </a:p>
          <a:p>
            <a:pPr>
              <a:defRPr/>
            </a:pPr>
            <a:endParaRPr lang="en-US" sz="500" i="1" dirty="0">
              <a:solidFill>
                <a:schemeClr val="tx1">
                  <a:lumMod val="65000"/>
                  <a:lumOff val="35000"/>
                </a:schemeClr>
              </a:solidFill>
              <a:latin typeface="+mj-lt"/>
              <a:cs typeface="Arial" pitchFamily="34" charset="0"/>
            </a:endParaRPr>
          </a:p>
          <a:p>
            <a:pPr>
              <a:defRPr/>
            </a:pPr>
            <a:r>
              <a:rPr lang="en-US" sz="1300" dirty="0">
                <a:solidFill>
                  <a:schemeClr val="tx1">
                    <a:lumMod val="65000"/>
                    <a:lumOff val="35000"/>
                  </a:schemeClr>
                </a:solidFill>
                <a:latin typeface="+mj-lt"/>
                <a:cs typeface="Arial" pitchFamily="34" charset="0"/>
              </a:rPr>
              <a:t>Fixed Overhead Portion = 	   $6,000,000</a:t>
            </a:r>
          </a:p>
          <a:p>
            <a:pPr>
              <a:defRPr/>
            </a:pPr>
            <a:r>
              <a:rPr lang="en-US" sz="1300" dirty="0">
                <a:solidFill>
                  <a:schemeClr val="tx1">
                    <a:lumMod val="65000"/>
                    <a:lumOff val="35000"/>
                  </a:schemeClr>
                </a:solidFill>
                <a:latin typeface="+mj-lt"/>
                <a:cs typeface="Arial" pitchFamily="34" charset="0"/>
              </a:rPr>
              <a:t>Variable Overhead Portion = $720,000</a:t>
            </a:r>
          </a:p>
          <a:p>
            <a:pPr>
              <a:defRPr/>
            </a:pPr>
            <a:r>
              <a:rPr lang="en-US" sz="1300" dirty="0">
                <a:solidFill>
                  <a:schemeClr val="tx1">
                    <a:lumMod val="65000"/>
                    <a:lumOff val="35000"/>
                  </a:schemeClr>
                </a:solidFill>
                <a:latin typeface="+mj-lt"/>
                <a:cs typeface="Arial" pitchFamily="34" charset="0"/>
              </a:rPr>
              <a:t>Phys Comp/Ben Portion =	   </a:t>
            </a:r>
            <a:r>
              <a:rPr lang="en-US" sz="1300" u="sng" dirty="0">
                <a:solidFill>
                  <a:schemeClr val="tx1">
                    <a:lumMod val="65000"/>
                    <a:lumOff val="35000"/>
                  </a:schemeClr>
                </a:solidFill>
                <a:latin typeface="+mj-lt"/>
                <a:cs typeface="Arial" pitchFamily="34" charset="0"/>
              </a:rPr>
              <a:t>$6,000,000</a:t>
            </a:r>
          </a:p>
          <a:p>
            <a:pPr>
              <a:defRPr/>
            </a:pPr>
            <a:endParaRPr lang="en-US" sz="500" u="sng" dirty="0">
              <a:solidFill>
                <a:schemeClr val="tx1">
                  <a:lumMod val="65000"/>
                  <a:lumOff val="35000"/>
                </a:schemeClr>
              </a:solidFill>
              <a:latin typeface="+mj-lt"/>
              <a:cs typeface="Arial" pitchFamily="34" charset="0"/>
            </a:endParaRPr>
          </a:p>
          <a:p>
            <a:pPr>
              <a:defRPr/>
            </a:pPr>
            <a:r>
              <a:rPr lang="en-US" sz="1300" b="1" dirty="0">
                <a:solidFill>
                  <a:schemeClr val="tx1">
                    <a:lumMod val="65000"/>
                    <a:lumOff val="35000"/>
                  </a:schemeClr>
                </a:solidFill>
                <a:latin typeface="+mj-lt"/>
                <a:cs typeface="Arial" pitchFamily="34" charset="0"/>
              </a:rPr>
              <a:t>GLOBAL PSA FEE = 		$12,720,000</a:t>
            </a:r>
            <a:endParaRPr lang="en-US" sz="1100" b="1" dirty="0">
              <a:solidFill>
                <a:schemeClr val="tx1">
                  <a:lumMod val="65000"/>
                  <a:lumOff val="35000"/>
                </a:schemeClr>
              </a:solidFill>
              <a:latin typeface="+mj-lt"/>
              <a:cs typeface="Arial" pitchFamily="34" charset="0"/>
            </a:endParaRPr>
          </a:p>
        </p:txBody>
      </p:sp>
      <p:sp>
        <p:nvSpPr>
          <p:cNvPr id="30" name="Rectangle 16"/>
          <p:cNvSpPr>
            <a:spLocks noChangeArrowheads="1"/>
          </p:cNvSpPr>
          <p:nvPr/>
        </p:nvSpPr>
        <p:spPr bwMode="auto">
          <a:xfrm rot="5400000">
            <a:off x="7913745" y="4268070"/>
            <a:ext cx="1665288" cy="484188"/>
          </a:xfrm>
          <a:prstGeom prst="rect">
            <a:avLst/>
          </a:prstGeom>
          <a:noFill/>
          <a:ln w="9525" algn="ctr">
            <a:noFill/>
            <a:miter lim="800000"/>
            <a:headEnd/>
            <a:tailEnd/>
          </a:ln>
          <a:effectLst/>
        </p:spPr>
        <p:txBody>
          <a:bodyPr lIns="82296" tIns="41148" rIns="82296" bIns="41148" anchor="ctr"/>
          <a:lstStyle/>
          <a:p>
            <a:pPr algn="ctr">
              <a:defRPr/>
            </a:pPr>
            <a:r>
              <a:rPr lang="en-US" sz="1200" i="1" dirty="0">
                <a:solidFill>
                  <a:schemeClr val="tx1">
                    <a:lumMod val="65000"/>
                    <a:lumOff val="35000"/>
                  </a:schemeClr>
                </a:solidFill>
                <a:latin typeface="+mj-lt"/>
                <a:cs typeface="Arial" pitchFamily="34" charset="0"/>
              </a:rPr>
              <a:t>PSA Rates per wRVU</a:t>
            </a:r>
          </a:p>
          <a:p>
            <a:pPr algn="ctr">
              <a:defRPr/>
            </a:pPr>
            <a:r>
              <a:rPr lang="en-US" sz="1200" i="1" dirty="0">
                <a:solidFill>
                  <a:schemeClr val="tx1">
                    <a:lumMod val="65000"/>
                    <a:lumOff val="35000"/>
                  </a:schemeClr>
                </a:solidFill>
                <a:latin typeface="+mj-lt"/>
                <a:cs typeface="Arial" pitchFamily="34" charset="0"/>
              </a:rPr>
              <a:t>converted to Dollars</a:t>
            </a:r>
          </a:p>
          <a:p>
            <a:pPr algn="ctr">
              <a:defRPr/>
            </a:pPr>
            <a:r>
              <a:rPr lang="en-US" sz="1200" i="1" dirty="0">
                <a:solidFill>
                  <a:schemeClr val="tx1">
                    <a:lumMod val="65000"/>
                    <a:lumOff val="35000"/>
                  </a:schemeClr>
                </a:solidFill>
                <a:latin typeface="+mj-lt"/>
                <a:cs typeface="Arial" pitchFamily="34" charset="0"/>
              </a:rPr>
              <a:t>based on wRVU pool</a:t>
            </a:r>
          </a:p>
        </p:txBody>
      </p:sp>
      <p:cxnSp>
        <p:nvCxnSpPr>
          <p:cNvPr id="35" name="Straight Arrow Connector 34"/>
          <p:cNvCxnSpPr>
            <a:stCxn id="5" idx="2"/>
            <a:endCxn id="15" idx="0"/>
          </p:cNvCxnSpPr>
          <p:nvPr/>
        </p:nvCxnSpPr>
        <p:spPr>
          <a:xfrm flipH="1">
            <a:off x="4060883" y="3340970"/>
            <a:ext cx="28575" cy="138113"/>
          </a:xfrm>
          <a:prstGeom prst="straightConnector1">
            <a:avLst/>
          </a:prstGeom>
          <a:ln>
            <a:solidFill>
              <a:schemeClr val="tx1">
                <a:lumMod val="65000"/>
                <a:lumOff val="35000"/>
              </a:schemeClr>
            </a:solidFill>
            <a:tailEnd type="arrow"/>
          </a:ln>
        </p:spPr>
        <p:style>
          <a:lnRef idx="1">
            <a:schemeClr val="dk1"/>
          </a:lnRef>
          <a:fillRef idx="0">
            <a:schemeClr val="dk1"/>
          </a:fillRef>
          <a:effectRef idx="0">
            <a:schemeClr val="dk1"/>
          </a:effectRef>
          <a:fontRef idx="minor">
            <a:schemeClr val="tx1"/>
          </a:fontRef>
        </p:style>
      </p:cxnSp>
      <p:cxnSp>
        <p:nvCxnSpPr>
          <p:cNvPr id="36" name="Straight Arrow Connector 35"/>
          <p:cNvCxnSpPr>
            <a:stCxn id="6" idx="2"/>
            <a:endCxn id="16" idx="0"/>
          </p:cNvCxnSpPr>
          <p:nvPr/>
        </p:nvCxnSpPr>
        <p:spPr>
          <a:xfrm flipH="1">
            <a:off x="7408920" y="3340970"/>
            <a:ext cx="3175" cy="138113"/>
          </a:xfrm>
          <a:prstGeom prst="straightConnector1">
            <a:avLst/>
          </a:prstGeom>
          <a:ln>
            <a:solidFill>
              <a:schemeClr val="tx1">
                <a:lumMod val="65000"/>
                <a:lumOff val="35000"/>
              </a:schemeClr>
            </a:solidFill>
            <a:tailEnd type="arrow"/>
          </a:ln>
        </p:spPr>
        <p:style>
          <a:lnRef idx="1">
            <a:schemeClr val="dk1"/>
          </a:lnRef>
          <a:fillRef idx="0">
            <a:schemeClr val="dk1"/>
          </a:fillRef>
          <a:effectRef idx="0">
            <a:schemeClr val="dk1"/>
          </a:effectRef>
          <a:fontRef idx="minor">
            <a:schemeClr val="tx1"/>
          </a:fontRef>
        </p:style>
      </p:cxnSp>
      <p:cxnSp>
        <p:nvCxnSpPr>
          <p:cNvPr id="39" name="Shape 24"/>
          <p:cNvCxnSpPr>
            <a:stCxn id="4" idx="2"/>
            <a:endCxn id="5" idx="0"/>
          </p:cNvCxnSpPr>
          <p:nvPr/>
        </p:nvCxnSpPr>
        <p:spPr>
          <a:xfrm rot="5400000">
            <a:off x="4781608" y="1647108"/>
            <a:ext cx="414337" cy="1798637"/>
          </a:xfrm>
          <a:prstGeom prst="bentConnector3">
            <a:avLst>
              <a:gd name="adj1" fmla="val 50000"/>
            </a:avLst>
          </a:prstGeom>
          <a:ln>
            <a:solidFill>
              <a:schemeClr val="tx1">
                <a:lumMod val="65000"/>
                <a:lumOff val="35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3" name="Shape 24"/>
          <p:cNvCxnSpPr>
            <a:stCxn id="4" idx="2"/>
            <a:endCxn id="6" idx="0"/>
          </p:cNvCxnSpPr>
          <p:nvPr/>
        </p:nvCxnSpPr>
        <p:spPr>
          <a:xfrm rot="16200000" flipH="1">
            <a:off x="6442926" y="1784427"/>
            <a:ext cx="414337" cy="1524000"/>
          </a:xfrm>
          <a:prstGeom prst="bentConnector3">
            <a:avLst>
              <a:gd name="adj1" fmla="val 50000"/>
            </a:avLst>
          </a:prstGeom>
          <a:ln>
            <a:solidFill>
              <a:schemeClr val="tx1">
                <a:lumMod val="65000"/>
                <a:lumOff val="35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3327" name="Title 1"/>
          <p:cNvSpPr txBox="1">
            <a:spLocks/>
          </p:cNvSpPr>
          <p:nvPr/>
        </p:nvSpPr>
        <p:spPr bwMode="auto">
          <a:xfrm>
            <a:off x="266318" y="1796871"/>
            <a:ext cx="82296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nchor="ctr"/>
          <a:lstStyle>
            <a:lvl1pPr defTabSz="822325"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defTabSz="822325"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defTabSz="822325"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defTabSz="822325"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defTabSz="822325"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822325"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822325"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822325"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822325"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spcBef>
                <a:spcPct val="0"/>
              </a:spcBef>
              <a:buFontTx/>
              <a:buNone/>
            </a:pPr>
            <a:r>
              <a:rPr lang="en-US" altLang="en-US" sz="1600" i="1" dirty="0">
                <a:solidFill>
                  <a:srgbClr val="FF0000"/>
                </a:solidFill>
              </a:rPr>
              <a:t>Example – For Illustration Purposes Only</a:t>
            </a:r>
          </a:p>
        </p:txBody>
      </p:sp>
      <p:sp>
        <p:nvSpPr>
          <p:cNvPr id="13329" name="Slide Number Placeholder 5"/>
          <p:cNvSpPr>
            <a:spLocks noGrp="1"/>
          </p:cNvSpPr>
          <p:nvPr>
            <p:ph type="sldNum" sz="quarter" idx="4294967295"/>
          </p:nvPr>
        </p:nvSpPr>
        <p:spPr bwMode="auto">
          <a:xfrm>
            <a:off x="223838" y="6356350"/>
            <a:ext cx="180816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l" eaLnBrk="1" hangingPunct="1">
              <a:spcBef>
                <a:spcPct val="0"/>
              </a:spcBef>
              <a:buFontTx/>
              <a:buNone/>
            </a:pPr>
            <a:fld id="{61016CA1-1278-48C5-86F3-C8A681C043CB}" type="slidenum">
              <a:rPr lang="en-US" altLang="en-US" sz="1200" smtClean="0">
                <a:solidFill>
                  <a:srgbClr val="898989"/>
                </a:solidFill>
              </a:rPr>
              <a:pPr algn="l" eaLnBrk="1" hangingPunct="1">
                <a:spcBef>
                  <a:spcPct val="0"/>
                </a:spcBef>
                <a:buFontTx/>
                <a:buNone/>
              </a:pPr>
              <a:t>30</a:t>
            </a:fld>
            <a:endParaRPr lang="en-US" altLang="en-US" sz="1200" dirty="0" smtClean="0">
              <a:solidFill>
                <a:srgbClr val="898989"/>
              </a:solidFill>
            </a:endParaRPr>
          </a:p>
        </p:txBody>
      </p:sp>
      <p:sp>
        <p:nvSpPr>
          <p:cNvPr id="13330" name="TextBox 1"/>
          <p:cNvSpPr txBox="1">
            <a:spLocks noChangeArrowheads="1"/>
          </p:cNvSpPr>
          <p:nvPr/>
        </p:nvSpPr>
        <p:spPr bwMode="auto">
          <a:xfrm>
            <a:off x="6983470" y="1686795"/>
            <a:ext cx="1852613"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en-US" sz="1800" i="1" dirty="0"/>
              <a:t>*Totals represent </a:t>
            </a:r>
            <a:r>
              <a:rPr lang="en-US" altLang="en-US" sz="1800" b="1" i="1" u="sng" dirty="0"/>
              <a:t>annual</a:t>
            </a:r>
            <a:r>
              <a:rPr lang="en-US" altLang="en-US" sz="1800" i="1" dirty="0"/>
              <a:t> figures</a:t>
            </a:r>
          </a:p>
        </p:txBody>
      </p:sp>
      <p:sp>
        <p:nvSpPr>
          <p:cNvPr id="13331" name="Rectangle 16"/>
          <p:cNvSpPr>
            <a:spLocks noChangeArrowheads="1"/>
          </p:cNvSpPr>
          <p:nvPr/>
        </p:nvSpPr>
        <p:spPr bwMode="auto">
          <a:xfrm>
            <a:off x="223838" y="2155920"/>
            <a:ext cx="27178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en-US" sz="1400" b="1" u="sng" dirty="0">
                <a:solidFill>
                  <a:srgbClr val="595959"/>
                </a:solidFill>
                <a:cs typeface="Arial" pitchFamily="34" charset="0"/>
              </a:rPr>
              <a:t>Practice Overhead:</a:t>
            </a:r>
          </a:p>
          <a:p>
            <a:pPr eaLnBrk="1" hangingPunct="1">
              <a:spcBef>
                <a:spcPct val="0"/>
              </a:spcBef>
            </a:pPr>
            <a:r>
              <a:rPr lang="en-US" altLang="en-US" sz="1400" dirty="0">
                <a:solidFill>
                  <a:srgbClr val="595959"/>
                </a:solidFill>
                <a:cs typeface="Arial" pitchFamily="34" charset="0"/>
              </a:rPr>
              <a:t>Covers Practice</a:t>
            </a:r>
            <a:r>
              <a:rPr lang="ja-JP" altLang="en-US" sz="1400" dirty="0">
                <a:solidFill>
                  <a:srgbClr val="595959"/>
                </a:solidFill>
                <a:cs typeface="Arial" pitchFamily="34" charset="0"/>
              </a:rPr>
              <a:t>’</a:t>
            </a:r>
            <a:r>
              <a:rPr lang="en-US" altLang="ja-JP" sz="1400" dirty="0">
                <a:solidFill>
                  <a:srgbClr val="595959"/>
                </a:solidFill>
                <a:cs typeface="Arial" pitchFamily="34" charset="0"/>
              </a:rPr>
              <a:t>s prof. expenses</a:t>
            </a:r>
          </a:p>
          <a:p>
            <a:pPr eaLnBrk="1" hangingPunct="1">
              <a:spcBef>
                <a:spcPct val="0"/>
              </a:spcBef>
            </a:pPr>
            <a:r>
              <a:rPr lang="en-US" altLang="en-US" sz="1400" dirty="0">
                <a:solidFill>
                  <a:srgbClr val="595959"/>
                </a:solidFill>
                <a:cs typeface="Arial" pitchFamily="34" charset="0"/>
              </a:rPr>
              <a:t>Pass-through from Hospital</a:t>
            </a:r>
          </a:p>
          <a:p>
            <a:pPr eaLnBrk="1" hangingPunct="1">
              <a:spcBef>
                <a:spcPct val="0"/>
              </a:spcBef>
            </a:pPr>
            <a:r>
              <a:rPr lang="en-US" altLang="en-US" sz="1400" dirty="0">
                <a:solidFill>
                  <a:srgbClr val="595959"/>
                </a:solidFill>
                <a:cs typeface="Arial" pitchFamily="34" charset="0"/>
              </a:rPr>
              <a:t>Based on budgeted expenses </a:t>
            </a:r>
          </a:p>
          <a:p>
            <a:pPr eaLnBrk="1" hangingPunct="1">
              <a:spcBef>
                <a:spcPct val="0"/>
              </a:spcBef>
            </a:pPr>
            <a:r>
              <a:rPr lang="en-US" altLang="en-US" sz="1400" dirty="0">
                <a:solidFill>
                  <a:srgbClr val="595959"/>
                </a:solidFill>
                <a:cs typeface="Arial" pitchFamily="34" charset="0"/>
              </a:rPr>
              <a:t>Variable expenses per wRVU</a:t>
            </a:r>
          </a:p>
          <a:p>
            <a:pPr eaLnBrk="1" hangingPunct="1">
              <a:spcBef>
                <a:spcPct val="0"/>
              </a:spcBef>
            </a:pPr>
            <a:r>
              <a:rPr lang="en-US" altLang="en-US" sz="1400" dirty="0">
                <a:solidFill>
                  <a:srgbClr val="595959"/>
                </a:solidFill>
                <a:cs typeface="Arial" pitchFamily="34" charset="0"/>
              </a:rPr>
              <a:t>Exclusive of phys comp &amp; benefits</a:t>
            </a:r>
          </a:p>
          <a:p>
            <a:pPr eaLnBrk="1" hangingPunct="1">
              <a:spcBef>
                <a:spcPct val="0"/>
              </a:spcBef>
            </a:pPr>
            <a:r>
              <a:rPr lang="en-US" altLang="en-US" sz="1400" dirty="0">
                <a:solidFill>
                  <a:srgbClr val="595959"/>
                </a:solidFill>
                <a:cs typeface="Arial" pitchFamily="34" charset="0"/>
              </a:rPr>
              <a:t>Only for professional component </a:t>
            </a:r>
          </a:p>
          <a:p>
            <a:pPr eaLnBrk="1" hangingPunct="1">
              <a:spcBef>
                <a:spcPct val="0"/>
              </a:spcBef>
              <a:buFontTx/>
              <a:buNone/>
            </a:pPr>
            <a:r>
              <a:rPr lang="en-US" altLang="en-US" sz="1400" dirty="0">
                <a:solidFill>
                  <a:srgbClr val="595959"/>
                </a:solidFill>
                <a:cs typeface="Arial" pitchFamily="34" charset="0"/>
              </a:rPr>
              <a:t>(not technical component, if appl.)</a:t>
            </a:r>
          </a:p>
        </p:txBody>
      </p:sp>
      <p:sp>
        <p:nvSpPr>
          <p:cNvPr id="13332" name="Rectangle 8"/>
          <p:cNvSpPr>
            <a:spLocks noChangeArrowheads="1"/>
          </p:cNvSpPr>
          <p:nvPr/>
        </p:nvSpPr>
        <p:spPr bwMode="auto">
          <a:xfrm>
            <a:off x="223838" y="3930803"/>
            <a:ext cx="2855912"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en-US" sz="1400" b="1" u="sng" dirty="0">
                <a:solidFill>
                  <a:srgbClr val="595959"/>
                </a:solidFill>
                <a:cs typeface="Arial" pitchFamily="34" charset="0"/>
              </a:rPr>
              <a:t>Physician Compensation and Benefits:</a:t>
            </a:r>
          </a:p>
          <a:p>
            <a:pPr eaLnBrk="1" hangingPunct="1">
              <a:spcBef>
                <a:spcPct val="0"/>
              </a:spcBef>
            </a:pPr>
            <a:r>
              <a:rPr lang="en-US" altLang="en-US" sz="1400" dirty="0">
                <a:solidFill>
                  <a:srgbClr val="595959"/>
                </a:solidFill>
                <a:cs typeface="Arial" pitchFamily="34" charset="0"/>
              </a:rPr>
              <a:t>Covers physicians</a:t>
            </a:r>
            <a:r>
              <a:rPr lang="ja-JP" altLang="en-US" sz="1400" dirty="0">
                <a:solidFill>
                  <a:srgbClr val="595959"/>
                </a:solidFill>
                <a:cs typeface="Arial" pitchFamily="34" charset="0"/>
              </a:rPr>
              <a:t>’</a:t>
            </a:r>
            <a:r>
              <a:rPr lang="en-US" altLang="ja-JP" sz="1400" dirty="0">
                <a:solidFill>
                  <a:srgbClr val="595959"/>
                </a:solidFill>
                <a:cs typeface="Arial" pitchFamily="34" charset="0"/>
              </a:rPr>
              <a:t> compensation/benefits</a:t>
            </a:r>
          </a:p>
          <a:p>
            <a:pPr eaLnBrk="1" hangingPunct="1">
              <a:spcBef>
                <a:spcPct val="0"/>
              </a:spcBef>
            </a:pPr>
            <a:r>
              <a:rPr lang="en-US" altLang="en-US" sz="1400" dirty="0">
                <a:solidFill>
                  <a:srgbClr val="595959"/>
                </a:solidFill>
                <a:cs typeface="Arial" pitchFamily="34" charset="0"/>
              </a:rPr>
              <a:t>Based on rate per wRVU</a:t>
            </a:r>
          </a:p>
          <a:p>
            <a:pPr eaLnBrk="1" hangingPunct="1">
              <a:spcBef>
                <a:spcPct val="0"/>
              </a:spcBef>
            </a:pPr>
            <a:r>
              <a:rPr lang="en-US" altLang="en-US" sz="1400" dirty="0">
                <a:solidFill>
                  <a:srgbClr val="595959"/>
                </a:solidFill>
                <a:cs typeface="Arial" pitchFamily="34" charset="0"/>
              </a:rPr>
              <a:t>Based on historical comp &amp; FMV</a:t>
            </a:r>
          </a:p>
          <a:p>
            <a:pPr eaLnBrk="1" hangingPunct="1">
              <a:spcBef>
                <a:spcPct val="0"/>
              </a:spcBef>
            </a:pPr>
            <a:r>
              <a:rPr lang="en-US" altLang="en-US" sz="1400" dirty="0">
                <a:solidFill>
                  <a:srgbClr val="595959"/>
                </a:solidFill>
                <a:cs typeface="Arial" pitchFamily="34" charset="0"/>
              </a:rPr>
              <a:t>Compared against past comp/wRVU</a:t>
            </a:r>
          </a:p>
          <a:p>
            <a:pPr eaLnBrk="1" hangingPunct="1">
              <a:spcBef>
                <a:spcPct val="0"/>
              </a:spcBef>
            </a:pPr>
            <a:r>
              <a:rPr lang="en-US" altLang="en-US" sz="1400" dirty="0">
                <a:solidFill>
                  <a:srgbClr val="595959"/>
                </a:solidFill>
                <a:cs typeface="Arial" pitchFamily="34" charset="0"/>
              </a:rPr>
              <a:t>Room for annual increases included</a:t>
            </a:r>
          </a:p>
          <a:p>
            <a:pPr eaLnBrk="1" hangingPunct="1">
              <a:spcBef>
                <a:spcPct val="0"/>
              </a:spcBef>
            </a:pPr>
            <a:r>
              <a:rPr lang="en-US" altLang="en-US" sz="1400" dirty="0">
                <a:solidFill>
                  <a:srgbClr val="595959"/>
                </a:solidFill>
                <a:cs typeface="Arial" pitchFamily="34" charset="0"/>
              </a:rPr>
              <a:t>Same as employment model</a:t>
            </a:r>
          </a:p>
          <a:p>
            <a:pPr eaLnBrk="1" hangingPunct="1">
              <a:spcBef>
                <a:spcPct val="0"/>
              </a:spcBef>
            </a:pPr>
            <a:r>
              <a:rPr lang="en-US" altLang="en-US" sz="1400" dirty="0">
                <a:solidFill>
                  <a:srgbClr val="595959"/>
                </a:solidFill>
                <a:cs typeface="Arial" pitchFamily="34" charset="0"/>
              </a:rPr>
              <a:t>Comp payments made to practice</a:t>
            </a:r>
          </a:p>
          <a:p>
            <a:pPr eaLnBrk="1" hangingPunct="1">
              <a:spcBef>
                <a:spcPct val="0"/>
              </a:spcBef>
              <a:buFontTx/>
              <a:buNone/>
            </a:pPr>
            <a:r>
              <a:rPr lang="en-US" altLang="en-US" sz="1400" dirty="0">
                <a:solidFill>
                  <a:srgbClr val="595959"/>
                </a:solidFill>
                <a:cs typeface="Arial" pitchFamily="34" charset="0"/>
              </a:rPr>
              <a:t>(can distribute how MD</a:t>
            </a:r>
            <a:r>
              <a:rPr lang="ja-JP" altLang="en-US" sz="1400" dirty="0">
                <a:solidFill>
                  <a:srgbClr val="595959"/>
                </a:solidFill>
                <a:cs typeface="Arial" pitchFamily="34" charset="0"/>
              </a:rPr>
              <a:t>’</a:t>
            </a:r>
            <a:r>
              <a:rPr lang="en-US" altLang="ja-JP" sz="1400" dirty="0">
                <a:solidFill>
                  <a:srgbClr val="595959"/>
                </a:solidFill>
                <a:cs typeface="Arial" pitchFamily="34" charset="0"/>
              </a:rPr>
              <a:t>s choose)</a:t>
            </a:r>
            <a:endParaRPr lang="en-US" altLang="en-US" sz="1400" dirty="0">
              <a:solidFill>
                <a:srgbClr val="595959"/>
              </a:solidFill>
              <a:cs typeface="Arial" pitchFamily="34" charset="0"/>
            </a:endParaRPr>
          </a:p>
        </p:txBody>
      </p:sp>
      <p:sp>
        <p:nvSpPr>
          <p:cNvPr id="22" name="Title 1"/>
          <p:cNvSpPr>
            <a:spLocks noGrp="1"/>
          </p:cNvSpPr>
          <p:nvPr>
            <p:ph type="title"/>
          </p:nvPr>
        </p:nvSpPr>
        <p:spPr>
          <a:xfrm>
            <a:off x="223838" y="768350"/>
            <a:ext cx="9124950" cy="949325"/>
          </a:xfrm>
        </p:spPr>
        <p:txBody>
          <a:bodyPr>
            <a:noAutofit/>
          </a:bodyPr>
          <a:lstStyle/>
          <a:p>
            <a:pPr eaLnBrk="1" hangingPunct="1"/>
            <a:r>
              <a:rPr lang="en-US" altLang="en-US" sz="3200" dirty="0" smtClean="0">
                <a:solidFill>
                  <a:srgbClr val="595959"/>
                </a:solidFill>
              </a:rPr>
              <a:t>2.  PSA – Global Payment Model: Economic Components*</a:t>
            </a:r>
          </a:p>
        </p:txBody>
      </p:sp>
    </p:spTree>
    <p:extLst>
      <p:ext uri="{BB962C8B-B14F-4D97-AF65-F5344CB8AC3E}">
        <p14:creationId xmlns:p14="http://schemas.microsoft.com/office/powerpoint/2010/main" val="24348949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4294967295"/>
          </p:nvPr>
        </p:nvSpPr>
        <p:spPr bwMode="auto">
          <a:xfrm>
            <a:off x="223838" y="6356350"/>
            <a:ext cx="180816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l" eaLnBrk="1" hangingPunct="1">
              <a:spcBef>
                <a:spcPct val="0"/>
              </a:spcBef>
              <a:buFontTx/>
              <a:buNone/>
            </a:pPr>
            <a:fld id="{3CB6BBC6-903C-46DA-8E16-CA373A92E39C}" type="slidenum">
              <a:rPr lang="en-US" altLang="en-US" sz="1200" smtClean="0">
                <a:solidFill>
                  <a:srgbClr val="898989"/>
                </a:solidFill>
              </a:rPr>
              <a:pPr algn="l" eaLnBrk="1" hangingPunct="1">
                <a:spcBef>
                  <a:spcPct val="0"/>
                </a:spcBef>
                <a:buFontTx/>
                <a:buNone/>
              </a:pPr>
              <a:t>31</a:t>
            </a:fld>
            <a:endParaRPr lang="en-US" altLang="en-US" sz="1200" dirty="0" smtClean="0">
              <a:solidFill>
                <a:srgbClr val="898989"/>
              </a:solidFill>
            </a:endParaRPr>
          </a:p>
        </p:txBody>
      </p:sp>
      <p:sp>
        <p:nvSpPr>
          <p:cNvPr id="14339" name="Title 1"/>
          <p:cNvSpPr>
            <a:spLocks noGrp="1"/>
          </p:cNvSpPr>
          <p:nvPr>
            <p:ph type="title"/>
          </p:nvPr>
        </p:nvSpPr>
        <p:spPr>
          <a:xfrm>
            <a:off x="223838" y="790575"/>
            <a:ext cx="8462962" cy="949325"/>
          </a:xfrm>
        </p:spPr>
        <p:txBody>
          <a:bodyPr>
            <a:normAutofit fontScale="90000"/>
          </a:bodyPr>
          <a:lstStyle/>
          <a:p>
            <a:pPr eaLnBrk="1" hangingPunct="1"/>
            <a:r>
              <a:rPr lang="en-US" altLang="en-US" dirty="0" smtClean="0">
                <a:solidFill>
                  <a:srgbClr val="595959"/>
                </a:solidFill>
              </a:rPr>
              <a:t>3.  PSA – Practice Management Arrangement</a:t>
            </a:r>
            <a:r>
              <a:rPr lang="en-US" altLang="en-US" sz="2600" dirty="0" smtClean="0">
                <a:solidFill>
                  <a:srgbClr val="595959"/>
                </a:solidFill>
              </a:rPr>
              <a:t/>
            </a:r>
            <a:br>
              <a:rPr lang="en-US" altLang="en-US" sz="2600" dirty="0" smtClean="0">
                <a:solidFill>
                  <a:srgbClr val="595959"/>
                </a:solidFill>
              </a:rPr>
            </a:br>
            <a:endParaRPr lang="en-US" altLang="en-US" sz="2600" dirty="0" smtClean="0">
              <a:solidFill>
                <a:srgbClr val="595959"/>
              </a:solidFill>
            </a:endParaRPr>
          </a:p>
        </p:txBody>
      </p:sp>
      <p:grpSp>
        <p:nvGrpSpPr>
          <p:cNvPr id="7" name="Group 6"/>
          <p:cNvGrpSpPr/>
          <p:nvPr/>
        </p:nvGrpSpPr>
        <p:grpSpPr>
          <a:xfrm>
            <a:off x="451925" y="1571707"/>
            <a:ext cx="3291380" cy="4260850"/>
            <a:chOff x="932900" y="2057400"/>
            <a:chExt cx="1973813" cy="4209093"/>
          </a:xfrm>
          <a:solidFill>
            <a:schemeClr val="accent1">
              <a:lumMod val="75000"/>
            </a:schemeClr>
          </a:solidFill>
        </p:grpSpPr>
        <p:sp>
          <p:nvSpPr>
            <p:cNvPr id="8" name="Rectangle 4"/>
            <p:cNvSpPr>
              <a:spLocks noChangeArrowheads="1"/>
            </p:cNvSpPr>
            <p:nvPr/>
          </p:nvSpPr>
          <p:spPr bwMode="auto">
            <a:xfrm>
              <a:off x="1087438" y="4867275"/>
              <a:ext cx="1819275" cy="77628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fontAlgn="auto">
                <a:spcBef>
                  <a:spcPts val="0"/>
                </a:spcBef>
                <a:spcAft>
                  <a:spcPts val="0"/>
                </a:spcAft>
                <a:defRPr/>
              </a:pPr>
              <a:r>
                <a:rPr lang="en-US" sz="1700" b="1" dirty="0">
                  <a:solidFill>
                    <a:schemeClr val="tx1">
                      <a:lumMod val="65000"/>
                      <a:lumOff val="35000"/>
                    </a:schemeClr>
                  </a:solidFill>
                  <a:latin typeface="+mj-lt"/>
                  <a:cs typeface="Calibri" pitchFamily="34" charset="0"/>
                </a:rPr>
                <a:t>Practice</a:t>
              </a:r>
            </a:p>
            <a:p>
              <a:pPr algn="ctr" fontAlgn="auto">
                <a:spcBef>
                  <a:spcPts val="0"/>
                </a:spcBef>
                <a:spcAft>
                  <a:spcPts val="0"/>
                </a:spcAft>
                <a:defRPr/>
              </a:pPr>
              <a:r>
                <a:rPr lang="en-US" sz="1700" b="1" dirty="0">
                  <a:solidFill>
                    <a:schemeClr val="tx1">
                      <a:lumMod val="65000"/>
                      <a:lumOff val="35000"/>
                    </a:schemeClr>
                  </a:solidFill>
                  <a:latin typeface="+mj-lt"/>
                  <a:cs typeface="Calibri" pitchFamily="34" charset="0"/>
                </a:rPr>
                <a:t> Infrastructure</a:t>
              </a:r>
            </a:p>
          </p:txBody>
        </p:sp>
        <p:sp>
          <p:nvSpPr>
            <p:cNvPr id="9" name="Text Box 5"/>
            <p:cNvSpPr txBox="1">
              <a:spLocks noChangeArrowheads="1"/>
            </p:cNvSpPr>
            <p:nvPr/>
          </p:nvSpPr>
          <p:spPr bwMode="auto">
            <a:xfrm>
              <a:off x="1073040" y="4395788"/>
              <a:ext cx="592358" cy="304038"/>
            </a:xfrm>
            <a:prstGeom prst="rect">
              <a:avLst/>
            </a:prstGeom>
            <a:noFill/>
            <a:ln>
              <a:headEnd/>
              <a:tailEnd/>
            </a:ln>
          </p:spPr>
          <p:style>
            <a:lnRef idx="1">
              <a:schemeClr val="accent4"/>
            </a:lnRef>
            <a:fillRef idx="3">
              <a:schemeClr val="accent4"/>
            </a:fillRef>
            <a:effectRef idx="2">
              <a:schemeClr val="accent4"/>
            </a:effectRef>
            <a:fontRef idx="minor">
              <a:schemeClr val="lt1"/>
            </a:fontRef>
          </p:style>
          <p:txBody>
            <a:bodyPr wrap="none">
              <a:spAutoFit/>
            </a:bodyPr>
            <a:lstStyle/>
            <a:p>
              <a:pPr algn="ctr" fontAlgn="auto">
                <a:spcBef>
                  <a:spcPts val="0"/>
                </a:spcBef>
                <a:spcAft>
                  <a:spcPts val="0"/>
                </a:spcAft>
                <a:defRPr/>
              </a:pPr>
              <a:r>
                <a:rPr lang="en-US" sz="1400" b="1" i="1" dirty="0">
                  <a:solidFill>
                    <a:schemeClr val="tx1">
                      <a:lumMod val="65000"/>
                      <a:lumOff val="35000"/>
                    </a:schemeClr>
                  </a:solidFill>
                  <a:latin typeface="+mj-lt"/>
                  <a:cs typeface="Calibri" pitchFamily="34" charset="0"/>
                </a:rPr>
                <a:t>Ownership</a:t>
              </a:r>
            </a:p>
          </p:txBody>
        </p:sp>
        <p:sp>
          <p:nvSpPr>
            <p:cNvPr id="10" name="Rectangle 6"/>
            <p:cNvSpPr>
              <a:spLocks noChangeArrowheads="1"/>
            </p:cNvSpPr>
            <p:nvPr/>
          </p:nvSpPr>
          <p:spPr bwMode="auto">
            <a:xfrm>
              <a:off x="1087438" y="3386138"/>
              <a:ext cx="1819275" cy="77628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fontAlgn="auto">
                <a:spcBef>
                  <a:spcPts val="0"/>
                </a:spcBef>
                <a:spcAft>
                  <a:spcPts val="0"/>
                </a:spcAft>
                <a:defRPr/>
              </a:pPr>
              <a:r>
                <a:rPr lang="en-US" sz="1700" b="1" dirty="0">
                  <a:solidFill>
                    <a:schemeClr val="tx1">
                      <a:lumMod val="65000"/>
                      <a:lumOff val="35000"/>
                    </a:schemeClr>
                  </a:solidFill>
                  <a:latin typeface="+mj-lt"/>
                  <a:cs typeface="Calibri" pitchFamily="34" charset="0"/>
                </a:rPr>
                <a:t>Practice Physicians</a:t>
              </a:r>
            </a:p>
          </p:txBody>
        </p:sp>
        <p:sp>
          <p:nvSpPr>
            <p:cNvPr id="11" name="Rectangle 7"/>
            <p:cNvSpPr>
              <a:spLocks noChangeArrowheads="1"/>
            </p:cNvSpPr>
            <p:nvPr/>
          </p:nvSpPr>
          <p:spPr bwMode="auto">
            <a:xfrm>
              <a:off x="1087438" y="2057400"/>
              <a:ext cx="1819275" cy="77628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fontAlgn="auto">
                <a:spcBef>
                  <a:spcPts val="0"/>
                </a:spcBef>
                <a:spcAft>
                  <a:spcPts val="0"/>
                </a:spcAft>
                <a:defRPr/>
              </a:pPr>
              <a:r>
                <a:rPr lang="en-US" sz="1700" b="1" dirty="0">
                  <a:solidFill>
                    <a:schemeClr val="tx1">
                      <a:lumMod val="65000"/>
                      <a:lumOff val="35000"/>
                    </a:schemeClr>
                  </a:solidFill>
                  <a:latin typeface="+mj-lt"/>
                  <a:cs typeface="Calibri" pitchFamily="34" charset="0"/>
                </a:rPr>
                <a:t>Hospital</a:t>
              </a:r>
            </a:p>
          </p:txBody>
        </p:sp>
        <p:cxnSp>
          <p:nvCxnSpPr>
            <p:cNvPr id="12" name="AutoShape 8"/>
            <p:cNvCxnSpPr>
              <a:cxnSpLocks noChangeShapeType="1"/>
              <a:stCxn id="11" idx="2"/>
              <a:endCxn id="10" idx="0"/>
            </p:cNvCxnSpPr>
            <p:nvPr/>
          </p:nvCxnSpPr>
          <p:spPr bwMode="auto">
            <a:xfrm>
              <a:off x="1997075" y="2833688"/>
              <a:ext cx="0" cy="552450"/>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3" name="AutoShape 9"/>
            <p:cNvCxnSpPr>
              <a:cxnSpLocks noChangeShapeType="1"/>
              <a:stCxn id="10" idx="2"/>
              <a:endCxn id="8" idx="0"/>
            </p:cNvCxnSpPr>
            <p:nvPr/>
          </p:nvCxnSpPr>
          <p:spPr bwMode="auto">
            <a:xfrm>
              <a:off x="1997075" y="4162425"/>
              <a:ext cx="0" cy="704850"/>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sp>
          <p:nvSpPr>
            <p:cNvPr id="14" name="Text Box 11"/>
            <p:cNvSpPr txBox="1">
              <a:spLocks noChangeArrowheads="1"/>
            </p:cNvSpPr>
            <p:nvPr/>
          </p:nvSpPr>
          <p:spPr bwMode="auto">
            <a:xfrm>
              <a:off x="932900" y="2970376"/>
              <a:ext cx="672607" cy="304038"/>
            </a:xfrm>
            <a:prstGeom prst="rect">
              <a:avLst/>
            </a:prstGeom>
            <a:noFill/>
            <a:ln>
              <a:headEnd/>
              <a:tailEnd/>
            </a:ln>
          </p:spPr>
          <p:style>
            <a:lnRef idx="1">
              <a:schemeClr val="accent4"/>
            </a:lnRef>
            <a:fillRef idx="3">
              <a:schemeClr val="accent4"/>
            </a:fillRef>
            <a:effectRef idx="2">
              <a:schemeClr val="accent4"/>
            </a:effectRef>
            <a:fontRef idx="minor">
              <a:schemeClr val="lt1"/>
            </a:fontRef>
          </p:style>
          <p:txBody>
            <a:bodyPr wrap="none">
              <a:spAutoFit/>
            </a:bodyPr>
            <a:lstStyle/>
            <a:p>
              <a:pPr algn="ctr" fontAlgn="auto">
                <a:spcBef>
                  <a:spcPts val="0"/>
                </a:spcBef>
                <a:spcAft>
                  <a:spcPts val="0"/>
                </a:spcAft>
                <a:defRPr/>
              </a:pPr>
              <a:r>
                <a:rPr lang="en-US" sz="1400" b="1" i="1" dirty="0">
                  <a:solidFill>
                    <a:schemeClr val="tx1">
                      <a:lumMod val="65000"/>
                      <a:lumOff val="35000"/>
                    </a:schemeClr>
                  </a:solidFill>
                  <a:latin typeface="+mj-lt"/>
                  <a:cs typeface="Calibri" pitchFamily="34" charset="0"/>
                </a:rPr>
                <a:t>Employment</a:t>
              </a:r>
            </a:p>
          </p:txBody>
        </p:sp>
        <p:sp>
          <p:nvSpPr>
            <p:cNvPr id="15" name="Text Box 12"/>
            <p:cNvSpPr txBox="1">
              <a:spLocks noChangeArrowheads="1"/>
            </p:cNvSpPr>
            <p:nvPr/>
          </p:nvSpPr>
          <p:spPr bwMode="auto">
            <a:xfrm>
              <a:off x="1364920" y="5707063"/>
              <a:ext cx="1172026" cy="55943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spAutoFit/>
            </a:bodyPr>
            <a:lstStyle/>
            <a:p>
              <a:pPr marL="177799" indent="-177799" fontAlgn="auto">
                <a:spcBef>
                  <a:spcPct val="20000"/>
                </a:spcBef>
                <a:spcAft>
                  <a:spcPts val="0"/>
                </a:spcAft>
                <a:buSzPct val="55000"/>
                <a:buFont typeface="Monotype Sorts" pitchFamily="2" charset="2"/>
                <a:buChar char="n"/>
                <a:defRPr/>
              </a:pPr>
              <a:r>
                <a:rPr lang="en-US" sz="1400" dirty="0">
                  <a:solidFill>
                    <a:schemeClr val="tx1">
                      <a:lumMod val="65000"/>
                      <a:lumOff val="35000"/>
                    </a:schemeClr>
                  </a:solidFill>
                  <a:latin typeface="+mj-lt"/>
                  <a:cs typeface="Calibri" pitchFamily="34" charset="0"/>
                </a:rPr>
                <a:t>Practice Management</a:t>
              </a:r>
            </a:p>
            <a:p>
              <a:pPr marL="177799" indent="-177799" fontAlgn="auto">
                <a:spcBef>
                  <a:spcPct val="20000"/>
                </a:spcBef>
                <a:spcAft>
                  <a:spcPts val="0"/>
                </a:spcAft>
                <a:buSzPct val="55000"/>
                <a:buFont typeface="Monotype Sorts" pitchFamily="2" charset="2"/>
                <a:buChar char="n"/>
                <a:defRPr/>
              </a:pPr>
              <a:r>
                <a:rPr lang="en-US" sz="1400" dirty="0">
                  <a:solidFill>
                    <a:schemeClr val="tx1">
                      <a:lumMod val="65000"/>
                      <a:lumOff val="35000"/>
                    </a:schemeClr>
                  </a:solidFill>
                  <a:latin typeface="+mj-lt"/>
                  <a:cs typeface="Calibri" pitchFamily="34" charset="0"/>
                </a:rPr>
                <a:t>Billing/Collections</a:t>
              </a:r>
            </a:p>
          </p:txBody>
        </p:sp>
        <p:sp>
          <p:nvSpPr>
            <p:cNvPr id="16" name="Text Box 13"/>
            <p:cNvSpPr txBox="1">
              <a:spLocks noChangeArrowheads="1"/>
            </p:cNvSpPr>
            <p:nvPr/>
          </p:nvSpPr>
          <p:spPr bwMode="auto">
            <a:xfrm>
              <a:off x="2081800" y="4272169"/>
              <a:ext cx="779812" cy="49254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spAutoFit/>
            </a:bodyPr>
            <a:lstStyle/>
            <a:p>
              <a:pPr marL="219073" indent="-219073" fontAlgn="auto">
                <a:spcBef>
                  <a:spcPct val="20000"/>
                </a:spcBef>
                <a:spcAft>
                  <a:spcPts val="0"/>
                </a:spcAft>
                <a:buSzPct val="55000"/>
                <a:buFont typeface="Monotype Sorts" pitchFamily="2" charset="2"/>
                <a:buChar char="n"/>
                <a:defRPr/>
              </a:pPr>
              <a:r>
                <a:rPr lang="en-US" sz="1200" dirty="0">
                  <a:solidFill>
                    <a:schemeClr val="tx1">
                      <a:lumMod val="65000"/>
                      <a:lumOff val="35000"/>
                    </a:schemeClr>
                  </a:solidFill>
                  <a:latin typeface="+mj-lt"/>
                  <a:cs typeface="Calibri" pitchFamily="34" charset="0"/>
                </a:rPr>
                <a:t>Compensation</a:t>
              </a:r>
            </a:p>
            <a:p>
              <a:pPr marL="219073" indent="-219073" fontAlgn="auto">
                <a:spcBef>
                  <a:spcPct val="20000"/>
                </a:spcBef>
                <a:spcAft>
                  <a:spcPts val="0"/>
                </a:spcAft>
                <a:buSzPct val="55000"/>
                <a:buFont typeface="Monotype Sorts" pitchFamily="2" charset="2"/>
                <a:buChar char="n"/>
                <a:defRPr/>
              </a:pPr>
              <a:r>
                <a:rPr lang="en-US" sz="1200" dirty="0">
                  <a:solidFill>
                    <a:schemeClr val="tx1">
                      <a:lumMod val="65000"/>
                      <a:lumOff val="35000"/>
                    </a:schemeClr>
                  </a:solidFill>
                  <a:latin typeface="+mj-lt"/>
                  <a:cs typeface="Calibri" pitchFamily="34" charset="0"/>
                </a:rPr>
                <a:t>Benefits</a:t>
              </a:r>
            </a:p>
          </p:txBody>
        </p:sp>
      </p:grpSp>
      <p:sp>
        <p:nvSpPr>
          <p:cNvPr id="17" name="Rectangle 3"/>
          <p:cNvSpPr txBox="1">
            <a:spLocks noChangeArrowheads="1"/>
          </p:cNvSpPr>
          <p:nvPr/>
        </p:nvSpPr>
        <p:spPr>
          <a:xfrm>
            <a:off x="3703638" y="1560513"/>
            <a:ext cx="5008562" cy="4246562"/>
          </a:xfrm>
          <a:prstGeom prst="rect">
            <a:avLst/>
          </a:prstGeom>
        </p:spPr>
        <p:txBody>
          <a:bodyPr lIns="91439" tIns="45719" rIns="91439" bIns="45719"/>
          <a:lstStyle/>
          <a:p>
            <a:pPr marL="560382" indent="-328610" defTabSz="914391" eaLnBrk="0" fontAlgn="auto" hangingPunct="0">
              <a:spcBef>
                <a:spcPct val="20000"/>
              </a:spcBef>
              <a:spcAft>
                <a:spcPts val="0"/>
              </a:spcAft>
              <a:buFont typeface="Arial"/>
              <a:buChar char="•"/>
              <a:defRPr/>
            </a:pPr>
            <a:r>
              <a:rPr lang="en-US" dirty="0">
                <a:solidFill>
                  <a:schemeClr val="tx1">
                    <a:lumMod val="65000"/>
                    <a:lumOff val="35000"/>
                  </a:schemeClr>
                </a:solidFill>
                <a:latin typeface="+mj-lt"/>
                <a:ea typeface="+mn-ea"/>
                <a:cs typeface="Calibri" pitchFamily="34" charset="0"/>
              </a:rPr>
              <a:t>Physicians retain ownership of their Practice infrastructure</a:t>
            </a:r>
          </a:p>
          <a:p>
            <a:pPr marL="560382" indent="-328610" defTabSz="914391" eaLnBrk="0" fontAlgn="auto" hangingPunct="0">
              <a:spcBef>
                <a:spcPct val="20000"/>
              </a:spcBef>
              <a:spcAft>
                <a:spcPts val="0"/>
              </a:spcAft>
              <a:buFont typeface="Arial"/>
              <a:buChar char="•"/>
              <a:defRPr/>
            </a:pPr>
            <a:r>
              <a:rPr lang="en-US" dirty="0">
                <a:solidFill>
                  <a:schemeClr val="tx1">
                    <a:lumMod val="65000"/>
                    <a:lumOff val="35000"/>
                  </a:schemeClr>
                </a:solidFill>
                <a:latin typeface="+mj-lt"/>
                <a:ea typeface="+mn-ea"/>
                <a:cs typeface="Calibri" pitchFamily="34" charset="0"/>
              </a:rPr>
              <a:t>Physicians operate as the managers of the Practice, providing all administrative services, space, equipment, and support staff</a:t>
            </a:r>
          </a:p>
          <a:p>
            <a:pPr marL="560382" indent="-328610" defTabSz="914391" eaLnBrk="0" fontAlgn="auto" hangingPunct="0">
              <a:spcBef>
                <a:spcPct val="20000"/>
              </a:spcBef>
              <a:spcAft>
                <a:spcPts val="0"/>
              </a:spcAft>
              <a:buFont typeface="Arial"/>
              <a:buChar char="•"/>
              <a:defRPr/>
            </a:pPr>
            <a:r>
              <a:rPr lang="en-US" dirty="0">
                <a:solidFill>
                  <a:schemeClr val="tx1">
                    <a:lumMod val="65000"/>
                    <a:lumOff val="35000"/>
                  </a:schemeClr>
                </a:solidFill>
                <a:latin typeface="+mj-lt"/>
                <a:ea typeface="+mn-ea"/>
                <a:cs typeface="Calibri" pitchFamily="34" charset="0"/>
              </a:rPr>
              <a:t>The Hospital contracts with the Practice entity for these services and pays a fair market value (FMV) fee</a:t>
            </a:r>
          </a:p>
          <a:p>
            <a:pPr marL="560382" indent="-328610" defTabSz="914391" eaLnBrk="0" fontAlgn="auto" hangingPunct="0">
              <a:spcBef>
                <a:spcPct val="20000"/>
              </a:spcBef>
              <a:spcAft>
                <a:spcPts val="0"/>
              </a:spcAft>
              <a:buFont typeface="Arial"/>
              <a:buChar char="•"/>
              <a:defRPr/>
            </a:pPr>
            <a:r>
              <a:rPr lang="en-US" dirty="0">
                <a:solidFill>
                  <a:schemeClr val="tx1">
                    <a:lumMod val="65000"/>
                    <a:lumOff val="35000"/>
                  </a:schemeClr>
                </a:solidFill>
                <a:latin typeface="+mj-lt"/>
                <a:ea typeface="+mn-ea"/>
                <a:cs typeface="Calibri" pitchFamily="34" charset="0"/>
              </a:rPr>
              <a:t>The compensation structure for the employed physicians is a productivity-based system</a:t>
            </a:r>
          </a:p>
          <a:p>
            <a:pPr marL="560382" indent="-328610" defTabSz="914391" eaLnBrk="0" fontAlgn="auto" hangingPunct="0">
              <a:spcBef>
                <a:spcPct val="20000"/>
              </a:spcBef>
              <a:spcAft>
                <a:spcPts val="0"/>
              </a:spcAft>
              <a:buFont typeface="Arial"/>
              <a:buChar char="•"/>
              <a:defRPr/>
            </a:pPr>
            <a:r>
              <a:rPr lang="en-US" dirty="0">
                <a:solidFill>
                  <a:schemeClr val="tx1">
                    <a:lumMod val="65000"/>
                    <a:lumOff val="35000"/>
                  </a:schemeClr>
                </a:solidFill>
                <a:latin typeface="+mj-lt"/>
                <a:ea typeface="+mn-ea"/>
                <a:cs typeface="Calibri" pitchFamily="34" charset="0"/>
              </a:rPr>
              <a:t>The arrangement can be easily dissolved, as the Practice entity stays outside the Hospital control structure</a:t>
            </a:r>
          </a:p>
        </p:txBody>
      </p:sp>
    </p:spTree>
    <p:extLst>
      <p:ext uri="{BB962C8B-B14F-4D97-AF65-F5344CB8AC3E}">
        <p14:creationId xmlns:p14="http://schemas.microsoft.com/office/powerpoint/2010/main" val="39220429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4294967295"/>
          </p:nvPr>
        </p:nvSpPr>
        <p:spPr bwMode="auto">
          <a:xfrm>
            <a:off x="223838" y="6356350"/>
            <a:ext cx="180816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l" eaLnBrk="1" hangingPunct="1">
              <a:spcBef>
                <a:spcPct val="0"/>
              </a:spcBef>
              <a:buFontTx/>
              <a:buNone/>
            </a:pPr>
            <a:fld id="{6C7FF755-59B4-4C09-ABCA-0D344BBD42BD}" type="slidenum">
              <a:rPr lang="en-US" altLang="en-US" sz="1200" smtClean="0">
                <a:solidFill>
                  <a:srgbClr val="898989"/>
                </a:solidFill>
              </a:rPr>
              <a:pPr algn="l" eaLnBrk="1" hangingPunct="1">
                <a:spcBef>
                  <a:spcPct val="0"/>
                </a:spcBef>
                <a:buFontTx/>
                <a:buNone/>
              </a:pPr>
              <a:t>32</a:t>
            </a:fld>
            <a:endParaRPr lang="en-US" altLang="en-US" sz="1200" dirty="0" smtClean="0">
              <a:solidFill>
                <a:srgbClr val="898989"/>
              </a:solidFill>
            </a:endParaRPr>
          </a:p>
        </p:txBody>
      </p:sp>
      <p:sp>
        <p:nvSpPr>
          <p:cNvPr id="15363" name="Title 1"/>
          <p:cNvSpPr>
            <a:spLocks noGrp="1"/>
          </p:cNvSpPr>
          <p:nvPr>
            <p:ph type="title"/>
          </p:nvPr>
        </p:nvSpPr>
        <p:spPr>
          <a:xfrm>
            <a:off x="223838" y="790575"/>
            <a:ext cx="8462962" cy="949325"/>
          </a:xfrm>
        </p:spPr>
        <p:txBody>
          <a:bodyPr>
            <a:normAutofit fontScale="90000"/>
          </a:bodyPr>
          <a:lstStyle/>
          <a:p>
            <a:pPr eaLnBrk="1" hangingPunct="1"/>
            <a:r>
              <a:rPr lang="en-US" altLang="en-US" dirty="0" smtClean="0">
                <a:solidFill>
                  <a:srgbClr val="595959"/>
                </a:solidFill>
              </a:rPr>
              <a:t>PSA – Model Comparison</a:t>
            </a:r>
            <a:r>
              <a:rPr lang="en-US" altLang="en-US" sz="2600" dirty="0" smtClean="0">
                <a:solidFill>
                  <a:srgbClr val="595959"/>
                </a:solidFill>
              </a:rPr>
              <a:t/>
            </a:r>
            <a:br>
              <a:rPr lang="en-US" altLang="en-US" sz="2600" dirty="0" smtClean="0">
                <a:solidFill>
                  <a:srgbClr val="595959"/>
                </a:solidFill>
              </a:rPr>
            </a:br>
            <a:endParaRPr lang="en-US" altLang="en-US" sz="2600" dirty="0" smtClean="0">
              <a:solidFill>
                <a:srgbClr val="595959"/>
              </a:solidFill>
            </a:endParaRPr>
          </a:p>
        </p:txBody>
      </p:sp>
      <p:graphicFrame>
        <p:nvGraphicFramePr>
          <p:cNvPr id="10" name="Content Placeholder 4"/>
          <p:cNvGraphicFramePr>
            <a:graphicFrameLocks noGrp="1"/>
          </p:cNvGraphicFramePr>
          <p:nvPr>
            <p:extLst>
              <p:ext uri="{D42A27DB-BD31-4B8C-83A1-F6EECF244321}">
                <p14:modId xmlns:p14="http://schemas.microsoft.com/office/powerpoint/2010/main" val="848361725"/>
              </p:ext>
            </p:extLst>
          </p:nvPr>
        </p:nvGraphicFramePr>
        <p:xfrm>
          <a:off x="152400" y="1363663"/>
          <a:ext cx="8839200" cy="4875800"/>
        </p:xfrm>
        <a:graphic>
          <a:graphicData uri="http://schemas.openxmlformats.org/drawingml/2006/table">
            <a:tbl>
              <a:tblPr/>
              <a:tblGrid>
                <a:gridCol w="4298950"/>
                <a:gridCol w="1541463"/>
                <a:gridCol w="1541462"/>
                <a:gridCol w="1457325"/>
              </a:tblGrid>
              <a:tr h="463587">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itchFamily="34" charset="0"/>
                          <a:ea typeface="MS PGothic" pitchFamily="34" charset="-128"/>
                        </a:rPr>
                        <a:t> </a:t>
                      </a:r>
                    </a:p>
                  </a:txBody>
                  <a:tcPr marL="57489" marR="574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Calibri" pitchFamily="34" charset="0"/>
                          <a:ea typeface="MS PGothic" pitchFamily="34" charset="-128"/>
                        </a:rPr>
                        <a:t>Global Payment</a:t>
                      </a:r>
                    </a:p>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Calibri" pitchFamily="34" charset="0"/>
                          <a:ea typeface="MS PGothic" pitchFamily="34" charset="-128"/>
                        </a:rPr>
                        <a:t> PSA</a:t>
                      </a:r>
                    </a:p>
                  </a:txBody>
                  <a:tcPr marL="57489" marR="574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Calibri" pitchFamily="34" charset="0"/>
                          <a:ea typeface="MS PGothic" pitchFamily="34" charset="-128"/>
                        </a:rPr>
                        <a:t>Practice Management Arrangement</a:t>
                      </a:r>
                    </a:p>
                  </a:txBody>
                  <a:tcPr marL="57489" marR="574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Calibri" pitchFamily="34" charset="0"/>
                          <a:ea typeface="MS PGothic" pitchFamily="34" charset="-128"/>
                        </a:rPr>
                        <a:t>Traditional </a:t>
                      </a:r>
                    </a:p>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Calibri" pitchFamily="34" charset="0"/>
                          <a:ea typeface="MS PGothic" pitchFamily="34" charset="-128"/>
                        </a:rPr>
                        <a:t>PSA</a:t>
                      </a:r>
                    </a:p>
                  </a:txBody>
                  <a:tcPr marL="57489" marR="574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11155">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itchFamily="34" charset="0"/>
                          <a:ea typeface="MS PGothic" pitchFamily="34" charset="-128"/>
                        </a:rPr>
                        <a:t>Physicians Employed by Hospital</a:t>
                      </a:r>
                    </a:p>
                  </a:txBody>
                  <a:tcPr marL="57489" marR="5748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itchFamily="34" charset="0"/>
                          <a:ea typeface="MS PGothic" pitchFamily="34" charset="-128"/>
                        </a:rPr>
                        <a:t> </a:t>
                      </a:r>
                    </a:p>
                  </a:txBody>
                  <a:tcPr marL="57489" marR="574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itchFamily="34" charset="0"/>
                          <a:ea typeface="MS PGothic" pitchFamily="34" charset="-128"/>
                        </a:rPr>
                        <a:t>X</a:t>
                      </a:r>
                    </a:p>
                  </a:txBody>
                  <a:tcPr marL="57489" marR="574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en-US" altLang="en-US" sz="1200" b="0" i="0" u="none" strike="noStrike" cap="none" normalizeH="0" baseline="0" dirty="0" smtClean="0">
                        <a:ln>
                          <a:noFill/>
                        </a:ln>
                        <a:solidFill>
                          <a:srgbClr val="000000"/>
                        </a:solidFill>
                        <a:effectLst/>
                        <a:latin typeface="Calibri" pitchFamily="34" charset="0"/>
                        <a:ea typeface="MS PGothic" pitchFamily="34" charset="-128"/>
                      </a:endParaRPr>
                    </a:p>
                  </a:txBody>
                  <a:tcPr marL="57489" marR="574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11155">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itchFamily="34" charset="0"/>
                          <a:ea typeface="MS PGothic" pitchFamily="34" charset="-128"/>
                        </a:rPr>
                        <a:t>Physicians Employed by Practice</a:t>
                      </a:r>
                    </a:p>
                  </a:txBody>
                  <a:tcPr marL="57489" marR="5748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itchFamily="34" charset="0"/>
                          <a:ea typeface="MS PGothic" pitchFamily="34" charset="-128"/>
                        </a:rPr>
                        <a:t>X</a:t>
                      </a:r>
                    </a:p>
                  </a:txBody>
                  <a:tcPr marL="57489" marR="574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itchFamily="34" charset="0"/>
                          <a:ea typeface="MS PGothic" pitchFamily="34" charset="-128"/>
                        </a:rPr>
                        <a:t> </a:t>
                      </a:r>
                    </a:p>
                  </a:txBody>
                  <a:tcPr marL="57489" marR="574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endParaRPr>
                    </a:p>
                  </a:txBody>
                  <a:tcPr marL="57489" marR="574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11155">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itchFamily="34" charset="0"/>
                          <a:ea typeface="MS PGothic" pitchFamily="34" charset="-128"/>
                        </a:rPr>
                        <a:t>Staff Employed by Hospital</a:t>
                      </a:r>
                    </a:p>
                  </a:txBody>
                  <a:tcPr marL="57489" marR="5748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itchFamily="34" charset="0"/>
                          <a:ea typeface="MS PGothic" pitchFamily="34" charset="-128"/>
                        </a:rPr>
                        <a:t> </a:t>
                      </a:r>
                    </a:p>
                  </a:txBody>
                  <a:tcPr marL="57489" marR="574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itchFamily="34" charset="0"/>
                          <a:ea typeface="MS PGothic" pitchFamily="34" charset="-128"/>
                        </a:rPr>
                        <a:t> </a:t>
                      </a:r>
                    </a:p>
                  </a:txBody>
                  <a:tcPr marL="57489" marR="574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itchFamily="34" charset="0"/>
                          <a:ea typeface="MS PGothic" pitchFamily="34" charset="-128"/>
                        </a:rPr>
                        <a:t>X</a:t>
                      </a:r>
                    </a:p>
                  </a:txBody>
                  <a:tcPr marL="57489" marR="574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11155">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itchFamily="34" charset="0"/>
                          <a:ea typeface="MS PGothic" pitchFamily="34" charset="-128"/>
                        </a:rPr>
                        <a:t>Staff Employed by Practice</a:t>
                      </a:r>
                    </a:p>
                  </a:txBody>
                  <a:tcPr marL="57489" marR="5748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itchFamily="34" charset="0"/>
                          <a:ea typeface="MS PGothic" pitchFamily="34" charset="-128"/>
                        </a:rPr>
                        <a:t>X</a:t>
                      </a:r>
                    </a:p>
                  </a:txBody>
                  <a:tcPr marL="57489" marR="574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itchFamily="34" charset="0"/>
                          <a:ea typeface="MS PGothic" pitchFamily="34" charset="-128"/>
                        </a:rPr>
                        <a:t>X</a:t>
                      </a:r>
                    </a:p>
                  </a:txBody>
                  <a:tcPr marL="57489" marR="574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endParaRPr>
                    </a:p>
                  </a:txBody>
                  <a:tcPr marL="57489" marR="574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11155">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itchFamily="34" charset="0"/>
                          <a:ea typeface="MS PGothic" pitchFamily="34" charset="-128"/>
                        </a:rPr>
                        <a:t>Real Estate Owned by Hospital</a:t>
                      </a:r>
                    </a:p>
                  </a:txBody>
                  <a:tcPr marL="57489" marR="5748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itchFamily="34" charset="0"/>
                          <a:ea typeface="MS PGothic" pitchFamily="34" charset="-128"/>
                        </a:rPr>
                        <a:t>*</a:t>
                      </a:r>
                    </a:p>
                  </a:txBody>
                  <a:tcPr marL="57489" marR="574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itchFamily="34" charset="0"/>
                          <a:ea typeface="MS PGothic" pitchFamily="34" charset="-128"/>
                        </a:rPr>
                        <a:t>*</a:t>
                      </a:r>
                    </a:p>
                  </a:txBody>
                  <a:tcPr marL="57489" marR="574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itchFamily="34" charset="0"/>
                          <a:ea typeface="MS PGothic" pitchFamily="34" charset="-128"/>
                        </a:rPr>
                        <a:t>*</a:t>
                      </a:r>
                    </a:p>
                  </a:txBody>
                  <a:tcPr marL="57489" marR="574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11155">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itchFamily="34" charset="0"/>
                          <a:ea typeface="MS PGothic" pitchFamily="34" charset="-128"/>
                        </a:rPr>
                        <a:t>Real Estate Owned by Practice</a:t>
                      </a:r>
                    </a:p>
                  </a:txBody>
                  <a:tcPr marL="57489" marR="5748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itchFamily="34" charset="0"/>
                          <a:ea typeface="MS PGothic" pitchFamily="34" charset="-128"/>
                        </a:rPr>
                        <a:t>*</a:t>
                      </a:r>
                    </a:p>
                  </a:txBody>
                  <a:tcPr marL="57489" marR="574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itchFamily="34" charset="0"/>
                          <a:ea typeface="MS PGothic" pitchFamily="34" charset="-128"/>
                        </a:rPr>
                        <a:t>*</a:t>
                      </a:r>
                    </a:p>
                  </a:txBody>
                  <a:tcPr marL="57489" marR="574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itchFamily="34" charset="0"/>
                          <a:ea typeface="MS PGothic" pitchFamily="34" charset="-128"/>
                        </a:rPr>
                        <a:t>*</a:t>
                      </a:r>
                    </a:p>
                  </a:txBody>
                  <a:tcPr marL="57489" marR="574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27031">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itchFamily="34" charset="0"/>
                          <a:ea typeface="MS PGothic" pitchFamily="34" charset="-128"/>
                        </a:rPr>
                        <a:t>Non-Ancillary Medical Equipment Owned by Hospital </a:t>
                      </a:r>
                    </a:p>
                  </a:txBody>
                  <a:tcPr marL="57489" marR="5748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itchFamily="34" charset="0"/>
                          <a:ea typeface="MS PGothic" pitchFamily="34" charset="-128"/>
                        </a:rPr>
                        <a:t> </a:t>
                      </a:r>
                    </a:p>
                  </a:txBody>
                  <a:tcPr marL="57489" marR="574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itchFamily="34" charset="0"/>
                          <a:ea typeface="MS PGothic" pitchFamily="34" charset="-128"/>
                        </a:rPr>
                        <a:t> </a:t>
                      </a:r>
                    </a:p>
                  </a:txBody>
                  <a:tcPr marL="57489" marR="574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itchFamily="34" charset="0"/>
                          <a:ea typeface="MS PGothic" pitchFamily="34" charset="-128"/>
                        </a:rPr>
                        <a:t>X</a:t>
                      </a:r>
                    </a:p>
                  </a:txBody>
                  <a:tcPr marL="57489" marR="574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27031">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itchFamily="34" charset="0"/>
                          <a:ea typeface="MS PGothic" pitchFamily="34" charset="-128"/>
                        </a:rPr>
                        <a:t>Non-Ancillary Medical Equipment Owned by Practice</a:t>
                      </a:r>
                    </a:p>
                  </a:txBody>
                  <a:tcPr marL="57489" marR="5748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itchFamily="34" charset="0"/>
                          <a:ea typeface="MS PGothic" pitchFamily="34" charset="-128"/>
                        </a:rPr>
                        <a:t>X</a:t>
                      </a:r>
                    </a:p>
                  </a:txBody>
                  <a:tcPr marL="57489" marR="574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itchFamily="34" charset="0"/>
                          <a:ea typeface="MS PGothic" pitchFamily="34" charset="-128"/>
                        </a:rPr>
                        <a:t>X</a:t>
                      </a:r>
                    </a:p>
                  </a:txBody>
                  <a:tcPr marL="57489" marR="574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endParaRPr>
                    </a:p>
                  </a:txBody>
                  <a:tcPr marL="57489" marR="574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11155">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itchFamily="34" charset="0"/>
                          <a:ea typeface="MS PGothic" pitchFamily="34" charset="-128"/>
                        </a:rPr>
                        <a:t>Ancillary Medical Equipment Owned by Hospital</a:t>
                      </a:r>
                    </a:p>
                  </a:txBody>
                  <a:tcPr marL="57489" marR="5748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itchFamily="34" charset="0"/>
                          <a:ea typeface="MS PGothic" pitchFamily="34" charset="-128"/>
                        </a:rPr>
                        <a:t>*</a:t>
                      </a:r>
                    </a:p>
                  </a:txBody>
                  <a:tcPr marL="57489" marR="574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itchFamily="34" charset="0"/>
                          <a:ea typeface="MS PGothic" pitchFamily="34" charset="-128"/>
                        </a:rPr>
                        <a:t> *</a:t>
                      </a:r>
                    </a:p>
                  </a:txBody>
                  <a:tcPr marL="57489" marR="574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itchFamily="34" charset="0"/>
                          <a:ea typeface="MS PGothic" pitchFamily="34" charset="-128"/>
                        </a:rPr>
                        <a:t>X</a:t>
                      </a:r>
                    </a:p>
                  </a:txBody>
                  <a:tcPr marL="57489" marR="574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11155">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itchFamily="34" charset="0"/>
                          <a:ea typeface="MS PGothic" pitchFamily="34" charset="-128"/>
                        </a:rPr>
                        <a:t>Ancillary Medical Equipment Owned by Practice</a:t>
                      </a:r>
                    </a:p>
                  </a:txBody>
                  <a:tcPr marL="57489" marR="5748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itchFamily="34" charset="0"/>
                          <a:ea typeface="MS PGothic" pitchFamily="34" charset="-128"/>
                        </a:rPr>
                        <a:t>*</a:t>
                      </a:r>
                    </a:p>
                  </a:txBody>
                  <a:tcPr marL="57489" marR="574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itchFamily="34" charset="0"/>
                          <a:ea typeface="MS PGothic" pitchFamily="34" charset="-128"/>
                        </a:rPr>
                        <a:t>*</a:t>
                      </a:r>
                    </a:p>
                  </a:txBody>
                  <a:tcPr marL="57489" marR="574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endParaRPr>
                    </a:p>
                  </a:txBody>
                  <a:tcPr marL="57489" marR="574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46082">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itchFamily="34" charset="0"/>
                          <a:ea typeface="MS PGothic" pitchFamily="34" charset="-128"/>
                        </a:rPr>
                        <a:t>Hospital/Hospital Affiliate Physician Benefit Plans Utilized</a:t>
                      </a:r>
                    </a:p>
                  </a:txBody>
                  <a:tcPr marL="57489" marR="5748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itchFamily="34" charset="0"/>
                          <a:ea typeface="MS PGothic" pitchFamily="34" charset="-128"/>
                        </a:rPr>
                        <a:t> </a:t>
                      </a:r>
                    </a:p>
                  </a:txBody>
                  <a:tcPr marL="57489" marR="574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itchFamily="34" charset="0"/>
                          <a:ea typeface="MS PGothic" pitchFamily="34" charset="-128"/>
                        </a:rPr>
                        <a:t> X</a:t>
                      </a:r>
                    </a:p>
                  </a:txBody>
                  <a:tcPr marL="57489" marR="574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itchFamily="34" charset="0"/>
                          <a:ea typeface="MS PGothic" pitchFamily="34" charset="-128"/>
                        </a:rPr>
                        <a:t>X</a:t>
                      </a:r>
                    </a:p>
                  </a:txBody>
                  <a:tcPr marL="57489" marR="574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11155">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itchFamily="34" charset="0"/>
                          <a:ea typeface="MS PGothic" pitchFamily="34" charset="-128"/>
                        </a:rPr>
                        <a:t>Practice Physician Benefit Plans Utilized</a:t>
                      </a:r>
                    </a:p>
                  </a:txBody>
                  <a:tcPr marL="57489" marR="5748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itchFamily="34" charset="0"/>
                          <a:ea typeface="MS PGothic" pitchFamily="34" charset="-128"/>
                        </a:rPr>
                        <a:t>X</a:t>
                      </a:r>
                    </a:p>
                  </a:txBody>
                  <a:tcPr marL="57489" marR="574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en-US" altLang="en-US" sz="1200" b="0" i="0" u="none" strike="noStrike" cap="none" normalizeH="0" baseline="0" dirty="0" smtClean="0">
                        <a:ln>
                          <a:noFill/>
                        </a:ln>
                        <a:solidFill>
                          <a:srgbClr val="000000"/>
                        </a:solidFill>
                        <a:effectLst/>
                        <a:latin typeface="Calibri" pitchFamily="34" charset="0"/>
                        <a:ea typeface="MS PGothic" pitchFamily="34" charset="-128"/>
                      </a:endParaRPr>
                    </a:p>
                  </a:txBody>
                  <a:tcPr marL="57489" marR="574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endParaRPr>
                    </a:p>
                  </a:txBody>
                  <a:tcPr marL="57489" marR="574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11155">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itchFamily="34" charset="0"/>
                          <a:ea typeface="MS PGothic" pitchFamily="34" charset="-128"/>
                        </a:rPr>
                        <a:t>Hospital/Hospital Affiliate Billing Tax ID Used</a:t>
                      </a:r>
                    </a:p>
                  </a:txBody>
                  <a:tcPr marL="57489" marR="5748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itchFamily="34" charset="0"/>
                          <a:ea typeface="MS PGothic" pitchFamily="34" charset="-128"/>
                        </a:rPr>
                        <a:t>X</a:t>
                      </a:r>
                    </a:p>
                  </a:txBody>
                  <a:tcPr marL="57489" marR="574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itchFamily="34" charset="0"/>
                          <a:ea typeface="MS PGothic" pitchFamily="34" charset="-128"/>
                        </a:rPr>
                        <a:t>X</a:t>
                      </a:r>
                    </a:p>
                  </a:txBody>
                  <a:tcPr marL="57489" marR="574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itchFamily="34" charset="0"/>
                          <a:ea typeface="MS PGothic" pitchFamily="34" charset="-128"/>
                        </a:rPr>
                        <a:t>X</a:t>
                      </a:r>
                    </a:p>
                  </a:txBody>
                  <a:tcPr marL="57489" marR="574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11155">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itchFamily="34" charset="0"/>
                          <a:ea typeface="MS PGothic" pitchFamily="34" charset="-128"/>
                        </a:rPr>
                        <a:t>Practice Billing Tax ID Used</a:t>
                      </a:r>
                    </a:p>
                  </a:txBody>
                  <a:tcPr marL="57489" marR="5748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itchFamily="34" charset="0"/>
                          <a:ea typeface="MS PGothic" pitchFamily="34" charset="-128"/>
                        </a:rPr>
                        <a:t> </a:t>
                      </a:r>
                    </a:p>
                  </a:txBody>
                  <a:tcPr marL="57489" marR="574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itchFamily="34" charset="0"/>
                          <a:ea typeface="MS PGothic" pitchFamily="34" charset="-128"/>
                        </a:rPr>
                        <a:t> </a:t>
                      </a:r>
                    </a:p>
                  </a:txBody>
                  <a:tcPr marL="57489" marR="574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endParaRPr>
                    </a:p>
                  </a:txBody>
                  <a:tcPr marL="57489" marR="574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27031">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itchFamily="34" charset="0"/>
                          <a:ea typeface="MS PGothic" pitchFamily="34" charset="-128"/>
                        </a:rPr>
                        <a:t>Hospital/Hospital Affiliate Retains A/R (post-alignment)</a:t>
                      </a:r>
                    </a:p>
                  </a:txBody>
                  <a:tcPr marL="57489" marR="5748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itchFamily="34" charset="0"/>
                          <a:ea typeface="MS PGothic" pitchFamily="34" charset="-128"/>
                        </a:rPr>
                        <a:t>X</a:t>
                      </a:r>
                    </a:p>
                  </a:txBody>
                  <a:tcPr marL="57489" marR="574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itchFamily="34" charset="0"/>
                          <a:ea typeface="MS PGothic" pitchFamily="34" charset="-128"/>
                        </a:rPr>
                        <a:t>X</a:t>
                      </a:r>
                    </a:p>
                  </a:txBody>
                  <a:tcPr marL="57489" marR="574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itchFamily="34" charset="0"/>
                          <a:ea typeface="MS PGothic" pitchFamily="34" charset="-128"/>
                        </a:rPr>
                        <a:t>X</a:t>
                      </a:r>
                    </a:p>
                  </a:txBody>
                  <a:tcPr marL="57489" marR="574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11155">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itchFamily="34" charset="0"/>
                          <a:ea typeface="MS PGothic" pitchFamily="34" charset="-128"/>
                        </a:rPr>
                        <a:t>Practice Retains A/R (post-alignment)</a:t>
                      </a:r>
                    </a:p>
                  </a:txBody>
                  <a:tcPr marL="57489" marR="5748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itchFamily="34" charset="0"/>
                          <a:ea typeface="MS PGothic" pitchFamily="34" charset="-128"/>
                        </a:rPr>
                        <a:t> </a:t>
                      </a:r>
                    </a:p>
                  </a:txBody>
                  <a:tcPr marL="57489" marR="574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itchFamily="34" charset="0"/>
                          <a:ea typeface="MS PGothic" pitchFamily="34" charset="-128"/>
                        </a:rPr>
                        <a:t> </a:t>
                      </a:r>
                    </a:p>
                  </a:txBody>
                  <a:tcPr marL="57489" marR="574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endParaRPr>
                    </a:p>
                  </a:txBody>
                  <a:tcPr marL="57489" marR="574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46082">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itchFamily="34" charset="0"/>
                          <a:ea typeface="MS PGothic" pitchFamily="34" charset="-128"/>
                        </a:rPr>
                        <a:t>Managed Care Contracting Negotiations Completed by Hospital</a:t>
                      </a:r>
                    </a:p>
                  </a:txBody>
                  <a:tcPr marL="57489" marR="5748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itchFamily="34" charset="0"/>
                          <a:ea typeface="MS PGothic" pitchFamily="34" charset="-128"/>
                        </a:rPr>
                        <a:t>X</a:t>
                      </a:r>
                    </a:p>
                  </a:txBody>
                  <a:tcPr marL="57489" marR="574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itchFamily="34" charset="0"/>
                          <a:ea typeface="MS PGothic" pitchFamily="34" charset="-128"/>
                        </a:rPr>
                        <a:t>X</a:t>
                      </a:r>
                    </a:p>
                  </a:txBody>
                  <a:tcPr marL="57489" marR="574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itchFamily="34" charset="0"/>
                          <a:ea typeface="MS PGothic" pitchFamily="34" charset="-128"/>
                        </a:rPr>
                        <a:t>X</a:t>
                      </a:r>
                    </a:p>
                  </a:txBody>
                  <a:tcPr marL="57489" marR="574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52433">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itchFamily="34" charset="0"/>
                          <a:ea typeface="MS PGothic" pitchFamily="34" charset="-128"/>
                        </a:rPr>
                        <a:t>Managed Care Contracting Negotiations Completed by Practice</a:t>
                      </a:r>
                    </a:p>
                  </a:txBody>
                  <a:tcPr marL="57489" marR="5748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itchFamily="34" charset="0"/>
                          <a:ea typeface="MS PGothic" pitchFamily="34" charset="-128"/>
                        </a:rPr>
                        <a:t> </a:t>
                      </a:r>
                    </a:p>
                  </a:txBody>
                  <a:tcPr marL="57489" marR="574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itchFamily="34" charset="0"/>
                          <a:ea typeface="MS PGothic" pitchFamily="34" charset="-128"/>
                        </a:rPr>
                        <a:t> </a:t>
                      </a:r>
                    </a:p>
                  </a:txBody>
                  <a:tcPr marL="57489" marR="574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endParaRPr>
                    </a:p>
                  </a:txBody>
                  <a:tcPr marL="57489" marR="574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37171">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900" b="0" i="0" u="none" strike="noStrike" cap="none" normalizeH="0" baseline="0" dirty="0" smtClean="0">
                        <a:ln>
                          <a:noFill/>
                        </a:ln>
                        <a:solidFill>
                          <a:srgbClr val="000000"/>
                        </a:solidFill>
                        <a:effectLst/>
                        <a:latin typeface="Calibri" pitchFamily="34" charset="0"/>
                        <a:ea typeface="MS PGothic" pitchFamily="34" charset="-128"/>
                        <a:cs typeface="Times New Roman" pitchFamily="18" charset="0"/>
                      </a:endParaRPr>
                    </a:p>
                  </a:txBody>
                  <a:tcPr marL="57489" marR="57489"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900" b="0" i="0" u="none" strike="noStrike" cap="none" normalizeH="0" baseline="0" dirty="0" smtClean="0">
                        <a:ln>
                          <a:noFill/>
                        </a:ln>
                        <a:solidFill>
                          <a:srgbClr val="000000"/>
                        </a:solidFill>
                        <a:effectLst/>
                        <a:latin typeface="Calibri" pitchFamily="34" charset="0"/>
                        <a:ea typeface="MS PGothic" pitchFamily="34" charset="-128"/>
                        <a:cs typeface="Times New Roman" pitchFamily="18" charset="0"/>
                      </a:endParaRPr>
                    </a:p>
                  </a:txBody>
                  <a:tcPr marL="57489" marR="57489"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900" b="0" i="0" u="none" strike="noStrike" cap="none" normalizeH="0" baseline="0" dirty="0" smtClean="0">
                        <a:ln>
                          <a:noFill/>
                        </a:ln>
                        <a:solidFill>
                          <a:srgbClr val="000000"/>
                        </a:solidFill>
                        <a:effectLst/>
                        <a:latin typeface="Calibri" pitchFamily="34" charset="0"/>
                        <a:ea typeface="MS PGothic" pitchFamily="34" charset="-128"/>
                        <a:cs typeface="Times New Roman" pitchFamily="18" charset="0"/>
                      </a:endParaRPr>
                    </a:p>
                  </a:txBody>
                  <a:tcPr marL="57489" marR="57489"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900" b="0" i="0" u="none" strike="noStrike" cap="none" normalizeH="0" baseline="0" dirty="0" smtClean="0">
                        <a:ln>
                          <a:noFill/>
                        </a:ln>
                        <a:solidFill>
                          <a:srgbClr val="000000"/>
                        </a:solidFill>
                        <a:effectLst/>
                        <a:latin typeface="Calibri" pitchFamily="34" charset="0"/>
                        <a:ea typeface="MS PGothic" pitchFamily="34" charset="-128"/>
                        <a:cs typeface="Times New Roman" pitchFamily="18" charset="0"/>
                      </a:endParaRPr>
                    </a:p>
                  </a:txBody>
                  <a:tcPr marL="57489" marR="57489"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57746">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900" b="0" i="1" u="none" strike="noStrike" cap="none" normalizeH="0" baseline="0" dirty="0" smtClean="0">
                          <a:ln>
                            <a:noFill/>
                          </a:ln>
                          <a:solidFill>
                            <a:srgbClr val="000000"/>
                          </a:solidFill>
                          <a:effectLst/>
                          <a:latin typeface="Cambria" panose="02040503050406030204" pitchFamily="18" charset="0"/>
                          <a:ea typeface="MS PGothic" pitchFamily="34" charset="-128"/>
                        </a:rPr>
                        <a:t>*Depends on negotiated agreement</a:t>
                      </a:r>
                      <a:endParaRPr kumimoji="0" lang="en-US" altLang="en-US" sz="900" b="0" i="1" u="none" strike="noStrike" cap="none" normalizeH="0" baseline="0" dirty="0" smtClean="0">
                        <a:ln>
                          <a:noFill/>
                        </a:ln>
                        <a:solidFill>
                          <a:srgbClr val="000000"/>
                        </a:solidFill>
                        <a:effectLst/>
                        <a:latin typeface="Cambria" panose="02040503050406030204" pitchFamily="18" charset="0"/>
                        <a:ea typeface="Calibri" pitchFamily="34" charset="0"/>
                        <a:cs typeface="Times New Roman" pitchFamily="18" charset="0"/>
                      </a:endParaRPr>
                    </a:p>
                  </a:txBody>
                  <a:tcPr marL="57489" marR="57489"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gridSpan="3">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457200" rtl="0" eaLnBrk="1" fontAlgn="base" latinLnBrk="0" hangingPunct="1">
                        <a:lnSpc>
                          <a:spcPct val="115000"/>
                        </a:lnSpc>
                        <a:spcBef>
                          <a:spcPct val="0"/>
                        </a:spcBef>
                        <a:spcAft>
                          <a:spcPts val="1000"/>
                        </a:spcAft>
                        <a:buClrTx/>
                        <a:buSzTx/>
                        <a:buFontTx/>
                        <a:buNone/>
                        <a:tabLst/>
                      </a:pPr>
                      <a:r>
                        <a:rPr kumimoji="0" lang="en-US" altLang="en-US" sz="900" b="0" i="0" u="none" strike="noStrike" cap="none" normalizeH="0" baseline="0" dirty="0" smtClean="0">
                          <a:ln>
                            <a:noFill/>
                          </a:ln>
                          <a:solidFill>
                            <a:srgbClr val="000000"/>
                          </a:solidFill>
                          <a:effectLst/>
                          <a:latin typeface="Calibri" pitchFamily="34" charset="0"/>
                          <a:ea typeface="MS PGothic" pitchFamily="34" charset="-128"/>
                        </a:rPr>
                        <a:t> </a:t>
                      </a:r>
                      <a:endParaRPr kumimoji="0" lang="en-US" altLang="en-US" sz="9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hMerge="1">
                  <a:txBody>
                    <a:bodyPr/>
                    <a:lstStyle/>
                    <a:p>
                      <a:endParaRPr lang="en-US"/>
                    </a:p>
                  </a:txBody>
                  <a:tcPr/>
                </a:tc>
                <a:tc hMerge="1">
                  <a:txBody>
                    <a:bodyPr/>
                    <a:lstStyle/>
                    <a:p>
                      <a:endParaRPr lang="en-US"/>
                    </a:p>
                  </a:txBody>
                  <a:tcPr/>
                </a:tc>
              </a:tr>
              <a:tr h="157746">
                <a:tc>
                  <a:txBody>
                    <a:bodyPr/>
                    <a:lstStyle/>
                    <a:p>
                      <a:pPr marL="0" marR="0" lvl="0" indent="0" algn="l" defTabSz="457200" rtl="0" eaLnBrk="1" fontAlgn="base" latinLnBrk="0" hangingPunct="1">
                        <a:lnSpc>
                          <a:spcPct val="115000"/>
                        </a:lnSpc>
                        <a:spcBef>
                          <a:spcPct val="0"/>
                        </a:spcBef>
                        <a:spcAft>
                          <a:spcPct val="0"/>
                        </a:spcAft>
                        <a:buClrTx/>
                        <a:buSzTx/>
                        <a:buFontTx/>
                        <a:buNone/>
                        <a:tabLst/>
                        <a:defRPr/>
                      </a:pPr>
                      <a:r>
                        <a:rPr lang="en-US" altLang="en-US" sz="900" i="1" dirty="0" smtClean="0">
                          <a:latin typeface="Cambria" panose="02040503050406030204" pitchFamily="18" charset="0"/>
                        </a:rPr>
                        <a:t>**Could be structured as a jointly owned venture</a:t>
                      </a:r>
                    </a:p>
                  </a:txBody>
                  <a:tcPr marL="57489" marR="57489"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gridSpan="3">
                  <a:txBody>
                    <a:bodyPr/>
                    <a:lstStyle/>
                    <a:p>
                      <a:pPr marL="0" marR="0" lvl="0" indent="0" algn="l" defTabSz="457200" rtl="0" eaLnBrk="1" fontAlgn="base" latinLnBrk="0" hangingPunct="1">
                        <a:lnSpc>
                          <a:spcPct val="115000"/>
                        </a:lnSpc>
                        <a:spcBef>
                          <a:spcPct val="0"/>
                        </a:spcBef>
                        <a:spcAft>
                          <a:spcPts val="1000"/>
                        </a:spcAft>
                        <a:buClrTx/>
                        <a:buSzTx/>
                        <a:buFontTx/>
                        <a:buNone/>
                        <a:tabLst/>
                      </a:pPr>
                      <a:endParaRPr kumimoji="0" lang="en-US" altLang="en-US" sz="9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16518639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4294967295"/>
          </p:nvPr>
        </p:nvSpPr>
        <p:spPr bwMode="auto">
          <a:xfrm>
            <a:off x="223838" y="6356350"/>
            <a:ext cx="180816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l" eaLnBrk="1" hangingPunct="1">
              <a:spcBef>
                <a:spcPct val="0"/>
              </a:spcBef>
              <a:buFontTx/>
              <a:buNone/>
            </a:pPr>
            <a:fld id="{CC600D2B-570F-4553-B207-F151CB49AA30}" type="slidenum">
              <a:rPr lang="en-US" altLang="en-US" sz="1200" smtClean="0">
                <a:solidFill>
                  <a:srgbClr val="898989"/>
                </a:solidFill>
              </a:rPr>
              <a:pPr algn="l" eaLnBrk="1" hangingPunct="1">
                <a:spcBef>
                  <a:spcPct val="0"/>
                </a:spcBef>
                <a:buFontTx/>
                <a:buNone/>
              </a:pPr>
              <a:t>33</a:t>
            </a:fld>
            <a:endParaRPr lang="en-US" altLang="en-US" sz="1200" dirty="0" smtClean="0">
              <a:solidFill>
                <a:srgbClr val="898989"/>
              </a:solidFill>
            </a:endParaRPr>
          </a:p>
        </p:txBody>
      </p:sp>
      <p:sp>
        <p:nvSpPr>
          <p:cNvPr id="16387" name="Title 1"/>
          <p:cNvSpPr>
            <a:spLocks noGrp="1"/>
          </p:cNvSpPr>
          <p:nvPr>
            <p:ph type="title"/>
          </p:nvPr>
        </p:nvSpPr>
        <p:spPr>
          <a:xfrm>
            <a:off x="223838" y="874713"/>
            <a:ext cx="8920162" cy="949325"/>
          </a:xfrm>
        </p:spPr>
        <p:txBody>
          <a:bodyPr>
            <a:normAutofit fontScale="90000"/>
          </a:bodyPr>
          <a:lstStyle/>
          <a:p>
            <a:pPr eaLnBrk="1" hangingPunct="1"/>
            <a:r>
              <a:rPr lang="en-US" altLang="en-US" dirty="0" smtClean="0">
                <a:solidFill>
                  <a:srgbClr val="595959"/>
                </a:solidFill>
              </a:rPr>
              <a:t>Employment vs. Employment “Lite” Comparison</a:t>
            </a:r>
            <a:r>
              <a:rPr lang="en-US" altLang="en-US" sz="2600" dirty="0" smtClean="0">
                <a:solidFill>
                  <a:srgbClr val="595959"/>
                </a:solidFill>
              </a:rPr>
              <a:t/>
            </a:r>
            <a:br>
              <a:rPr lang="en-US" altLang="en-US" sz="2600" dirty="0" smtClean="0">
                <a:solidFill>
                  <a:srgbClr val="595959"/>
                </a:solidFill>
              </a:rPr>
            </a:br>
            <a:endParaRPr lang="en-US" altLang="en-US" sz="2600" dirty="0" smtClean="0">
              <a:solidFill>
                <a:srgbClr val="595959"/>
              </a:solidFill>
            </a:endParaRPr>
          </a:p>
        </p:txBody>
      </p:sp>
      <p:sp>
        <p:nvSpPr>
          <p:cNvPr id="16" name="Content Placeholder 4"/>
          <p:cNvSpPr>
            <a:spLocks noGrp="1"/>
          </p:cNvSpPr>
          <p:nvPr>
            <p:ph idx="1"/>
          </p:nvPr>
        </p:nvSpPr>
        <p:spPr>
          <a:xfrm>
            <a:off x="241300" y="2312988"/>
            <a:ext cx="3971925" cy="3602037"/>
          </a:xfrm>
          <a:solidFill>
            <a:schemeClr val="bg1"/>
          </a:solidFill>
          <a:ln>
            <a:solidFill>
              <a:schemeClr val="accent1">
                <a:lumMod val="50000"/>
              </a:schemeClr>
            </a:solidFill>
          </a:ln>
        </p:spPr>
        <p:txBody>
          <a:bodyPr>
            <a:normAutofit/>
          </a:bodyPr>
          <a:lstStyle/>
          <a:p>
            <a:pPr>
              <a:defRPr/>
            </a:pPr>
            <a:r>
              <a:rPr lang="en-US" altLang="en-US" sz="1600" dirty="0" smtClean="0">
                <a:solidFill>
                  <a:srgbClr val="254061"/>
                </a:solidFill>
              </a:rPr>
              <a:t>Hospital purchases all Practice assets including all ancillaries </a:t>
            </a:r>
          </a:p>
          <a:p>
            <a:pPr>
              <a:defRPr/>
            </a:pPr>
            <a:r>
              <a:rPr lang="en-US" altLang="en-US" sz="1600" dirty="0" smtClean="0">
                <a:solidFill>
                  <a:srgbClr val="254061"/>
                </a:solidFill>
              </a:rPr>
              <a:t>Practice entity dissolves; Practice becomes subsidiary of the Hospital</a:t>
            </a:r>
          </a:p>
          <a:p>
            <a:pPr>
              <a:defRPr/>
            </a:pPr>
            <a:r>
              <a:rPr lang="en-US" altLang="en-US" sz="1600" dirty="0" smtClean="0">
                <a:solidFill>
                  <a:srgbClr val="254061"/>
                </a:solidFill>
              </a:rPr>
              <a:t>All Practice providers and staff become employees of the Hospital </a:t>
            </a:r>
          </a:p>
          <a:p>
            <a:pPr>
              <a:defRPr/>
            </a:pPr>
            <a:r>
              <a:rPr lang="en-US" altLang="en-US" sz="1600" dirty="0" smtClean="0">
                <a:solidFill>
                  <a:srgbClr val="254061"/>
                </a:solidFill>
              </a:rPr>
              <a:t>Practice physicians achieve the highest level of integration with the Hospital and ensure stability but lose a significant amount of independence and autonomy </a:t>
            </a:r>
          </a:p>
          <a:p>
            <a:pPr>
              <a:defRPr/>
            </a:pPr>
            <a:r>
              <a:rPr lang="en-US" altLang="en-US" sz="1600" dirty="0" smtClean="0">
                <a:solidFill>
                  <a:srgbClr val="254061"/>
                </a:solidFill>
              </a:rPr>
              <a:t>Easy segue to clinical integration and Hospital’s accountable care era strategy </a:t>
            </a:r>
          </a:p>
          <a:p>
            <a:pPr>
              <a:defRPr/>
            </a:pPr>
            <a:endParaRPr lang="en-US" altLang="en-US" sz="1600" dirty="0" smtClean="0">
              <a:solidFill>
                <a:srgbClr val="254061"/>
              </a:solidFill>
            </a:endParaRPr>
          </a:p>
          <a:p>
            <a:pPr>
              <a:defRPr/>
            </a:pPr>
            <a:endParaRPr lang="en-US" altLang="en-US" sz="1600" dirty="0" smtClean="0">
              <a:solidFill>
                <a:srgbClr val="254061"/>
              </a:solidFill>
            </a:endParaRPr>
          </a:p>
          <a:p>
            <a:pPr>
              <a:defRPr/>
            </a:pPr>
            <a:endParaRPr lang="en-US" altLang="en-US" sz="1800" dirty="0" smtClean="0">
              <a:solidFill>
                <a:srgbClr val="254061"/>
              </a:solidFill>
            </a:endParaRPr>
          </a:p>
        </p:txBody>
      </p:sp>
      <p:sp>
        <p:nvSpPr>
          <p:cNvPr id="17" name="Text Placeholder 2"/>
          <p:cNvSpPr txBox="1">
            <a:spLocks/>
          </p:cNvSpPr>
          <p:nvPr/>
        </p:nvSpPr>
        <p:spPr>
          <a:xfrm>
            <a:off x="4787900" y="1697038"/>
            <a:ext cx="3898900" cy="590550"/>
          </a:xfrm>
          <a:prstGeom prst="rect">
            <a:avLst/>
          </a:prstGeom>
          <a:solidFill>
            <a:schemeClr val="accent1">
              <a:lumMod val="75000"/>
            </a:schemeClr>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spcBef>
                <a:spcPct val="20000"/>
              </a:spcBef>
              <a:buFont typeface="Arial" pitchFamily="34" charset="0"/>
              <a:buNone/>
              <a:defRPr/>
            </a:pPr>
            <a:r>
              <a:rPr lang="en-US" altLang="en-US" sz="2800" dirty="0" smtClean="0">
                <a:solidFill>
                  <a:schemeClr val="bg1"/>
                </a:solidFill>
              </a:rPr>
              <a:t>Employment </a:t>
            </a:r>
            <a:r>
              <a:rPr lang="ja-JP" altLang="en-US" sz="2800" dirty="0" smtClean="0">
                <a:solidFill>
                  <a:schemeClr val="bg1"/>
                </a:solidFill>
              </a:rPr>
              <a:t>“</a:t>
            </a:r>
            <a:r>
              <a:rPr lang="en-US" altLang="ja-JP" sz="2800" dirty="0" smtClean="0">
                <a:solidFill>
                  <a:schemeClr val="bg1"/>
                </a:solidFill>
              </a:rPr>
              <a:t>Lite</a:t>
            </a:r>
            <a:r>
              <a:rPr lang="ja-JP" altLang="en-US" sz="2800" dirty="0" smtClean="0">
                <a:solidFill>
                  <a:schemeClr val="bg1"/>
                </a:solidFill>
              </a:rPr>
              <a:t>”</a:t>
            </a:r>
            <a:r>
              <a:rPr lang="en-US" altLang="ja-JP" sz="2800" dirty="0" smtClean="0">
                <a:solidFill>
                  <a:schemeClr val="bg1"/>
                </a:solidFill>
              </a:rPr>
              <a:t>: PSA</a:t>
            </a:r>
            <a:endParaRPr lang="en-US" altLang="en-US" sz="2800" dirty="0" smtClean="0">
              <a:solidFill>
                <a:schemeClr val="bg1"/>
              </a:solidFill>
            </a:endParaRPr>
          </a:p>
        </p:txBody>
      </p:sp>
      <p:sp>
        <p:nvSpPr>
          <p:cNvPr id="18" name="Content Placeholder 5"/>
          <p:cNvSpPr txBox="1">
            <a:spLocks/>
          </p:cNvSpPr>
          <p:nvPr/>
        </p:nvSpPr>
        <p:spPr>
          <a:xfrm>
            <a:off x="4787900" y="2351088"/>
            <a:ext cx="3898900" cy="3592512"/>
          </a:xfrm>
          <a:prstGeom prst="rect">
            <a:avLst/>
          </a:prstGeom>
          <a:solidFill>
            <a:schemeClr val="bg1"/>
          </a:solidFill>
          <a:ln>
            <a:solidFill>
              <a:schemeClr val="accent1">
                <a:lumMod val="50000"/>
              </a:schemeClr>
            </a:solidFill>
          </a:ln>
        </p:spPr>
        <p:txBody>
          <a:bodyPr>
            <a:normAutofit/>
          </a:bodyPr>
          <a:lstStyle>
            <a:lvl1pPr marL="342900" indent="-342900">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lgn="just">
              <a:buFont typeface="Arial" panose="020B0604020202020204" pitchFamily="34" charset="0"/>
              <a:buChar char="•"/>
              <a:defRPr/>
            </a:pPr>
            <a:r>
              <a:rPr lang="en-US" altLang="en-US" sz="1600" dirty="0" smtClean="0">
                <a:solidFill>
                  <a:srgbClr val="254061"/>
                </a:solidFill>
              </a:rPr>
              <a:t>Comprehensive alignment strategy requiring less integration than employment</a:t>
            </a:r>
          </a:p>
          <a:p>
            <a:pPr algn="just">
              <a:buFont typeface="Arial" panose="020B0604020202020204" pitchFamily="34" charset="0"/>
              <a:buChar char="•"/>
              <a:defRPr/>
            </a:pPr>
            <a:r>
              <a:rPr lang="en-US" altLang="en-US" sz="1600" dirty="0" smtClean="0">
                <a:solidFill>
                  <a:srgbClr val="254061"/>
                </a:solidFill>
                <a:latin typeface="+mn-lt"/>
              </a:rPr>
              <a:t>Multiple options (including  hybrid models) which allow for a greater level of customization </a:t>
            </a:r>
          </a:p>
          <a:p>
            <a:pPr algn="just">
              <a:buFont typeface="Arial" panose="020B0604020202020204" pitchFamily="34" charset="0"/>
              <a:buChar char="•"/>
              <a:defRPr/>
            </a:pPr>
            <a:r>
              <a:rPr lang="en-US" altLang="en-US" sz="1600" dirty="0" smtClean="0">
                <a:solidFill>
                  <a:srgbClr val="254061"/>
                </a:solidFill>
                <a:latin typeface="+mn-lt"/>
              </a:rPr>
              <a:t>Practice entity retains its structure </a:t>
            </a:r>
          </a:p>
          <a:p>
            <a:pPr algn="just">
              <a:buFont typeface="Arial" panose="020B0604020202020204" pitchFamily="34" charset="0"/>
              <a:buChar char="•"/>
              <a:defRPr/>
            </a:pPr>
            <a:r>
              <a:rPr lang="en-US" altLang="en-US" sz="1600" dirty="0" smtClean="0">
                <a:solidFill>
                  <a:srgbClr val="254061"/>
                </a:solidFill>
                <a:latin typeface="+mn-lt"/>
              </a:rPr>
              <a:t>Hospital strengthens its service line while the Practice realizes some financial benefits</a:t>
            </a:r>
          </a:p>
          <a:p>
            <a:pPr algn="just">
              <a:buFont typeface="Arial" panose="020B0604020202020204" pitchFamily="34" charset="0"/>
              <a:buChar char="•"/>
              <a:defRPr/>
            </a:pPr>
            <a:r>
              <a:rPr lang="en-US" altLang="en-US" sz="1600" dirty="0" smtClean="0">
                <a:solidFill>
                  <a:srgbClr val="254061"/>
                </a:solidFill>
                <a:latin typeface="+mn-lt"/>
              </a:rPr>
              <a:t>Practice physicians remain independent</a:t>
            </a:r>
          </a:p>
          <a:p>
            <a:pPr algn="just">
              <a:buFont typeface="Arial" panose="020B0604020202020204" pitchFamily="34" charset="0"/>
              <a:buChar char="•"/>
              <a:defRPr/>
            </a:pPr>
            <a:r>
              <a:rPr lang="en-US" altLang="en-US" sz="1600" dirty="0" smtClean="0">
                <a:solidFill>
                  <a:srgbClr val="254061"/>
                </a:solidFill>
                <a:latin typeface="+mn-lt"/>
              </a:rPr>
              <a:t>Easier segue to clinical integration and deployment of accountable care era strategy  </a:t>
            </a:r>
          </a:p>
          <a:p>
            <a:pPr marL="0" indent="0" algn="just">
              <a:defRPr/>
            </a:pPr>
            <a:endParaRPr lang="en-US" altLang="en-US" sz="1600" dirty="0" smtClean="0">
              <a:solidFill>
                <a:srgbClr val="254061"/>
              </a:solidFill>
              <a:latin typeface="+mn-lt"/>
            </a:endParaRPr>
          </a:p>
          <a:p>
            <a:pPr algn="just">
              <a:buFont typeface="Arial" panose="020B0604020202020204" pitchFamily="34" charset="0"/>
              <a:buChar char="•"/>
              <a:defRPr/>
            </a:pPr>
            <a:endParaRPr lang="en-US" altLang="en-US" sz="1900" dirty="0">
              <a:solidFill>
                <a:srgbClr val="254061"/>
              </a:solidFill>
              <a:latin typeface="+mn-lt"/>
            </a:endParaRPr>
          </a:p>
        </p:txBody>
      </p:sp>
      <p:sp>
        <p:nvSpPr>
          <p:cNvPr id="19" name="Text Placeholder 1"/>
          <p:cNvSpPr txBox="1">
            <a:spLocks/>
          </p:cNvSpPr>
          <p:nvPr/>
        </p:nvSpPr>
        <p:spPr>
          <a:xfrm>
            <a:off x="254000" y="1671638"/>
            <a:ext cx="3981450" cy="590550"/>
          </a:xfrm>
          <a:prstGeom prst="rect">
            <a:avLst/>
          </a:prstGeom>
          <a:solidFill>
            <a:schemeClr val="accent1">
              <a:lumMod val="75000"/>
            </a:schemeClr>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lvl1pPr marL="342900" indent="-342900" algn="l" defTabSz="457200" rtl="0" eaLnBrk="1" latinLnBrk="0" hangingPunct="1">
              <a:spcBef>
                <a:spcPct val="20000"/>
              </a:spcBef>
              <a:buFont typeface="Arial"/>
              <a:buChar char="•"/>
              <a:defRPr sz="3200" kern="1200">
                <a:solidFill>
                  <a:schemeClr val="lt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lt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lt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lt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indent="0" algn="ctr" fontAlgn="auto">
              <a:spcAft>
                <a:spcPts val="0"/>
              </a:spcAft>
              <a:buFont typeface="Arial"/>
              <a:buNone/>
              <a:defRPr/>
            </a:pPr>
            <a:r>
              <a:rPr lang="en-US" dirty="0" smtClean="0">
                <a:solidFill>
                  <a:schemeClr val="bg1"/>
                </a:solidFill>
              </a:rPr>
              <a:t>Employment</a:t>
            </a:r>
            <a:endParaRPr lang="en-US" dirty="0">
              <a:solidFill>
                <a:schemeClr val="bg1"/>
              </a:solidFill>
            </a:endParaRPr>
          </a:p>
        </p:txBody>
      </p:sp>
      <p:cxnSp>
        <p:nvCxnSpPr>
          <p:cNvPr id="20" name="Straight Connector 19"/>
          <p:cNvCxnSpPr/>
          <p:nvPr/>
        </p:nvCxnSpPr>
        <p:spPr>
          <a:xfrm>
            <a:off x="4541838" y="1801813"/>
            <a:ext cx="0" cy="4076700"/>
          </a:xfrm>
          <a:prstGeom prst="line">
            <a:avLst/>
          </a:prstGeom>
          <a:ln w="15875" cmpd="dbl">
            <a:solidFill>
              <a:schemeClr val="tx1"/>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67630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4025" y="2938463"/>
            <a:ext cx="8235950" cy="1470025"/>
          </a:xfrm>
        </p:spPr>
        <p:txBody>
          <a:bodyPr/>
          <a:lstStyle/>
          <a:p>
            <a:pPr eaLnBrk="1" hangingPunct="1"/>
            <a:r>
              <a:rPr lang="en-US" altLang="en-US" dirty="0" smtClean="0">
                <a:solidFill>
                  <a:srgbClr val="595959"/>
                </a:solidFill>
              </a:rPr>
              <a:t>Collaboratives</a:t>
            </a:r>
          </a:p>
        </p:txBody>
      </p:sp>
    </p:spTree>
    <p:extLst>
      <p:ext uri="{BB962C8B-B14F-4D97-AF65-F5344CB8AC3E}">
        <p14:creationId xmlns:p14="http://schemas.microsoft.com/office/powerpoint/2010/main" val="40153705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467" y="820615"/>
            <a:ext cx="8463333" cy="997552"/>
          </a:xfrm>
        </p:spPr>
        <p:txBody>
          <a:bodyPr>
            <a:normAutofit fontScale="90000"/>
          </a:bodyPr>
          <a:lstStyle/>
          <a:p>
            <a:r>
              <a:rPr lang="en-US" dirty="0" smtClean="0"/>
              <a:t>Accountable Care Era: Private Practice Decision </a:t>
            </a:r>
            <a:br>
              <a:rPr lang="en-US" dirty="0" smtClean="0"/>
            </a:br>
            <a:endParaRPr lang="en-US" dirty="0"/>
          </a:p>
        </p:txBody>
      </p:sp>
      <p:sp>
        <p:nvSpPr>
          <p:cNvPr id="3" name="Content Placeholder 2"/>
          <p:cNvSpPr>
            <a:spLocks noGrp="1"/>
          </p:cNvSpPr>
          <p:nvPr>
            <p:ph idx="1"/>
          </p:nvPr>
        </p:nvSpPr>
        <p:spPr>
          <a:xfrm>
            <a:off x="295275" y="1622769"/>
            <a:ext cx="8324850" cy="4773133"/>
          </a:xfrm>
        </p:spPr>
        <p:txBody>
          <a:bodyPr>
            <a:normAutofit/>
          </a:bodyPr>
          <a:lstStyle/>
          <a:p>
            <a:pPr algn="just"/>
            <a:r>
              <a:rPr lang="en-US" sz="2000" dirty="0" smtClean="0"/>
              <a:t>With rising financial pressures, </a:t>
            </a:r>
            <a:r>
              <a:rPr lang="en-US" sz="2000" dirty="0"/>
              <a:t>s</a:t>
            </a:r>
            <a:r>
              <a:rPr lang="en-US" sz="2000" dirty="0" smtClean="0"/>
              <a:t>ome independent physicians are seeking shelter through employment or integration with large hospital/healthcare systems </a:t>
            </a:r>
          </a:p>
          <a:p>
            <a:pPr algn="just"/>
            <a:r>
              <a:rPr lang="en-US" sz="2000" dirty="0" smtClean="0"/>
              <a:t>Other physician innovators and entrepreneurs are becoming “trailblazers” by </a:t>
            </a:r>
            <a:r>
              <a:rPr lang="en-US" sz="2000" b="1" dirty="0" smtClean="0"/>
              <a:t>using the current challenges as an opportunity to improve patient care and the practice environment for themselves </a:t>
            </a:r>
          </a:p>
        </p:txBody>
      </p:sp>
      <p:sp>
        <p:nvSpPr>
          <p:cNvPr id="4" name="Slide Number Placeholder 5"/>
          <p:cNvSpPr>
            <a:spLocks noGrp="1"/>
          </p:cNvSpPr>
          <p:nvPr>
            <p:ph type="sldNum" sz="quarter" idx="4"/>
          </p:nvPr>
        </p:nvSpPr>
        <p:spPr>
          <a:xfrm>
            <a:off x="223467" y="6356350"/>
            <a:ext cx="1809261"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fld id="{B01E474B-E64A-1643-BE86-DE6C30C3886C}" type="slidenum">
              <a:rPr lang="en-US" smtClean="0"/>
              <a:pPr algn="l"/>
              <a:t>35</a:t>
            </a:fld>
            <a:endParaRPr lang="en-US" dirty="0"/>
          </a:p>
        </p:txBody>
      </p:sp>
      <p:graphicFrame>
        <p:nvGraphicFramePr>
          <p:cNvPr id="6" name="Diagram 5"/>
          <p:cNvGraphicFramePr/>
          <p:nvPr>
            <p:extLst>
              <p:ext uri="{D42A27DB-BD31-4B8C-83A1-F6EECF244321}">
                <p14:modId xmlns:p14="http://schemas.microsoft.com/office/powerpoint/2010/main" val="3164674303"/>
              </p:ext>
            </p:extLst>
          </p:nvPr>
        </p:nvGraphicFramePr>
        <p:xfrm>
          <a:off x="223467" y="3714451"/>
          <a:ext cx="8762878" cy="20179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9336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93617" y="3259292"/>
            <a:ext cx="7190509" cy="142833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grpSp>
        <p:nvGrpSpPr>
          <p:cNvPr id="7" name="Group 6"/>
          <p:cNvGrpSpPr/>
          <p:nvPr/>
        </p:nvGrpSpPr>
        <p:grpSpPr>
          <a:xfrm>
            <a:off x="1003973" y="1930388"/>
            <a:ext cx="6975267" cy="3439538"/>
            <a:chOff x="794669" y="1891748"/>
            <a:chExt cx="6975267" cy="3439538"/>
          </a:xfrm>
        </p:grpSpPr>
        <p:sp>
          <p:nvSpPr>
            <p:cNvPr id="8" name="Oval 7"/>
            <p:cNvSpPr/>
            <p:nvPr/>
          </p:nvSpPr>
          <p:spPr>
            <a:xfrm>
              <a:off x="1440713" y="1891748"/>
              <a:ext cx="1143000" cy="533400"/>
            </a:xfrm>
            <a:prstGeom prst="ellipse">
              <a:avLst/>
            </a:prstGeom>
            <a:solidFill>
              <a:srgbClr val="E0E0F8"/>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Calibri" pitchFamily="34" charset="0"/>
                </a:rPr>
                <a:t>CMS</a:t>
              </a:r>
              <a:endParaRPr lang="en-US" sz="1400" b="1" dirty="0">
                <a:solidFill>
                  <a:schemeClr val="tx1"/>
                </a:solidFill>
                <a:latin typeface="Calibri" pitchFamily="34" charset="0"/>
              </a:endParaRPr>
            </a:p>
          </p:txBody>
        </p:sp>
        <p:sp>
          <p:nvSpPr>
            <p:cNvPr id="9" name="Oval 8"/>
            <p:cNvSpPr/>
            <p:nvPr/>
          </p:nvSpPr>
          <p:spPr>
            <a:xfrm>
              <a:off x="6396409" y="1905001"/>
              <a:ext cx="1143000" cy="533400"/>
            </a:xfrm>
            <a:prstGeom prst="ellipse">
              <a:avLst/>
            </a:prstGeom>
            <a:solidFill>
              <a:srgbClr val="E0E0F8"/>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Calibri" pitchFamily="34" charset="0"/>
                </a:rPr>
                <a:t>PAYERS</a:t>
              </a:r>
              <a:endParaRPr lang="en-US" sz="1400" b="1" dirty="0">
                <a:solidFill>
                  <a:schemeClr val="tx1"/>
                </a:solidFill>
                <a:latin typeface="Calibri" pitchFamily="34" charset="0"/>
              </a:endParaRPr>
            </a:p>
          </p:txBody>
        </p:sp>
        <p:sp>
          <p:nvSpPr>
            <p:cNvPr id="10" name="Rounded Rectangle 9"/>
            <p:cNvSpPr/>
            <p:nvPr/>
          </p:nvSpPr>
          <p:spPr>
            <a:xfrm>
              <a:off x="794669" y="2667000"/>
              <a:ext cx="6975267" cy="914400"/>
            </a:xfrm>
            <a:prstGeom prst="roundRect">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16200000" scaled="1"/>
              <a:tileRect/>
            </a:gra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latin typeface="Calibri" pitchFamily="34" charset="0"/>
                </a:rPr>
                <a:t>Multi-Specialty IPA (</a:t>
              </a:r>
              <a:r>
                <a:rPr lang="en-US" sz="1600" b="1" i="1" dirty="0" smtClean="0">
                  <a:solidFill>
                    <a:schemeClr val="bg1"/>
                  </a:solidFill>
                  <a:latin typeface="Calibri" pitchFamily="34" charset="0"/>
                </a:rPr>
                <a:t>Joint Contracting Entity</a:t>
              </a:r>
              <a:r>
                <a:rPr lang="en-US" sz="1600" b="1" dirty="0" smtClean="0">
                  <a:solidFill>
                    <a:schemeClr val="bg1"/>
                  </a:solidFill>
                  <a:latin typeface="Calibri" pitchFamily="34" charset="0"/>
                </a:rPr>
                <a:t>)*</a:t>
              </a:r>
              <a:endParaRPr lang="en-US" sz="1600" b="1" dirty="0">
                <a:solidFill>
                  <a:schemeClr val="bg1"/>
                </a:solidFill>
                <a:latin typeface="Calibri" pitchFamily="34" charset="0"/>
              </a:endParaRPr>
            </a:p>
          </p:txBody>
        </p:sp>
        <p:sp>
          <p:nvSpPr>
            <p:cNvPr id="11" name="Rounded Rectangle 10"/>
            <p:cNvSpPr/>
            <p:nvPr/>
          </p:nvSpPr>
          <p:spPr>
            <a:xfrm>
              <a:off x="5003025" y="5026486"/>
              <a:ext cx="2441448" cy="3048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cap="small" dirty="0" smtClean="0">
                  <a:solidFill>
                    <a:schemeClr val="tx1"/>
                  </a:solidFill>
                  <a:latin typeface="Calibri" pitchFamily="34" charset="0"/>
                </a:rPr>
                <a:t>Contracted PCPs</a:t>
              </a:r>
              <a:endParaRPr lang="en-US" sz="1200" cap="small" dirty="0">
                <a:solidFill>
                  <a:schemeClr val="tx1"/>
                </a:solidFill>
                <a:latin typeface="Calibri" pitchFamily="34" charset="0"/>
              </a:endParaRPr>
            </a:p>
          </p:txBody>
        </p:sp>
        <p:sp>
          <p:nvSpPr>
            <p:cNvPr id="12" name="Rounded Rectangle 11"/>
            <p:cNvSpPr/>
            <p:nvPr/>
          </p:nvSpPr>
          <p:spPr>
            <a:xfrm>
              <a:off x="1036631" y="5026486"/>
              <a:ext cx="2438400" cy="304800"/>
            </a:xfrm>
            <a:prstGeom prst="roundRect">
              <a:avLst/>
            </a:prstGeom>
            <a:solidFill>
              <a:schemeClr val="accent3">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cap="small" dirty="0" smtClean="0">
                  <a:solidFill>
                    <a:schemeClr val="accent3">
                      <a:lumMod val="20000"/>
                      <a:lumOff val="80000"/>
                    </a:schemeClr>
                  </a:solidFill>
                  <a:latin typeface="Calibri" pitchFamily="34" charset="0"/>
                </a:rPr>
                <a:t>Contracted Specialists</a:t>
              </a:r>
              <a:endParaRPr lang="en-US" sz="1200" cap="small" dirty="0">
                <a:solidFill>
                  <a:schemeClr val="accent3">
                    <a:lumMod val="20000"/>
                    <a:lumOff val="80000"/>
                  </a:schemeClr>
                </a:solidFill>
                <a:latin typeface="Calibri" pitchFamily="34" charset="0"/>
              </a:endParaRPr>
            </a:p>
          </p:txBody>
        </p:sp>
        <p:cxnSp>
          <p:nvCxnSpPr>
            <p:cNvPr id="13" name="Straight Arrow Connector 12"/>
            <p:cNvCxnSpPr/>
            <p:nvPr/>
          </p:nvCxnSpPr>
          <p:spPr>
            <a:xfrm rot="16200000" flipH="1">
              <a:off x="2141531" y="2438400"/>
              <a:ext cx="228600" cy="228600"/>
            </a:xfrm>
            <a:prstGeom prst="straightConnector1">
              <a:avLst/>
            </a:prstGeom>
            <a:ln w="28575">
              <a:solidFill>
                <a:schemeClr val="tx1">
                  <a:lumMod val="85000"/>
                  <a:lumOff val="1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flipH="1" flipV="1">
              <a:off x="6585870" y="2438401"/>
              <a:ext cx="228600" cy="228600"/>
            </a:xfrm>
            <a:prstGeom prst="straightConnector1">
              <a:avLst/>
            </a:prstGeom>
            <a:ln w="28575">
              <a:solidFill>
                <a:schemeClr val="tx1">
                  <a:lumMod val="85000"/>
                  <a:lumOff val="15000"/>
                </a:schemeClr>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1426030" y="3810021"/>
            <a:ext cx="1567543"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dirty="0" smtClean="0"/>
              <a:t>Office-Based Practice #1</a:t>
            </a:r>
            <a:endParaRPr lang="en-US" dirty="0"/>
          </a:p>
        </p:txBody>
      </p:sp>
      <p:sp>
        <p:nvSpPr>
          <p:cNvPr id="16" name="TextBox 15"/>
          <p:cNvSpPr txBox="1"/>
          <p:nvPr/>
        </p:nvSpPr>
        <p:spPr>
          <a:xfrm>
            <a:off x="3744744" y="3810021"/>
            <a:ext cx="1567543"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dirty="0" smtClean="0"/>
              <a:t>Office-Based Practice #2</a:t>
            </a:r>
            <a:endParaRPr lang="en-US" dirty="0"/>
          </a:p>
        </p:txBody>
      </p:sp>
      <p:sp>
        <p:nvSpPr>
          <p:cNvPr id="17" name="TextBox 16"/>
          <p:cNvSpPr txBox="1"/>
          <p:nvPr/>
        </p:nvSpPr>
        <p:spPr>
          <a:xfrm>
            <a:off x="5900168" y="3810021"/>
            <a:ext cx="1567543"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dirty="0" smtClean="0"/>
              <a:t>Office-Based Practice #3</a:t>
            </a:r>
            <a:endParaRPr lang="en-US" dirty="0"/>
          </a:p>
        </p:txBody>
      </p:sp>
      <p:cxnSp>
        <p:nvCxnSpPr>
          <p:cNvPr id="18" name="Elbow Connector 17"/>
          <p:cNvCxnSpPr>
            <a:stCxn id="10" idx="1"/>
            <a:endCxn id="12" idx="1"/>
          </p:cNvCxnSpPr>
          <p:nvPr/>
        </p:nvCxnSpPr>
        <p:spPr>
          <a:xfrm rot="10800000" flipH="1" flipV="1">
            <a:off x="1003973" y="3162840"/>
            <a:ext cx="241962" cy="2054686"/>
          </a:xfrm>
          <a:prstGeom prst="bentConnector3">
            <a:avLst>
              <a:gd name="adj1" fmla="val -157463"/>
            </a:avLst>
          </a:prstGeom>
          <a:ln>
            <a:prstDash val="dash"/>
          </a:ln>
        </p:spPr>
        <p:style>
          <a:lnRef idx="2">
            <a:schemeClr val="accent3"/>
          </a:lnRef>
          <a:fillRef idx="0">
            <a:schemeClr val="accent3"/>
          </a:fillRef>
          <a:effectRef idx="1">
            <a:schemeClr val="accent3"/>
          </a:effectRef>
          <a:fontRef idx="minor">
            <a:schemeClr val="tx1"/>
          </a:fontRef>
        </p:style>
      </p:cxnSp>
      <p:cxnSp>
        <p:nvCxnSpPr>
          <p:cNvPr id="19" name="Elbow Connector 18"/>
          <p:cNvCxnSpPr>
            <a:stCxn id="10" idx="3"/>
            <a:endCxn id="11" idx="3"/>
          </p:cNvCxnSpPr>
          <p:nvPr/>
        </p:nvCxnSpPr>
        <p:spPr>
          <a:xfrm flipH="1">
            <a:off x="7653777" y="3162840"/>
            <a:ext cx="325463" cy="2054686"/>
          </a:xfrm>
          <a:prstGeom prst="bentConnector3">
            <a:avLst>
              <a:gd name="adj1" fmla="val -110374"/>
            </a:avLst>
          </a:prstGeom>
          <a:ln>
            <a:prstDash val="dash"/>
          </a:ln>
        </p:spPr>
        <p:style>
          <a:lnRef idx="2">
            <a:schemeClr val="accent5"/>
          </a:lnRef>
          <a:fillRef idx="0">
            <a:schemeClr val="accent5"/>
          </a:fillRef>
          <a:effectRef idx="1">
            <a:schemeClr val="accent5"/>
          </a:effectRef>
          <a:fontRef idx="minor">
            <a:schemeClr val="tx1"/>
          </a:fontRef>
        </p:style>
      </p:cxnSp>
      <p:sp>
        <p:nvSpPr>
          <p:cNvPr id="20" name="TextBox 19"/>
          <p:cNvSpPr txBox="1"/>
          <p:nvPr/>
        </p:nvSpPr>
        <p:spPr>
          <a:xfrm>
            <a:off x="573876" y="5450937"/>
            <a:ext cx="7757297" cy="267766"/>
          </a:xfrm>
          <a:prstGeom prst="rect">
            <a:avLst/>
          </a:prstGeom>
          <a:noFill/>
        </p:spPr>
        <p:txBody>
          <a:bodyPr wrap="square" lIns="82296" tIns="41148" rIns="82296" bIns="41148" rtlCol="0">
            <a:spAutoFit/>
          </a:bodyPr>
          <a:lstStyle/>
          <a:p>
            <a:r>
              <a:rPr lang="en-US" sz="1200" i="1" dirty="0" smtClean="0">
                <a:latin typeface="Calibri" pitchFamily="34" charset="0"/>
              </a:rPr>
              <a:t>*Can consist of as many private practices as desired by the participating parties;  must be clinically integrated. </a:t>
            </a:r>
            <a:endParaRPr lang="en-US" sz="1200" i="1" dirty="0">
              <a:latin typeface="Calibri" pitchFamily="34" charset="0"/>
            </a:endParaRPr>
          </a:p>
        </p:txBody>
      </p:sp>
      <p:sp>
        <p:nvSpPr>
          <p:cNvPr id="21" name="Text Placeholder 2"/>
          <p:cNvSpPr txBox="1">
            <a:spLocks/>
          </p:cNvSpPr>
          <p:nvPr/>
        </p:nvSpPr>
        <p:spPr>
          <a:xfrm>
            <a:off x="341311" y="1709322"/>
            <a:ext cx="8496300" cy="336244"/>
          </a:xfrm>
          <a:prstGeom prst="rect">
            <a:avLst/>
          </a:prstGeom>
        </p:spPr>
        <p:txBody>
          <a:bodyPr>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800" b="1" i="1" dirty="0" smtClean="0">
                <a:solidFill>
                  <a:schemeClr val="tx1">
                    <a:lumMod val="65000"/>
                    <a:lumOff val="35000"/>
                  </a:schemeClr>
                </a:solidFill>
              </a:rPr>
              <a:t>This Could Be the “Look” for an IPA Entity</a:t>
            </a:r>
            <a:endParaRPr lang="en-US" sz="1800" b="1" i="1" dirty="0">
              <a:solidFill>
                <a:schemeClr val="tx1">
                  <a:lumMod val="65000"/>
                  <a:lumOff val="35000"/>
                </a:schemeClr>
              </a:solidFill>
            </a:endParaRPr>
          </a:p>
        </p:txBody>
      </p:sp>
      <p:sp>
        <p:nvSpPr>
          <p:cNvPr id="22" name="TextBox 21"/>
          <p:cNvSpPr txBox="1"/>
          <p:nvPr/>
        </p:nvSpPr>
        <p:spPr>
          <a:xfrm>
            <a:off x="223855" y="1339990"/>
            <a:ext cx="5539436" cy="369332"/>
          </a:xfrm>
          <a:prstGeom prst="rect">
            <a:avLst/>
          </a:prstGeom>
          <a:noFill/>
        </p:spPr>
        <p:txBody>
          <a:bodyPr wrap="square" rtlCol="0">
            <a:spAutoFit/>
          </a:bodyPr>
          <a:lstStyle/>
          <a:p>
            <a:r>
              <a:rPr lang="en-US" i="1" dirty="0" smtClean="0">
                <a:solidFill>
                  <a:srgbClr val="FF0000"/>
                </a:solidFill>
              </a:rPr>
              <a:t>Example – For Illustration Purposes Only</a:t>
            </a:r>
            <a:endParaRPr lang="en-US" i="1" dirty="0">
              <a:solidFill>
                <a:srgbClr val="FF0000"/>
              </a:solidFill>
            </a:endParaRPr>
          </a:p>
        </p:txBody>
      </p:sp>
      <p:sp>
        <p:nvSpPr>
          <p:cNvPr id="3" name="Title 2"/>
          <p:cNvSpPr>
            <a:spLocks noGrp="1"/>
          </p:cNvSpPr>
          <p:nvPr>
            <p:ph type="title"/>
          </p:nvPr>
        </p:nvSpPr>
        <p:spPr>
          <a:xfrm>
            <a:off x="223855" y="820615"/>
            <a:ext cx="8462945" cy="997552"/>
          </a:xfrm>
        </p:spPr>
        <p:txBody>
          <a:bodyPr>
            <a:normAutofit fontScale="90000"/>
          </a:bodyPr>
          <a:lstStyle/>
          <a:p>
            <a:r>
              <a:rPr lang="en-US" sz="4000" dirty="0" smtClean="0"/>
              <a:t>The IPA Model</a:t>
            </a:r>
            <a:r>
              <a:rPr lang="en-US" dirty="0" smtClean="0"/>
              <a:t/>
            </a:r>
            <a:br>
              <a:rPr lang="en-US" dirty="0" smtClean="0"/>
            </a:br>
            <a:endParaRPr lang="en-US" dirty="0"/>
          </a:p>
        </p:txBody>
      </p:sp>
      <p:sp>
        <p:nvSpPr>
          <p:cNvPr id="23" name="Slide Number Placeholder 3"/>
          <p:cNvSpPr>
            <a:spLocks noGrp="1"/>
          </p:cNvSpPr>
          <p:nvPr>
            <p:ph type="sldNum" sz="quarter" idx="4"/>
          </p:nvPr>
        </p:nvSpPr>
        <p:spPr>
          <a:prstGeom prst="rect">
            <a:avLst/>
          </a:prstGeom>
        </p:spPr>
        <p:txBody>
          <a:bodyPr>
            <a:normAutofit/>
          </a:bodyPr>
          <a:lstStyle/>
          <a:p>
            <a:fld id="{EECDC38D-5C20-4A51-9F96-476968CA7B43}" type="slidenum">
              <a:rPr lang="en-US" smtClean="0"/>
              <a:pPr/>
              <a:t>36</a:t>
            </a:fld>
            <a:endParaRPr lang="en-US" dirty="0"/>
          </a:p>
        </p:txBody>
      </p:sp>
      <p:sp>
        <p:nvSpPr>
          <p:cNvPr id="5" name="Rectangle 4"/>
          <p:cNvSpPr/>
          <p:nvPr/>
        </p:nvSpPr>
        <p:spPr>
          <a:xfrm>
            <a:off x="646569" y="5696597"/>
            <a:ext cx="7684604" cy="646331"/>
          </a:xfrm>
          <a:prstGeom prst="rect">
            <a:avLst/>
          </a:prstGeom>
        </p:spPr>
        <p:txBody>
          <a:bodyPr wrap="square">
            <a:spAutoFit/>
          </a:bodyPr>
          <a:lstStyle/>
          <a:p>
            <a:pPr algn="ctr"/>
            <a:r>
              <a:rPr lang="en-US" dirty="0">
                <a:solidFill>
                  <a:srgbClr val="FF0000"/>
                </a:solidFill>
              </a:rPr>
              <a:t>The IPA is increasingly serving as the </a:t>
            </a:r>
            <a:r>
              <a:rPr lang="en-US" dirty="0" smtClean="0">
                <a:solidFill>
                  <a:srgbClr val="FF0000"/>
                </a:solidFill>
              </a:rPr>
              <a:t>foundation </a:t>
            </a:r>
            <a:r>
              <a:rPr lang="en-US" dirty="0">
                <a:solidFill>
                  <a:srgbClr val="FF0000"/>
                </a:solidFill>
              </a:rPr>
              <a:t>for providers to work toward growth </a:t>
            </a:r>
            <a:r>
              <a:rPr lang="en-US" dirty="0" smtClean="0">
                <a:solidFill>
                  <a:srgbClr val="FF0000"/>
                </a:solidFill>
              </a:rPr>
              <a:t>and </a:t>
            </a:r>
            <a:r>
              <a:rPr lang="en-US" dirty="0">
                <a:solidFill>
                  <a:srgbClr val="FF0000"/>
                </a:solidFill>
              </a:rPr>
              <a:t>clinical integration </a:t>
            </a:r>
          </a:p>
        </p:txBody>
      </p:sp>
    </p:spTree>
    <p:extLst>
      <p:ext uri="{BB962C8B-B14F-4D97-AF65-F5344CB8AC3E}">
        <p14:creationId xmlns:p14="http://schemas.microsoft.com/office/powerpoint/2010/main" val="588950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p:cNvSpPr/>
          <p:nvPr/>
        </p:nvSpPr>
        <p:spPr>
          <a:xfrm>
            <a:off x="3100855" y="3982466"/>
            <a:ext cx="1600200" cy="457200"/>
          </a:xfrm>
          <a:prstGeom prst="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600" b="1" dirty="0" smtClean="0">
                <a:solidFill>
                  <a:schemeClr val="tx1">
                    <a:lumMod val="85000"/>
                    <a:lumOff val="15000"/>
                  </a:schemeClr>
                </a:solidFill>
              </a:rPr>
              <a:t>Hosp/Systems</a:t>
            </a:r>
            <a:endParaRPr lang="en-US" sz="1600" b="1" dirty="0">
              <a:solidFill>
                <a:schemeClr val="tx1">
                  <a:lumMod val="85000"/>
                  <a:lumOff val="15000"/>
                </a:schemeClr>
              </a:solidFill>
            </a:endParaRPr>
          </a:p>
        </p:txBody>
      </p:sp>
      <p:sp>
        <p:nvSpPr>
          <p:cNvPr id="51" name="Rectangle 50"/>
          <p:cNvSpPr/>
          <p:nvPr/>
        </p:nvSpPr>
        <p:spPr>
          <a:xfrm>
            <a:off x="2948455" y="3830066"/>
            <a:ext cx="1600200" cy="457200"/>
          </a:xfrm>
          <a:prstGeom prst="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600" b="1" dirty="0" smtClean="0">
                <a:solidFill>
                  <a:schemeClr val="tx1">
                    <a:lumMod val="85000"/>
                    <a:lumOff val="15000"/>
                  </a:schemeClr>
                </a:solidFill>
              </a:rPr>
              <a:t>Hosp/Systems</a:t>
            </a:r>
            <a:endParaRPr lang="en-US" sz="1600" b="1" dirty="0">
              <a:solidFill>
                <a:schemeClr val="tx1">
                  <a:lumMod val="85000"/>
                  <a:lumOff val="15000"/>
                </a:schemeClr>
              </a:solidFill>
            </a:endParaRPr>
          </a:p>
        </p:txBody>
      </p:sp>
      <p:sp>
        <p:nvSpPr>
          <p:cNvPr id="49" name="Rectangle 48"/>
          <p:cNvSpPr/>
          <p:nvPr/>
        </p:nvSpPr>
        <p:spPr>
          <a:xfrm>
            <a:off x="2796055" y="3677666"/>
            <a:ext cx="1600200" cy="457200"/>
          </a:xfrm>
          <a:prstGeom prst="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600" b="1" dirty="0" smtClean="0">
                <a:solidFill>
                  <a:schemeClr val="tx1">
                    <a:lumMod val="85000"/>
                    <a:lumOff val="15000"/>
                  </a:schemeClr>
                </a:solidFill>
              </a:rPr>
              <a:t>Hosp/Systems</a:t>
            </a:r>
            <a:endParaRPr lang="en-US" sz="1600" b="1" dirty="0">
              <a:solidFill>
                <a:schemeClr val="tx1">
                  <a:lumMod val="85000"/>
                  <a:lumOff val="15000"/>
                </a:schemeClr>
              </a:solidFill>
            </a:endParaRPr>
          </a:p>
        </p:txBody>
      </p:sp>
      <p:grpSp>
        <p:nvGrpSpPr>
          <p:cNvPr id="2" name="Group 55"/>
          <p:cNvGrpSpPr/>
          <p:nvPr/>
        </p:nvGrpSpPr>
        <p:grpSpPr>
          <a:xfrm>
            <a:off x="510055" y="1530814"/>
            <a:ext cx="4114800" cy="3429000"/>
            <a:chOff x="152400" y="1891748"/>
            <a:chExt cx="4114800" cy="3429000"/>
          </a:xfrm>
        </p:grpSpPr>
        <p:cxnSp>
          <p:nvCxnSpPr>
            <p:cNvPr id="43" name="Straight Connector 42"/>
            <p:cNvCxnSpPr/>
            <p:nvPr/>
          </p:nvCxnSpPr>
          <p:spPr>
            <a:xfrm rot="5400000">
              <a:off x="476249" y="4133850"/>
              <a:ext cx="1143000" cy="3810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endCxn id="27" idx="0"/>
            </p:cNvCxnSpPr>
            <p:nvPr/>
          </p:nvCxnSpPr>
          <p:spPr>
            <a:xfrm rot="16200000" flipH="1">
              <a:off x="863048" y="3975652"/>
              <a:ext cx="1143000" cy="354496"/>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endCxn id="28" idx="1"/>
            </p:cNvCxnSpPr>
            <p:nvPr/>
          </p:nvCxnSpPr>
          <p:spPr>
            <a:xfrm rot="16200000" flipH="1">
              <a:off x="1239078" y="3892826"/>
              <a:ext cx="1163226" cy="540374"/>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endCxn id="25" idx="0"/>
            </p:cNvCxnSpPr>
            <p:nvPr/>
          </p:nvCxnSpPr>
          <p:spPr>
            <a:xfrm rot="5400000">
              <a:off x="-57150" y="4133850"/>
              <a:ext cx="1143000" cy="3810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8" name="Trapezoid 7"/>
            <p:cNvSpPr/>
            <p:nvPr/>
          </p:nvSpPr>
          <p:spPr>
            <a:xfrm>
              <a:off x="2057400" y="2716696"/>
              <a:ext cx="1371600" cy="838200"/>
            </a:xfrm>
            <a:prstGeom prst="trapezoid">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CIN/ACO</a:t>
              </a:r>
              <a:endParaRPr lang="en-US" b="1" dirty="0"/>
            </a:p>
          </p:txBody>
        </p:sp>
        <p:sp>
          <p:nvSpPr>
            <p:cNvPr id="9" name="Oval 8"/>
            <p:cNvSpPr/>
            <p:nvPr/>
          </p:nvSpPr>
          <p:spPr>
            <a:xfrm>
              <a:off x="1219200" y="1891748"/>
              <a:ext cx="1524000" cy="533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1">
                      <a:lumMod val="75000"/>
                    </a:schemeClr>
                  </a:solidFill>
                </a:rPr>
                <a:t>CMS</a:t>
              </a:r>
              <a:endParaRPr lang="en-US" b="1" dirty="0">
                <a:solidFill>
                  <a:schemeClr val="accent1">
                    <a:lumMod val="75000"/>
                  </a:schemeClr>
                </a:solidFill>
              </a:endParaRPr>
            </a:p>
          </p:txBody>
        </p:sp>
        <p:sp>
          <p:nvSpPr>
            <p:cNvPr id="10" name="Oval 9"/>
            <p:cNvSpPr/>
            <p:nvPr/>
          </p:nvSpPr>
          <p:spPr>
            <a:xfrm>
              <a:off x="2819400" y="1905000"/>
              <a:ext cx="1447800" cy="533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accent1">
                      <a:lumMod val="75000"/>
                    </a:schemeClr>
                  </a:solidFill>
                </a:rPr>
                <a:t>PAYERS</a:t>
              </a:r>
              <a:endParaRPr lang="en-US" sz="1600" b="1" dirty="0">
                <a:solidFill>
                  <a:schemeClr val="accent1">
                    <a:lumMod val="75000"/>
                  </a:schemeClr>
                </a:solidFill>
              </a:endParaRPr>
            </a:p>
          </p:txBody>
        </p:sp>
        <p:sp>
          <p:nvSpPr>
            <p:cNvPr id="11" name="Rounded Rectangle 10"/>
            <p:cNvSpPr/>
            <p:nvPr/>
          </p:nvSpPr>
          <p:spPr>
            <a:xfrm>
              <a:off x="304800" y="2667000"/>
              <a:ext cx="1524000" cy="914400"/>
            </a:xfrm>
            <a:prstGeom prst="roundRect">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16200000" scaled="1"/>
              <a:tileRect/>
            </a:gra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4">
                      <a:lumMod val="50000"/>
                    </a:schemeClr>
                  </a:solidFill>
                </a:rPr>
                <a:t>PHO/IPA</a:t>
              </a:r>
              <a:endParaRPr lang="en-US" b="1" dirty="0">
                <a:solidFill>
                  <a:schemeClr val="accent4">
                    <a:lumMod val="50000"/>
                  </a:schemeClr>
                </a:solidFill>
              </a:endParaRPr>
            </a:p>
          </p:txBody>
        </p:sp>
        <p:sp>
          <p:nvSpPr>
            <p:cNvPr id="12" name="Rectangle 11"/>
            <p:cNvSpPr/>
            <p:nvPr/>
          </p:nvSpPr>
          <p:spPr>
            <a:xfrm>
              <a:off x="2286000" y="3886200"/>
              <a:ext cx="1600200" cy="457200"/>
            </a:xfrm>
            <a:prstGeom prst="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lumMod val="85000"/>
                      <a:lumOff val="15000"/>
                    </a:schemeClr>
                  </a:solidFill>
                </a:rPr>
                <a:t>Hosp/Systems</a:t>
              </a:r>
              <a:endParaRPr lang="en-US" sz="1600" b="1" dirty="0">
                <a:solidFill>
                  <a:schemeClr val="tx1">
                    <a:lumMod val="85000"/>
                    <a:lumOff val="15000"/>
                  </a:schemeClr>
                </a:solidFill>
              </a:endParaRPr>
            </a:p>
          </p:txBody>
        </p:sp>
        <p:sp>
          <p:nvSpPr>
            <p:cNvPr id="17" name="Teardrop 16"/>
            <p:cNvSpPr/>
            <p:nvPr/>
          </p:nvSpPr>
          <p:spPr>
            <a:xfrm>
              <a:off x="228600" y="3733800"/>
              <a:ext cx="228600" cy="228600"/>
            </a:xfrm>
            <a:prstGeom prst="teardrop">
              <a:avLst/>
            </a:prstGeom>
            <a:solidFill>
              <a:schemeClr val="accent5">
                <a:lumMod val="60000"/>
                <a:lumOff val="4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ardrop 17"/>
            <p:cNvSpPr/>
            <p:nvPr/>
          </p:nvSpPr>
          <p:spPr>
            <a:xfrm>
              <a:off x="533400" y="3733800"/>
              <a:ext cx="228600" cy="228600"/>
            </a:xfrm>
            <a:prstGeom prst="teardrop">
              <a:avLst/>
            </a:prstGeom>
            <a:solidFill>
              <a:schemeClr val="accent5">
                <a:lumMod val="60000"/>
                <a:lumOff val="4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ardrop 18"/>
            <p:cNvSpPr/>
            <p:nvPr/>
          </p:nvSpPr>
          <p:spPr>
            <a:xfrm>
              <a:off x="762000" y="3733800"/>
              <a:ext cx="228600" cy="228600"/>
            </a:xfrm>
            <a:prstGeom prst="teardrop">
              <a:avLst/>
            </a:prstGeom>
            <a:solidFill>
              <a:schemeClr val="accent5">
                <a:lumMod val="60000"/>
                <a:lumOff val="4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ardrop 19"/>
            <p:cNvSpPr/>
            <p:nvPr/>
          </p:nvSpPr>
          <p:spPr>
            <a:xfrm flipH="1">
              <a:off x="1066800" y="3733800"/>
              <a:ext cx="228600" cy="228600"/>
            </a:xfrm>
            <a:prstGeom prst="teardrop">
              <a:avLst/>
            </a:prstGeom>
            <a:solidFill>
              <a:schemeClr val="accent5">
                <a:lumMod val="60000"/>
                <a:lumOff val="4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ardrop 20"/>
            <p:cNvSpPr/>
            <p:nvPr/>
          </p:nvSpPr>
          <p:spPr>
            <a:xfrm flipH="1">
              <a:off x="1371600" y="3733800"/>
              <a:ext cx="228600" cy="228600"/>
            </a:xfrm>
            <a:prstGeom prst="teardrop">
              <a:avLst/>
            </a:prstGeom>
            <a:solidFill>
              <a:schemeClr val="accent5">
                <a:lumMod val="60000"/>
                <a:lumOff val="4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ardrop 21"/>
            <p:cNvSpPr/>
            <p:nvPr/>
          </p:nvSpPr>
          <p:spPr>
            <a:xfrm flipH="1">
              <a:off x="1676400" y="3733800"/>
              <a:ext cx="228600" cy="228600"/>
            </a:xfrm>
            <a:prstGeom prst="teardrop">
              <a:avLst/>
            </a:prstGeom>
            <a:solidFill>
              <a:schemeClr val="accent5">
                <a:lumMod val="60000"/>
                <a:lumOff val="4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p:cNvSpPr/>
            <p:nvPr/>
          </p:nvSpPr>
          <p:spPr>
            <a:xfrm>
              <a:off x="152400" y="4101548"/>
              <a:ext cx="1905000" cy="304800"/>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cap="small" dirty="0" smtClean="0">
                  <a:solidFill>
                    <a:schemeClr val="accent5">
                      <a:lumMod val="20000"/>
                      <a:lumOff val="80000"/>
                    </a:schemeClr>
                  </a:solidFill>
                </a:rPr>
                <a:t>Contracted PCPs*</a:t>
              </a:r>
              <a:endParaRPr lang="en-US" sz="1400" cap="small" dirty="0">
                <a:solidFill>
                  <a:schemeClr val="accent5">
                    <a:lumMod val="20000"/>
                    <a:lumOff val="80000"/>
                  </a:schemeClr>
                </a:solidFill>
              </a:endParaRPr>
            </a:p>
          </p:txBody>
        </p:sp>
        <p:sp>
          <p:nvSpPr>
            <p:cNvPr id="24" name="Rounded Rectangle 23"/>
            <p:cNvSpPr/>
            <p:nvPr/>
          </p:nvSpPr>
          <p:spPr>
            <a:xfrm>
              <a:off x="152400" y="5015948"/>
              <a:ext cx="2438400" cy="304800"/>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cap="small" dirty="0" smtClean="0">
                  <a:solidFill>
                    <a:schemeClr val="accent3">
                      <a:lumMod val="20000"/>
                      <a:lumOff val="80000"/>
                    </a:schemeClr>
                  </a:solidFill>
                </a:rPr>
                <a:t>Contracted Specialists*</a:t>
              </a:r>
              <a:endParaRPr lang="en-US" sz="1400" cap="small" dirty="0">
                <a:solidFill>
                  <a:schemeClr val="accent3">
                    <a:lumMod val="20000"/>
                    <a:lumOff val="80000"/>
                  </a:schemeClr>
                </a:solidFill>
              </a:endParaRPr>
            </a:p>
          </p:txBody>
        </p:sp>
        <p:grpSp>
          <p:nvGrpSpPr>
            <p:cNvPr id="4" name="Group 28"/>
            <p:cNvGrpSpPr/>
            <p:nvPr/>
          </p:nvGrpSpPr>
          <p:grpSpPr>
            <a:xfrm>
              <a:off x="381000" y="4711148"/>
              <a:ext cx="1905000" cy="241852"/>
              <a:chOff x="228600" y="5168348"/>
              <a:chExt cx="1905000" cy="241852"/>
            </a:xfrm>
          </p:grpSpPr>
          <p:sp>
            <p:nvSpPr>
              <p:cNvPr id="25" name="Oval 24"/>
              <p:cNvSpPr/>
              <p:nvPr/>
            </p:nvSpPr>
            <p:spPr>
              <a:xfrm>
                <a:off x="228600" y="5181600"/>
                <a:ext cx="228600" cy="228600"/>
              </a:xfrm>
              <a:prstGeom prst="ellipse">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p:nvPr/>
            </p:nvSpPr>
            <p:spPr>
              <a:xfrm>
                <a:off x="762000" y="5181600"/>
                <a:ext cx="228600" cy="228600"/>
              </a:xfrm>
              <a:prstGeom prst="ellipse">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p:nvPr/>
            </p:nvSpPr>
            <p:spPr>
              <a:xfrm>
                <a:off x="1345096" y="5181600"/>
                <a:ext cx="228600" cy="228600"/>
              </a:xfrm>
              <a:prstGeom prst="ellipse">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p:nvPr/>
            </p:nvSpPr>
            <p:spPr>
              <a:xfrm>
                <a:off x="1905000" y="5168348"/>
                <a:ext cx="228600" cy="228600"/>
              </a:xfrm>
              <a:prstGeom prst="ellipse">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31" name="Straight Connector 30"/>
            <p:cNvCxnSpPr>
              <a:endCxn id="17" idx="6"/>
            </p:cNvCxnSpPr>
            <p:nvPr/>
          </p:nvCxnSpPr>
          <p:spPr>
            <a:xfrm rot="5400000">
              <a:off x="323850" y="3600450"/>
              <a:ext cx="152400" cy="11430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590550" y="3638550"/>
              <a:ext cx="152400" cy="3810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855593" y="3638550"/>
              <a:ext cx="152400" cy="3810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V="1">
              <a:off x="1657350" y="3600450"/>
              <a:ext cx="152400" cy="11430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V="1">
              <a:off x="1314449" y="3600450"/>
              <a:ext cx="152400" cy="11430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1066800" y="3657600"/>
              <a:ext cx="152400"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5400000" flipH="1" flipV="1">
              <a:off x="2743200" y="3733800"/>
              <a:ext cx="304800" cy="1588"/>
            </a:xfrm>
            <a:prstGeom prst="straightConnector1">
              <a:avLst/>
            </a:prstGeom>
            <a:ln w="28575">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16200000" flipH="1">
              <a:off x="2362200" y="2438400"/>
              <a:ext cx="228600" cy="228600"/>
            </a:xfrm>
            <a:prstGeom prst="straightConnector1">
              <a:avLst/>
            </a:prstGeom>
            <a:ln w="28575">
              <a:solidFill>
                <a:schemeClr val="tx1">
                  <a:lumMod val="85000"/>
                  <a:lumOff val="1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rot="5400000" flipH="1" flipV="1">
              <a:off x="2971800" y="2438401"/>
              <a:ext cx="228600" cy="228600"/>
            </a:xfrm>
            <a:prstGeom prst="straightConnector1">
              <a:avLst/>
            </a:prstGeom>
            <a:ln w="28575">
              <a:solidFill>
                <a:schemeClr val="tx1">
                  <a:lumMod val="85000"/>
                  <a:lumOff val="15000"/>
                </a:schemeClr>
              </a:solidFill>
              <a:headEnd type="arrow"/>
              <a:tailEnd type="arrow"/>
            </a:ln>
          </p:spPr>
          <p:style>
            <a:lnRef idx="1">
              <a:schemeClr val="accent1"/>
            </a:lnRef>
            <a:fillRef idx="0">
              <a:schemeClr val="accent1"/>
            </a:fillRef>
            <a:effectRef idx="0">
              <a:schemeClr val="accent1"/>
            </a:effectRef>
            <a:fontRef idx="minor">
              <a:schemeClr val="tx1"/>
            </a:fontRef>
          </p:style>
        </p:cxnSp>
      </p:grpSp>
      <p:cxnSp>
        <p:nvCxnSpPr>
          <p:cNvPr id="55" name="Straight Connector 54"/>
          <p:cNvCxnSpPr>
            <a:stCxn id="11" idx="3"/>
            <a:endCxn id="8" idx="1"/>
          </p:cNvCxnSpPr>
          <p:nvPr/>
        </p:nvCxnSpPr>
        <p:spPr>
          <a:xfrm>
            <a:off x="2186455" y="2763266"/>
            <a:ext cx="333375" cy="11596"/>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586255" y="5112214"/>
            <a:ext cx="3986685" cy="584775"/>
          </a:xfrm>
          <a:prstGeom prst="rect">
            <a:avLst/>
          </a:prstGeom>
          <a:noFill/>
        </p:spPr>
        <p:txBody>
          <a:bodyPr wrap="square" rtlCol="0">
            <a:spAutoFit/>
          </a:bodyPr>
          <a:lstStyle/>
          <a:p>
            <a:r>
              <a:rPr lang="en-US" sz="1600" dirty="0" smtClean="0">
                <a:solidFill>
                  <a:schemeClr val="tx1">
                    <a:lumMod val="65000"/>
                    <a:lumOff val="35000"/>
                  </a:schemeClr>
                </a:solidFill>
              </a:rPr>
              <a:t>* Physicians could be owners of the QC plus some contracted</a:t>
            </a:r>
            <a:endParaRPr lang="en-US" sz="1600" dirty="0">
              <a:solidFill>
                <a:schemeClr val="tx1">
                  <a:lumMod val="65000"/>
                  <a:lumOff val="35000"/>
                </a:schemeClr>
              </a:solidFill>
            </a:endParaRPr>
          </a:p>
        </p:txBody>
      </p:sp>
      <p:sp>
        <p:nvSpPr>
          <p:cNvPr id="48" name="Title 1"/>
          <p:cNvSpPr>
            <a:spLocks noGrp="1"/>
          </p:cNvSpPr>
          <p:nvPr>
            <p:ph type="title"/>
          </p:nvPr>
        </p:nvSpPr>
        <p:spPr>
          <a:xfrm>
            <a:off x="261820" y="820615"/>
            <a:ext cx="8424980" cy="997552"/>
          </a:xfrm>
        </p:spPr>
        <p:txBody>
          <a:bodyPr>
            <a:normAutofit fontScale="90000"/>
          </a:bodyPr>
          <a:lstStyle/>
          <a:p>
            <a:r>
              <a:rPr lang="en-US" sz="4000" dirty="0" smtClean="0"/>
              <a:t>Collaborative Structure</a:t>
            </a:r>
            <a:br>
              <a:rPr lang="en-US" sz="4000" dirty="0" smtClean="0"/>
            </a:br>
            <a:r>
              <a:rPr lang="en-US" sz="4000" dirty="0" smtClean="0"/>
              <a:t> </a:t>
            </a:r>
            <a:endParaRPr lang="en-US" sz="4000" dirty="0"/>
          </a:p>
        </p:txBody>
      </p:sp>
      <p:sp>
        <p:nvSpPr>
          <p:cNvPr id="56" name="Slide Number Placeholder 3"/>
          <p:cNvSpPr>
            <a:spLocks noGrp="1"/>
          </p:cNvSpPr>
          <p:nvPr>
            <p:ph type="sldNum" sz="quarter" idx="4"/>
          </p:nvPr>
        </p:nvSpPr>
        <p:spPr>
          <a:prstGeom prst="rect">
            <a:avLst/>
          </a:prstGeom>
        </p:spPr>
        <p:txBody>
          <a:bodyPr>
            <a:normAutofit/>
          </a:bodyPr>
          <a:lstStyle/>
          <a:p>
            <a:fld id="{EECDC38D-5C20-4A51-9F96-476968CA7B43}" type="slidenum">
              <a:rPr lang="en-US" smtClean="0"/>
              <a:pPr/>
              <a:t>37</a:t>
            </a:fld>
            <a:endParaRPr lang="en-US" dirty="0"/>
          </a:p>
        </p:txBody>
      </p:sp>
      <p:sp>
        <p:nvSpPr>
          <p:cNvPr id="3" name="Right Brace 2"/>
          <p:cNvSpPr/>
          <p:nvPr/>
        </p:nvSpPr>
        <p:spPr>
          <a:xfrm>
            <a:off x="4851260" y="1489849"/>
            <a:ext cx="640286" cy="4166175"/>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5" name="TextBox 4"/>
          <p:cNvSpPr txBox="1"/>
          <p:nvPr/>
        </p:nvSpPr>
        <p:spPr>
          <a:xfrm>
            <a:off x="5491546" y="1740956"/>
            <a:ext cx="3392884" cy="3570208"/>
          </a:xfrm>
          <a:prstGeom prst="rect">
            <a:avLst/>
          </a:prstGeom>
          <a:noFill/>
        </p:spPr>
        <p:txBody>
          <a:bodyPr wrap="square" rtlCol="0">
            <a:spAutoFit/>
          </a:bodyPr>
          <a:lstStyle/>
          <a:p>
            <a:pPr algn="just"/>
            <a:r>
              <a:rPr lang="en-US" dirty="0" smtClean="0">
                <a:solidFill>
                  <a:schemeClr val="tx1">
                    <a:lumMod val="65000"/>
                    <a:lumOff val="35000"/>
                  </a:schemeClr>
                </a:solidFill>
              </a:rPr>
              <a:t>As provider-based QCs/CINs continue to develop, the future of hospital-provider relationships could potentially “look” like this:</a:t>
            </a:r>
          </a:p>
          <a:p>
            <a:pPr algn="just"/>
            <a:endParaRPr lang="en-US" dirty="0">
              <a:solidFill>
                <a:schemeClr val="tx1">
                  <a:lumMod val="65000"/>
                  <a:lumOff val="35000"/>
                </a:schemeClr>
              </a:solidFill>
            </a:endParaRPr>
          </a:p>
          <a:p>
            <a:pPr marL="285750" indent="-285750" algn="just">
              <a:buFont typeface="Arial"/>
              <a:buChar char="•"/>
            </a:pPr>
            <a:r>
              <a:rPr lang="en-US" sz="1700" dirty="0" smtClean="0">
                <a:solidFill>
                  <a:schemeClr val="tx1">
                    <a:lumMod val="65000"/>
                    <a:lumOff val="35000"/>
                  </a:schemeClr>
                </a:solidFill>
              </a:rPr>
              <a:t>Multiple alignment and integration strategies co-existing and interacting with each other</a:t>
            </a:r>
          </a:p>
          <a:p>
            <a:pPr marL="285750" indent="-285750" algn="just">
              <a:buFont typeface="Arial"/>
              <a:buChar char="•"/>
            </a:pPr>
            <a:r>
              <a:rPr lang="en-US" sz="1700" dirty="0" smtClean="0">
                <a:solidFill>
                  <a:schemeClr val="tx1">
                    <a:lumMod val="65000"/>
                    <a:lumOff val="35000"/>
                  </a:schemeClr>
                </a:solidFill>
              </a:rPr>
              <a:t>Multiple provider types partnering/affiliating with each other </a:t>
            </a:r>
          </a:p>
          <a:p>
            <a:pPr marL="285750" indent="-285750" algn="just">
              <a:buFont typeface="Arial"/>
              <a:buChar char="•"/>
            </a:pPr>
            <a:r>
              <a:rPr lang="en-US" sz="1700" dirty="0" smtClean="0">
                <a:solidFill>
                  <a:schemeClr val="tx1">
                    <a:lumMod val="65000"/>
                    <a:lumOff val="35000"/>
                  </a:schemeClr>
                </a:solidFill>
              </a:rPr>
              <a:t>The hospital-physician dynamic is shifting </a:t>
            </a:r>
          </a:p>
        </p:txBody>
      </p:sp>
    </p:spTree>
    <p:extLst>
      <p:ext uri="{BB962C8B-B14F-4D97-AF65-F5344CB8AC3E}">
        <p14:creationId xmlns:p14="http://schemas.microsoft.com/office/powerpoint/2010/main" val="82717705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49"/>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51"/>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1" grpId="0" animBg="1"/>
      <p:bldP spid="4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III. Stage II: Clinical Integration</a:t>
            </a:r>
            <a:endParaRPr lang="en-US" dirty="0"/>
          </a:p>
        </p:txBody>
      </p:sp>
      <p:sp>
        <p:nvSpPr>
          <p:cNvPr id="4" name="Subtitle 3"/>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1326645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838" y="819808"/>
            <a:ext cx="8920162" cy="997880"/>
          </a:xfrm>
        </p:spPr>
        <p:txBody>
          <a:bodyPr>
            <a:noAutofit/>
          </a:bodyPr>
          <a:lstStyle/>
          <a:p>
            <a:pPr eaLnBrk="1" hangingPunct="1">
              <a:defRPr/>
            </a:pPr>
            <a:r>
              <a:rPr lang="en-US" altLang="en-US" dirty="0" smtClean="0">
                <a:solidFill>
                  <a:srgbClr val="595959"/>
                </a:solidFill>
              </a:rPr>
              <a:t>Clinically Integrated Models </a:t>
            </a:r>
            <a:br>
              <a:rPr lang="en-US" altLang="en-US" dirty="0" smtClean="0">
                <a:solidFill>
                  <a:srgbClr val="595959"/>
                </a:solidFill>
              </a:rPr>
            </a:br>
            <a:endParaRPr lang="en-US" altLang="en-US" dirty="0" smtClean="0">
              <a:solidFill>
                <a:srgbClr val="595959"/>
              </a:solidFill>
            </a:endParaRPr>
          </a:p>
        </p:txBody>
      </p:sp>
      <p:sp>
        <p:nvSpPr>
          <p:cNvPr id="53251" name="Slide Number Placeholder 5"/>
          <p:cNvSpPr>
            <a:spLocks noGrp="1"/>
          </p:cNvSpPr>
          <p:nvPr>
            <p:ph type="sldNum" sz="quarter" idx="4294967295"/>
          </p:nvPr>
        </p:nvSpPr>
        <p:spPr bwMode="auto">
          <a:xfrm>
            <a:off x="223838" y="6280150"/>
            <a:ext cx="180816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l" eaLnBrk="1" hangingPunct="1">
              <a:spcBef>
                <a:spcPct val="0"/>
              </a:spcBef>
              <a:buFontTx/>
              <a:buNone/>
            </a:pPr>
            <a:fld id="{577F9695-ED0E-4E47-B23F-D383D80031E6}" type="slidenum">
              <a:rPr lang="en-US" altLang="en-US" sz="1200">
                <a:solidFill>
                  <a:srgbClr val="898989"/>
                </a:solidFill>
              </a:rPr>
              <a:pPr algn="l" eaLnBrk="1" hangingPunct="1">
                <a:spcBef>
                  <a:spcPct val="0"/>
                </a:spcBef>
                <a:buFontTx/>
                <a:buNone/>
              </a:pPr>
              <a:t>39</a:t>
            </a:fld>
            <a:endParaRPr lang="en-US" altLang="en-US" sz="1200" dirty="0">
              <a:solidFill>
                <a:srgbClr val="898989"/>
              </a:solidFill>
            </a:endParaRPr>
          </a:p>
        </p:txBody>
      </p:sp>
      <p:graphicFrame>
        <p:nvGraphicFramePr>
          <p:cNvPr id="6" name="Content Placeholder 3"/>
          <p:cNvGraphicFramePr>
            <a:graphicFrameLocks/>
          </p:cNvGraphicFramePr>
          <p:nvPr>
            <p:extLst>
              <p:ext uri="{D42A27DB-BD31-4B8C-83A1-F6EECF244321}">
                <p14:modId xmlns:p14="http://schemas.microsoft.com/office/powerpoint/2010/main" val="132343080"/>
              </p:ext>
            </p:extLst>
          </p:nvPr>
        </p:nvGraphicFramePr>
        <p:xfrm>
          <a:off x="223839" y="1491876"/>
          <a:ext cx="8767761" cy="4297590"/>
        </p:xfrm>
        <a:graphic>
          <a:graphicData uri="http://schemas.openxmlformats.org/drawingml/2006/table">
            <a:tbl>
              <a:tblPr firstRow="1" bandRow="1">
                <a:tableStyleId>{5940675A-B579-460E-94D1-54222C63F5DA}</a:tableStyleId>
              </a:tblPr>
              <a:tblGrid>
                <a:gridCol w="2922587"/>
                <a:gridCol w="2922587"/>
                <a:gridCol w="2922587"/>
              </a:tblGrid>
              <a:tr h="277326">
                <a:tc>
                  <a:txBody>
                    <a:bodyPr/>
                    <a:lstStyle/>
                    <a:p>
                      <a:pPr algn="ctr"/>
                      <a:r>
                        <a:rPr lang="en-US" sz="1400" b="1" cap="all" dirty="0" smtClean="0">
                          <a:solidFill>
                            <a:schemeClr val="bg1"/>
                          </a:solidFill>
                        </a:rPr>
                        <a:t>Strategy</a:t>
                      </a:r>
                      <a:endParaRPr lang="en-US" sz="1400" b="1" cap="all" dirty="0">
                        <a:solidFill>
                          <a:schemeClr val="bg1"/>
                        </a:solidFill>
                      </a:endParaRPr>
                    </a:p>
                  </a:txBody>
                  <a:tcPr marL="85874" marR="85874" marT="45711" marB="45711" anchor="ctr">
                    <a:solidFill>
                      <a:schemeClr val="bg1">
                        <a:lumMod val="50000"/>
                      </a:schemeClr>
                    </a:solidFill>
                  </a:tcPr>
                </a:tc>
                <a:tc>
                  <a:txBody>
                    <a:bodyPr/>
                    <a:lstStyle/>
                    <a:p>
                      <a:pPr algn="ctr"/>
                      <a:r>
                        <a:rPr lang="en-US" sz="1400" b="1" cap="all" dirty="0" smtClean="0">
                          <a:solidFill>
                            <a:schemeClr val="bg1"/>
                          </a:solidFill>
                        </a:rPr>
                        <a:t>Basic</a:t>
                      </a:r>
                      <a:r>
                        <a:rPr lang="en-US" sz="1400" b="1" cap="all" baseline="0" dirty="0" smtClean="0">
                          <a:solidFill>
                            <a:schemeClr val="bg1"/>
                          </a:solidFill>
                        </a:rPr>
                        <a:t> Concept</a:t>
                      </a:r>
                      <a:endParaRPr lang="en-US" sz="1400" b="1" cap="all" dirty="0">
                        <a:solidFill>
                          <a:schemeClr val="bg1"/>
                        </a:solidFill>
                      </a:endParaRPr>
                    </a:p>
                  </a:txBody>
                  <a:tcPr marL="85874" marR="85874" marT="45711" marB="45711" anchor="ctr">
                    <a:solidFill>
                      <a:schemeClr val="bg1">
                        <a:lumMod val="50000"/>
                      </a:schemeClr>
                    </a:solidFill>
                  </a:tcPr>
                </a:tc>
                <a:tc>
                  <a:txBody>
                    <a:bodyPr/>
                    <a:lstStyle/>
                    <a:p>
                      <a:pPr algn="ctr"/>
                      <a:r>
                        <a:rPr lang="en-US" sz="1400" b="1" cap="all" dirty="0" smtClean="0">
                          <a:solidFill>
                            <a:schemeClr val="bg1"/>
                          </a:solidFill>
                        </a:rPr>
                        <a:t>Compensation Framework</a:t>
                      </a:r>
                      <a:endParaRPr lang="en-US" sz="1400" b="1" cap="all" dirty="0">
                        <a:solidFill>
                          <a:schemeClr val="bg1"/>
                        </a:solidFill>
                      </a:endParaRPr>
                    </a:p>
                  </a:txBody>
                  <a:tcPr marL="85874" marR="85874" marT="45711" marB="45711" anchor="ctr">
                    <a:solidFill>
                      <a:schemeClr val="bg1">
                        <a:lumMod val="50000"/>
                      </a:schemeClr>
                    </a:solidFill>
                  </a:tcPr>
                </a:tc>
              </a:tr>
              <a:tr h="1053886">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b="1" dirty="0" smtClean="0">
                          <a:solidFill>
                            <a:schemeClr val="tx1">
                              <a:lumMod val="65000"/>
                              <a:lumOff val="35000"/>
                            </a:schemeClr>
                          </a:solidFill>
                        </a:rPr>
                        <a:t>Patient-Centered</a:t>
                      </a:r>
                      <a:r>
                        <a:rPr lang="en-US" sz="1400" b="1" baseline="0" dirty="0" smtClean="0">
                          <a:solidFill>
                            <a:schemeClr val="tx1">
                              <a:lumMod val="65000"/>
                              <a:lumOff val="35000"/>
                            </a:schemeClr>
                          </a:solidFill>
                        </a:rPr>
                        <a:t> Medical Homes</a:t>
                      </a:r>
                      <a:endParaRPr lang="en-US" sz="1400" b="1" dirty="0" smtClean="0">
                        <a:solidFill>
                          <a:schemeClr val="tx1">
                            <a:lumMod val="65000"/>
                            <a:lumOff val="35000"/>
                          </a:schemeClr>
                        </a:solidFill>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400" b="1" dirty="0" smtClean="0">
                        <a:solidFill>
                          <a:schemeClr val="tx1">
                            <a:lumMod val="65000"/>
                            <a:lumOff val="35000"/>
                          </a:schemeClr>
                        </a:solidFill>
                      </a:endParaRPr>
                    </a:p>
                  </a:txBody>
                  <a:tcPr marL="85874" marR="85874" marT="45711" marB="45711"/>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solidFill>
                            <a:schemeClr val="tx1">
                              <a:lumMod val="65000"/>
                              <a:lumOff val="35000"/>
                            </a:schemeClr>
                          </a:solidFill>
                        </a:rPr>
                        <a:t>Team of providers and medical individuals collaborating to provide patient-centric care in a focused ambulatory</a:t>
                      </a:r>
                      <a:r>
                        <a:rPr lang="en-US" sz="1400" baseline="0" dirty="0" smtClean="0">
                          <a:solidFill>
                            <a:schemeClr val="tx1">
                              <a:lumMod val="65000"/>
                              <a:lumOff val="35000"/>
                            </a:schemeClr>
                          </a:solidFill>
                        </a:rPr>
                        <a:t> care environment; can be part of ACO/CIN model</a:t>
                      </a:r>
                      <a:endParaRPr lang="en-US" sz="1400" b="0" kern="1200" dirty="0" smtClean="0">
                        <a:solidFill>
                          <a:schemeClr val="tx1">
                            <a:lumMod val="65000"/>
                            <a:lumOff val="35000"/>
                          </a:schemeClr>
                        </a:solidFill>
                        <a:latin typeface="+mn-lt"/>
                        <a:ea typeface="+mn-ea"/>
                        <a:cs typeface="+mn-cs"/>
                      </a:endParaRPr>
                    </a:p>
                  </a:txBody>
                  <a:tcPr marL="85874" marR="85874" marT="45711" marB="45711"/>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kern="1200" dirty="0" smtClean="0">
                          <a:solidFill>
                            <a:schemeClr val="tx1">
                              <a:lumMod val="65000"/>
                              <a:lumOff val="35000"/>
                            </a:schemeClr>
                          </a:solidFill>
                        </a:rPr>
                        <a:t>Varying incentives based</a:t>
                      </a:r>
                      <a:r>
                        <a:rPr lang="en-US" sz="1400" kern="1200" baseline="0" dirty="0" smtClean="0">
                          <a:solidFill>
                            <a:schemeClr val="tx1">
                              <a:lumMod val="65000"/>
                              <a:lumOff val="35000"/>
                            </a:schemeClr>
                          </a:solidFill>
                        </a:rPr>
                        <a:t> on contractual relationships with payers</a:t>
                      </a:r>
                      <a:endParaRPr lang="en-US" sz="1400" b="0" kern="1200" dirty="0" smtClean="0">
                        <a:solidFill>
                          <a:schemeClr val="tx1">
                            <a:lumMod val="65000"/>
                            <a:lumOff val="35000"/>
                          </a:schemeClr>
                        </a:solidFill>
                        <a:latin typeface="+mn-lt"/>
                        <a:ea typeface="+mn-ea"/>
                        <a:cs typeface="+mn-cs"/>
                      </a:endParaRPr>
                    </a:p>
                  </a:txBody>
                  <a:tcPr marL="85874" marR="85874" marT="45711" marB="45711"/>
                </a:tc>
              </a:tr>
              <a:tr h="665606">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b="1" dirty="0" smtClean="0">
                          <a:solidFill>
                            <a:schemeClr val="tx1">
                              <a:lumMod val="65000"/>
                              <a:lumOff val="35000"/>
                            </a:schemeClr>
                          </a:solidFill>
                        </a:rPr>
                        <a:t>Quality</a:t>
                      </a:r>
                      <a:r>
                        <a:rPr lang="en-US" sz="1400" b="1" baseline="0" dirty="0" smtClean="0">
                          <a:solidFill>
                            <a:schemeClr val="tx1">
                              <a:lumMod val="65000"/>
                              <a:lumOff val="35000"/>
                            </a:schemeClr>
                          </a:solidFill>
                        </a:rPr>
                        <a:t> Collaboratives </a:t>
                      </a:r>
                      <a:endParaRPr lang="en-US" sz="1400" b="1" dirty="0" smtClean="0">
                        <a:solidFill>
                          <a:schemeClr val="tx1">
                            <a:lumMod val="65000"/>
                            <a:lumOff val="35000"/>
                          </a:schemeClr>
                        </a:solidFill>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400" b="1" dirty="0" smtClean="0">
                        <a:solidFill>
                          <a:schemeClr val="tx1">
                            <a:lumMod val="65000"/>
                            <a:lumOff val="35000"/>
                          </a:schemeClr>
                        </a:solidFill>
                      </a:endParaRPr>
                    </a:p>
                  </a:txBody>
                  <a:tcPr marL="85874" marR="85874" marT="45711" marB="45711">
                    <a:lnB w="38100" cap="flat" cmpd="sng" algn="ctr">
                      <a:solidFill>
                        <a:srgbClr val="FF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kern="1200" baseline="0" dirty="0" smtClean="0">
                          <a:solidFill>
                            <a:schemeClr val="tx1">
                              <a:lumMod val="65000"/>
                              <a:lumOff val="35000"/>
                            </a:schemeClr>
                          </a:solidFill>
                        </a:rPr>
                        <a:t>Consortium of providers focused on furthering the quality outcomes for a defined population</a:t>
                      </a:r>
                      <a:endParaRPr lang="en-US" sz="1400" b="0" kern="1200" dirty="0" smtClean="0">
                        <a:solidFill>
                          <a:schemeClr val="tx1">
                            <a:lumMod val="65000"/>
                            <a:lumOff val="35000"/>
                          </a:schemeClr>
                        </a:solidFill>
                        <a:latin typeface="+mn-lt"/>
                        <a:ea typeface="+mn-ea"/>
                        <a:cs typeface="+mn-cs"/>
                      </a:endParaRPr>
                    </a:p>
                  </a:txBody>
                  <a:tcPr marL="85874" marR="85874" marT="45711" marB="45711">
                    <a:lnB w="38100" cap="flat" cmpd="sng" algn="ctr">
                      <a:solidFill>
                        <a:srgbClr val="FF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kern="1200" dirty="0" smtClean="0">
                          <a:solidFill>
                            <a:schemeClr val="tx1">
                              <a:lumMod val="65000"/>
                              <a:lumOff val="35000"/>
                            </a:schemeClr>
                          </a:solidFill>
                        </a:rPr>
                        <a:t>Internal or external funding</a:t>
                      </a:r>
                      <a:r>
                        <a:rPr lang="en-US" sz="1400" kern="1200" baseline="0" dirty="0" smtClean="0">
                          <a:solidFill>
                            <a:schemeClr val="tx1">
                              <a:lumMod val="65000"/>
                              <a:lumOff val="35000"/>
                            </a:schemeClr>
                          </a:solidFill>
                        </a:rPr>
                        <a:t> sources determine scope and structure of available funds</a:t>
                      </a:r>
                      <a:endParaRPr lang="en-US" sz="1400" b="0" kern="1200" dirty="0" smtClean="0">
                        <a:solidFill>
                          <a:schemeClr val="tx1">
                            <a:lumMod val="65000"/>
                            <a:lumOff val="35000"/>
                          </a:schemeClr>
                        </a:solidFill>
                        <a:latin typeface="+mn-lt"/>
                        <a:ea typeface="+mn-ea"/>
                        <a:cs typeface="+mn-cs"/>
                      </a:endParaRPr>
                    </a:p>
                  </a:txBody>
                  <a:tcPr marL="85874" marR="85874" marT="45711" marB="45711">
                    <a:lnB w="38100" cap="flat" cmpd="sng" algn="ctr">
                      <a:solidFill>
                        <a:srgbClr val="FF0000"/>
                      </a:solidFill>
                      <a:prstDash val="solid"/>
                      <a:round/>
                      <a:headEnd type="none" w="med" len="med"/>
                      <a:tailEnd type="none" w="med" len="med"/>
                    </a:lnB>
                  </a:tcPr>
                </a:tc>
              </a:tr>
              <a:tr h="859746">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b="1" dirty="0" smtClean="0">
                          <a:solidFill>
                            <a:schemeClr val="tx1">
                              <a:lumMod val="65000"/>
                              <a:lumOff val="35000"/>
                            </a:schemeClr>
                          </a:solidFill>
                        </a:rPr>
                        <a:t>Clinically</a:t>
                      </a:r>
                      <a:r>
                        <a:rPr lang="en-US" sz="1400" b="1" baseline="0" dirty="0" smtClean="0">
                          <a:solidFill>
                            <a:schemeClr val="tx1">
                              <a:lumMod val="65000"/>
                              <a:lumOff val="35000"/>
                            </a:schemeClr>
                          </a:solidFill>
                        </a:rPr>
                        <a:t> Integrated Networks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400" b="1" baseline="0" dirty="0" smtClean="0">
                        <a:solidFill>
                          <a:schemeClr val="tx1">
                            <a:lumMod val="65000"/>
                            <a:lumOff val="35000"/>
                          </a:schemeClr>
                        </a:solidFill>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400" b="1" baseline="0" dirty="0" smtClean="0">
                        <a:solidFill>
                          <a:schemeClr val="tx1">
                            <a:lumMod val="65000"/>
                            <a:lumOff val="35000"/>
                          </a:schemeClr>
                        </a:solidFill>
                      </a:endParaRPr>
                    </a:p>
                  </a:txBody>
                  <a:tcPr marL="85874" marR="85874" marT="45711" marB="45711">
                    <a:lnL w="38100" cap="flat" cmpd="sng" algn="ctr">
                      <a:solidFill>
                        <a:srgbClr val="FF0000"/>
                      </a:solidFill>
                      <a:prstDash val="solid"/>
                      <a:round/>
                      <a:headEnd type="none" w="med" len="med"/>
                      <a:tailEnd type="none" w="med" len="med"/>
                    </a:lnL>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solidFill>
                            <a:schemeClr val="tx1">
                              <a:lumMod val="65000"/>
                              <a:lumOff val="35000"/>
                            </a:schemeClr>
                          </a:solidFill>
                        </a:rPr>
                        <a:t>Interdependent healthcare facilities form a network with providers that collaboratively develop and sustain clinical initiatives </a:t>
                      </a:r>
                    </a:p>
                  </a:txBody>
                  <a:tcPr marL="85874" marR="85874" marT="45711" marB="45711">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kern="1200" dirty="0" smtClean="0">
                          <a:solidFill>
                            <a:schemeClr val="tx1">
                              <a:lumMod val="65000"/>
                              <a:lumOff val="35000"/>
                            </a:schemeClr>
                          </a:solidFill>
                        </a:rPr>
                        <a:t>Incentive (i.e. at-risk) compensation based on achievement of pre-determined</a:t>
                      </a:r>
                      <a:r>
                        <a:rPr lang="en-US" sz="1400" kern="1200" baseline="0" dirty="0" smtClean="0">
                          <a:solidFill>
                            <a:schemeClr val="tx1">
                              <a:lumMod val="65000"/>
                              <a:lumOff val="35000"/>
                            </a:schemeClr>
                          </a:solidFill>
                        </a:rPr>
                        <a:t> measures</a:t>
                      </a:r>
                      <a:endParaRPr lang="en-US" sz="1400" b="0" kern="1200" dirty="0" smtClean="0">
                        <a:solidFill>
                          <a:schemeClr val="tx1">
                            <a:lumMod val="65000"/>
                            <a:lumOff val="35000"/>
                          </a:schemeClr>
                        </a:solidFill>
                        <a:latin typeface="+mn-lt"/>
                        <a:ea typeface="+mn-ea"/>
                        <a:cs typeface="+mn-cs"/>
                      </a:endParaRPr>
                    </a:p>
                  </a:txBody>
                  <a:tcPr marL="85874" marR="85874" marT="45711" marB="45711">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bg1">
                        <a:lumMod val="95000"/>
                      </a:schemeClr>
                    </a:solidFill>
                  </a:tcPr>
                </a:tc>
              </a:tr>
              <a:tr h="1053886">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b="1" dirty="0" smtClean="0">
                          <a:solidFill>
                            <a:schemeClr val="tx1">
                              <a:lumMod val="65000"/>
                              <a:lumOff val="35000"/>
                            </a:schemeClr>
                          </a:solidFill>
                        </a:rPr>
                        <a:t>Accountable Care Organizations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400" b="1" dirty="0" smtClean="0">
                        <a:solidFill>
                          <a:schemeClr val="tx1">
                            <a:lumMod val="65000"/>
                            <a:lumOff val="35000"/>
                          </a:schemeClr>
                        </a:solidFill>
                      </a:endParaRP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endParaRPr lang="en-US" sz="1400" b="1" dirty="0" smtClean="0">
                        <a:solidFill>
                          <a:schemeClr val="tx1">
                            <a:lumMod val="65000"/>
                            <a:lumOff val="35000"/>
                          </a:schemeClr>
                        </a:solidFill>
                      </a:endParaRP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endParaRPr lang="en-US" sz="1400" b="1" dirty="0" smtClean="0">
                        <a:solidFill>
                          <a:schemeClr val="tx1">
                            <a:lumMod val="65000"/>
                            <a:lumOff val="35000"/>
                          </a:schemeClr>
                        </a:solidFill>
                      </a:endParaRPr>
                    </a:p>
                  </a:txBody>
                  <a:tcPr marL="85874" marR="85874" marT="45711" marB="45711">
                    <a:lnT w="38100" cap="flat" cmpd="sng" algn="ctr">
                      <a:solidFill>
                        <a:srgbClr val="FF0000"/>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solidFill>
                            <a:schemeClr val="tx1">
                              <a:lumMod val="65000"/>
                              <a:lumOff val="35000"/>
                            </a:schemeClr>
                          </a:solidFill>
                        </a:rPr>
                        <a:t>Participating</a:t>
                      </a:r>
                      <a:r>
                        <a:rPr lang="en-US" sz="1400" baseline="0" dirty="0" smtClean="0">
                          <a:solidFill>
                            <a:schemeClr val="tx1">
                              <a:lumMod val="65000"/>
                              <a:lumOff val="35000"/>
                            </a:schemeClr>
                          </a:solidFill>
                        </a:rPr>
                        <a:t> hospitals, providers, and other healthcare professionals collaborating to deliver quality and cost effective care to Medicare (and other) patient populations</a:t>
                      </a:r>
                      <a:endParaRPr lang="en-US" sz="1400" dirty="0" smtClean="0">
                        <a:solidFill>
                          <a:schemeClr val="tx1">
                            <a:lumMod val="65000"/>
                            <a:lumOff val="35000"/>
                          </a:schemeClr>
                        </a:solidFill>
                      </a:endParaRPr>
                    </a:p>
                  </a:txBody>
                  <a:tcPr marL="85874" marR="85874" marT="45711" marB="45711">
                    <a:lnT w="38100" cap="flat" cmpd="sng" algn="ctr">
                      <a:solidFill>
                        <a:srgbClr val="FF0000"/>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kern="1200" dirty="0" smtClean="0">
                          <a:solidFill>
                            <a:schemeClr val="tx1">
                              <a:lumMod val="65000"/>
                              <a:lumOff val="35000"/>
                            </a:schemeClr>
                          </a:solidFill>
                        </a:rPr>
                        <a:t>Incentive (and punitive) financial impacts</a:t>
                      </a:r>
                      <a:r>
                        <a:rPr lang="en-US" sz="1400" kern="1200" baseline="0" dirty="0" smtClean="0">
                          <a:solidFill>
                            <a:schemeClr val="tx1">
                              <a:lumMod val="65000"/>
                              <a:lumOff val="35000"/>
                            </a:schemeClr>
                          </a:solidFill>
                        </a:rPr>
                        <a:t> based on cost savings and quality</a:t>
                      </a:r>
                      <a:endParaRPr lang="en-US" sz="1400" b="0" kern="1200" dirty="0" smtClean="0">
                        <a:solidFill>
                          <a:schemeClr val="tx1">
                            <a:lumMod val="65000"/>
                            <a:lumOff val="35000"/>
                          </a:schemeClr>
                        </a:solidFill>
                        <a:latin typeface="+mn-lt"/>
                        <a:ea typeface="+mn-ea"/>
                        <a:cs typeface="+mn-cs"/>
                      </a:endParaRPr>
                    </a:p>
                  </a:txBody>
                  <a:tcPr marL="85874" marR="85874" marT="45711" marB="45711">
                    <a:lnT w="38100" cap="flat" cmpd="sng" algn="ctr">
                      <a:solidFill>
                        <a:srgbClr val="FF0000"/>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20026262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 Current Industry Trends</a:t>
            </a:r>
            <a:endParaRPr lang="en-US" dirty="0"/>
          </a:p>
        </p:txBody>
      </p:sp>
      <p:sp>
        <p:nvSpPr>
          <p:cNvPr id="4" name="Subtitle 3"/>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7998878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5"/>
          <p:cNvSpPr>
            <a:spLocks noGrp="1"/>
          </p:cNvSpPr>
          <p:nvPr>
            <p:ph type="sldNum" sz="quarter" idx="4294967295"/>
          </p:nvPr>
        </p:nvSpPr>
        <p:spPr bwMode="auto">
          <a:xfrm>
            <a:off x="223838" y="6280150"/>
            <a:ext cx="180816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l" eaLnBrk="1" hangingPunct="1">
              <a:spcBef>
                <a:spcPct val="0"/>
              </a:spcBef>
              <a:buFontTx/>
              <a:buNone/>
            </a:pPr>
            <a:fld id="{7EEA19D7-28A8-465B-881F-A53C9ECB1A38}" type="slidenum">
              <a:rPr lang="en-US" altLang="en-US" sz="1200">
                <a:solidFill>
                  <a:srgbClr val="898989"/>
                </a:solidFill>
              </a:rPr>
              <a:pPr algn="l" eaLnBrk="1" hangingPunct="1">
                <a:spcBef>
                  <a:spcPct val="0"/>
                </a:spcBef>
                <a:buFontTx/>
                <a:buNone/>
              </a:pPr>
              <a:t>40</a:t>
            </a:fld>
            <a:endParaRPr lang="en-US" altLang="en-US" sz="1200" dirty="0">
              <a:solidFill>
                <a:srgbClr val="898989"/>
              </a:solidFill>
            </a:endParaRPr>
          </a:p>
        </p:txBody>
      </p:sp>
      <p:sp>
        <p:nvSpPr>
          <p:cNvPr id="54275" name="Content Placeholder 2"/>
          <p:cNvSpPr txBox="1">
            <a:spLocks/>
          </p:cNvSpPr>
          <p:nvPr/>
        </p:nvSpPr>
        <p:spPr bwMode="auto">
          <a:xfrm>
            <a:off x="423863" y="1871663"/>
            <a:ext cx="3288161" cy="424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1014413"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defTabSz="1014413"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defTabSz="1014413"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defTabSz="1014413"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defTabSz="1014413"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101441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101441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101441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1014413"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marL="0" lvl="1" eaLnBrk="1" hangingPunct="1">
              <a:lnSpc>
                <a:spcPct val="130000"/>
              </a:lnSpc>
              <a:buSzPct val="120000"/>
              <a:buFont typeface="Symbol" pitchFamily="18" charset="2"/>
              <a:buNone/>
            </a:pPr>
            <a:r>
              <a:rPr lang="en-US" altLang="en-US" sz="1800" dirty="0">
                <a:solidFill>
                  <a:srgbClr val="595959"/>
                </a:solidFill>
              </a:rPr>
              <a:t>Effective clinically integrated facilities meet the goals of the Institute for Healthcare Improvement’s Triple Aim:</a:t>
            </a:r>
          </a:p>
          <a:p>
            <a:pPr marL="0" lvl="1" eaLnBrk="1" hangingPunct="1">
              <a:lnSpc>
                <a:spcPct val="130000"/>
              </a:lnSpc>
              <a:buSzPct val="120000"/>
              <a:buFont typeface="Calibri" pitchFamily="34" charset="0"/>
              <a:buAutoNum type="arabicPeriod"/>
            </a:pPr>
            <a:r>
              <a:rPr lang="en-US" altLang="en-US" sz="1800" dirty="0">
                <a:solidFill>
                  <a:srgbClr val="595959"/>
                </a:solidFill>
              </a:rPr>
              <a:t>Enhance the patient experience of care (including quality, access and reliability)</a:t>
            </a:r>
          </a:p>
          <a:p>
            <a:pPr marL="0" lvl="1" eaLnBrk="1" hangingPunct="1">
              <a:lnSpc>
                <a:spcPct val="130000"/>
              </a:lnSpc>
              <a:buSzPct val="120000"/>
              <a:buFont typeface="Calibri" pitchFamily="34" charset="0"/>
              <a:buAutoNum type="arabicPeriod"/>
            </a:pPr>
            <a:r>
              <a:rPr lang="en-US" altLang="en-US" sz="1800" dirty="0">
                <a:solidFill>
                  <a:srgbClr val="595959"/>
                </a:solidFill>
              </a:rPr>
              <a:t>Improve the health of the population </a:t>
            </a:r>
          </a:p>
          <a:p>
            <a:pPr marL="0" lvl="1" eaLnBrk="1" hangingPunct="1">
              <a:lnSpc>
                <a:spcPct val="130000"/>
              </a:lnSpc>
              <a:buSzPct val="120000"/>
              <a:buFont typeface="Calibri" pitchFamily="34" charset="0"/>
              <a:buAutoNum type="arabicPeriod"/>
            </a:pPr>
            <a:r>
              <a:rPr lang="en-US" altLang="en-US" sz="1800" dirty="0">
                <a:solidFill>
                  <a:srgbClr val="595959"/>
                </a:solidFill>
              </a:rPr>
              <a:t>Reduce (or control) the per capita cost of care</a:t>
            </a:r>
          </a:p>
        </p:txBody>
      </p:sp>
      <p:pic>
        <p:nvPicPr>
          <p:cNvPr id="54276" name="Picture 28" descr="CIN structur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78396" y="1871663"/>
            <a:ext cx="5365907" cy="423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223838" y="993710"/>
            <a:ext cx="8818988" cy="947738"/>
          </a:xfrm>
        </p:spPr>
        <p:txBody>
          <a:bodyPr rtlCol="0">
            <a:normAutofit fontScale="90000"/>
          </a:bodyPr>
          <a:lstStyle/>
          <a:p>
            <a:pPr eaLnBrk="1" fontAlgn="auto" hangingPunct="1">
              <a:spcAft>
                <a:spcPts val="0"/>
              </a:spcAft>
              <a:defRPr/>
            </a:pPr>
            <a:r>
              <a:rPr lang="en-US" sz="4000" dirty="0" smtClean="0">
                <a:ea typeface="+mj-ea"/>
              </a:rPr>
              <a:t>Goal of Clinical Integration: Population Health Management</a:t>
            </a:r>
            <a:r>
              <a:rPr lang="en-US" dirty="0" smtClean="0">
                <a:ea typeface="+mj-ea"/>
              </a:rPr>
              <a:t/>
            </a:r>
            <a:br>
              <a:rPr lang="en-US" dirty="0" smtClean="0">
                <a:ea typeface="+mj-ea"/>
              </a:rPr>
            </a:br>
            <a:endParaRPr lang="en-US" dirty="0">
              <a:ea typeface="+mj-ea"/>
            </a:endParaRPr>
          </a:p>
        </p:txBody>
      </p:sp>
    </p:spTree>
    <p:extLst>
      <p:ext uri="{BB962C8B-B14F-4D97-AF65-F5344CB8AC3E}">
        <p14:creationId xmlns:p14="http://schemas.microsoft.com/office/powerpoint/2010/main" val="35954872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467" y="820615"/>
            <a:ext cx="8463333" cy="997552"/>
          </a:xfrm>
        </p:spPr>
        <p:txBody>
          <a:bodyPr>
            <a:normAutofit fontScale="90000"/>
          </a:bodyPr>
          <a:lstStyle/>
          <a:p>
            <a:r>
              <a:rPr lang="en-US" sz="4000" dirty="0" smtClean="0"/>
              <a:t>Clinically Integrating to Deliver Value</a:t>
            </a:r>
            <a:r>
              <a:rPr lang="en-US" dirty="0" smtClean="0"/>
              <a:t/>
            </a:r>
            <a:br>
              <a:rPr lang="en-US" dirty="0" smtClean="0"/>
            </a:br>
            <a:endParaRPr lang="en-US" dirty="0"/>
          </a:p>
        </p:txBody>
      </p:sp>
      <p:sp>
        <p:nvSpPr>
          <p:cNvPr id="4" name="Slide Number Placeholder 3"/>
          <p:cNvSpPr>
            <a:spLocks noGrp="1"/>
          </p:cNvSpPr>
          <p:nvPr>
            <p:ph type="sldNum" sz="quarter" idx="4"/>
          </p:nvPr>
        </p:nvSpPr>
        <p:spPr>
          <a:prstGeom prst="rect">
            <a:avLst/>
          </a:prstGeom>
        </p:spPr>
        <p:txBody>
          <a:bodyPr>
            <a:normAutofit/>
          </a:bodyPr>
          <a:lstStyle/>
          <a:p>
            <a:fld id="{EECDC38D-5C20-4A51-9F96-476968CA7B43}" type="slidenum">
              <a:rPr lang="en-US" smtClean="0"/>
              <a:pPr/>
              <a:t>41</a:t>
            </a:fld>
            <a:endParaRPr lang="en-US" dirty="0"/>
          </a:p>
        </p:txBody>
      </p:sp>
      <p:graphicFrame>
        <p:nvGraphicFramePr>
          <p:cNvPr id="7" name="Diagram 6"/>
          <p:cNvGraphicFramePr/>
          <p:nvPr>
            <p:extLst>
              <p:ext uri="{D42A27DB-BD31-4B8C-83A1-F6EECF244321}">
                <p14:modId xmlns:p14="http://schemas.microsoft.com/office/powerpoint/2010/main" val="546434574"/>
              </p:ext>
            </p:extLst>
          </p:nvPr>
        </p:nvGraphicFramePr>
        <p:xfrm>
          <a:off x="223467" y="1580647"/>
          <a:ext cx="8671151" cy="4242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2860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207" y="790575"/>
            <a:ext cx="8476593" cy="949325"/>
          </a:xfrm>
        </p:spPr>
        <p:txBody>
          <a:bodyPr rtlCol="0">
            <a:normAutofit fontScale="90000"/>
          </a:bodyPr>
          <a:lstStyle/>
          <a:p>
            <a:pPr algn="l" eaLnBrk="1" fontAlgn="auto" hangingPunct="1">
              <a:spcAft>
                <a:spcPts val="0"/>
              </a:spcAft>
              <a:defRPr/>
            </a:pPr>
            <a:r>
              <a:rPr lang="en-US" sz="4000" dirty="0" smtClean="0"/>
              <a:t>A Clinically Integrated Care Delivery Model</a:t>
            </a:r>
            <a:r>
              <a:rPr lang="en-US" dirty="0" smtClean="0">
                <a:ea typeface="+mj-ea"/>
              </a:rPr>
              <a:t/>
            </a:r>
            <a:br>
              <a:rPr lang="en-US" dirty="0" smtClean="0">
                <a:ea typeface="+mj-ea"/>
              </a:rPr>
            </a:br>
            <a:endParaRPr lang="en-US" dirty="0">
              <a:ea typeface="+mj-ea"/>
            </a:endParaRPr>
          </a:p>
        </p:txBody>
      </p:sp>
      <p:sp>
        <p:nvSpPr>
          <p:cNvPr id="3" name="Content Placeholder 2"/>
          <p:cNvSpPr>
            <a:spLocks noGrp="1"/>
          </p:cNvSpPr>
          <p:nvPr>
            <p:ph sz="half" idx="1"/>
          </p:nvPr>
        </p:nvSpPr>
        <p:spPr>
          <a:xfrm>
            <a:off x="457200" y="1579563"/>
            <a:ext cx="3873062" cy="4810727"/>
          </a:xfrm>
        </p:spPr>
        <p:txBody>
          <a:bodyPr rtlCol="0">
            <a:normAutofit fontScale="70000" lnSpcReduction="20000"/>
          </a:bodyPr>
          <a:lstStyle/>
          <a:p>
            <a:pPr eaLnBrk="1" fontAlgn="auto" hangingPunct="1">
              <a:spcAft>
                <a:spcPts val="0"/>
              </a:spcAft>
              <a:buFont typeface="Arial"/>
              <a:buChar char="•"/>
              <a:defRPr/>
            </a:pPr>
            <a:r>
              <a:rPr lang="en-US" sz="2600" kern="0" dirty="0" smtClean="0">
                <a:ea typeface="+mn-ea"/>
                <a:cs typeface="Arial" pitchFamily="34" charset="0"/>
              </a:rPr>
              <a:t>Primary </a:t>
            </a:r>
            <a:r>
              <a:rPr lang="en-US" sz="2600" kern="0" dirty="0">
                <a:ea typeface="+mn-ea"/>
                <a:cs typeface="Arial" pitchFamily="34" charset="0"/>
              </a:rPr>
              <a:t>focus of a </a:t>
            </a:r>
            <a:r>
              <a:rPr lang="en-US" sz="2600" kern="0" dirty="0" smtClean="0">
                <a:ea typeface="+mn-ea"/>
                <a:cs typeface="Arial" pitchFamily="34" charset="0"/>
              </a:rPr>
              <a:t>CIN/CIO is </a:t>
            </a:r>
            <a:r>
              <a:rPr lang="en-US" sz="2600" kern="0" dirty="0">
                <a:ea typeface="+mn-ea"/>
                <a:cs typeface="Arial" pitchFamily="34" charset="0"/>
              </a:rPr>
              <a:t>to create a </a:t>
            </a:r>
            <a:r>
              <a:rPr lang="en-US" sz="2600" b="1" kern="0" dirty="0">
                <a:ea typeface="+mn-ea"/>
                <a:cs typeface="Arial" pitchFamily="34" charset="0"/>
              </a:rPr>
              <a:t>high degree of interdependence </a:t>
            </a:r>
            <a:r>
              <a:rPr lang="en-US" sz="2600" kern="0" dirty="0">
                <a:ea typeface="+mn-ea"/>
                <a:cs typeface="Arial" pitchFamily="34" charset="0"/>
              </a:rPr>
              <a:t>among participating </a:t>
            </a:r>
            <a:r>
              <a:rPr lang="en-US" sz="2600" kern="0" dirty="0" smtClean="0">
                <a:ea typeface="+mn-ea"/>
                <a:cs typeface="Arial" pitchFamily="34" charset="0"/>
              </a:rPr>
              <a:t>providers through care coordination and data transfer/sharing/application</a:t>
            </a:r>
          </a:p>
          <a:p>
            <a:pPr eaLnBrk="1" fontAlgn="auto" hangingPunct="1">
              <a:spcAft>
                <a:spcPts val="0"/>
              </a:spcAft>
              <a:buFont typeface="Arial"/>
              <a:buChar char="•"/>
              <a:defRPr/>
            </a:pPr>
            <a:r>
              <a:rPr lang="en-US" sz="2600" kern="0" dirty="0" smtClean="0">
                <a:ea typeface="+mn-ea"/>
                <a:cs typeface="Arial" pitchFamily="34" charset="0"/>
              </a:rPr>
              <a:t>Network </a:t>
            </a:r>
            <a:r>
              <a:rPr lang="en-US" sz="2600" kern="0" dirty="0">
                <a:ea typeface="+mn-ea"/>
                <a:cs typeface="Arial" pitchFamily="34" charset="0"/>
              </a:rPr>
              <a:t>of interdependent healthcare facilities and providers that </a:t>
            </a:r>
            <a:r>
              <a:rPr lang="en-US" sz="2600" b="1" kern="0" dirty="0">
                <a:ea typeface="+mn-ea"/>
                <a:cs typeface="Arial" pitchFamily="34" charset="0"/>
              </a:rPr>
              <a:t>collaboratively develop and sustain clinical </a:t>
            </a:r>
            <a:r>
              <a:rPr lang="en-US" sz="2600" b="1" kern="0" dirty="0" smtClean="0">
                <a:ea typeface="+mn-ea"/>
                <a:cs typeface="Arial" pitchFamily="34" charset="0"/>
              </a:rPr>
              <a:t>initiatives and performance metrics/goals </a:t>
            </a:r>
            <a:r>
              <a:rPr lang="en-US" sz="2600" kern="0" dirty="0">
                <a:ea typeface="+mn-ea"/>
                <a:cs typeface="Arial" pitchFamily="34" charset="0"/>
              </a:rPr>
              <a:t>on an ongoing basis through a centralized, coordinated </a:t>
            </a:r>
            <a:r>
              <a:rPr lang="en-US" sz="2600" kern="0" dirty="0" smtClean="0">
                <a:ea typeface="+mn-ea"/>
                <a:cs typeface="Arial" pitchFamily="34" charset="0"/>
              </a:rPr>
              <a:t>strategy</a:t>
            </a:r>
          </a:p>
          <a:p>
            <a:pPr lvl="1" eaLnBrk="1" fontAlgn="auto" hangingPunct="1">
              <a:spcAft>
                <a:spcPts val="0"/>
              </a:spcAft>
              <a:buFont typeface="Arial"/>
              <a:buChar char="–"/>
              <a:defRPr/>
            </a:pPr>
            <a:r>
              <a:rPr lang="en-US" sz="2300" kern="0" dirty="0" smtClean="0">
                <a:ea typeface="+mn-ea"/>
                <a:cs typeface="Arial" pitchFamily="34" charset="0"/>
              </a:rPr>
              <a:t>Patient</a:t>
            </a:r>
            <a:r>
              <a:rPr lang="en-US" sz="2300" kern="0" dirty="0">
                <a:ea typeface="+mn-ea"/>
                <a:cs typeface="Arial" pitchFamily="34" charset="0"/>
              </a:rPr>
              <a:t>-</a:t>
            </a:r>
            <a:r>
              <a:rPr lang="en-US" sz="2300" kern="0" dirty="0" smtClean="0">
                <a:ea typeface="+mn-ea"/>
                <a:cs typeface="Arial" pitchFamily="34" charset="0"/>
              </a:rPr>
              <a:t>centric</a:t>
            </a:r>
          </a:p>
          <a:p>
            <a:pPr lvl="1" eaLnBrk="1" fontAlgn="auto" hangingPunct="1">
              <a:spcAft>
                <a:spcPts val="0"/>
              </a:spcAft>
              <a:buFont typeface="Arial"/>
              <a:buChar char="–"/>
              <a:defRPr/>
            </a:pPr>
            <a:r>
              <a:rPr lang="en-US" sz="2300" kern="0" dirty="0" smtClean="0">
                <a:ea typeface="+mn-ea"/>
                <a:cs typeface="Arial" pitchFamily="34" charset="0"/>
              </a:rPr>
              <a:t>Structures </a:t>
            </a:r>
            <a:r>
              <a:rPr lang="en-US" sz="2300" kern="0" dirty="0">
                <a:ea typeface="+mn-ea"/>
                <a:cs typeface="Arial" pitchFamily="34" charset="0"/>
              </a:rPr>
              <a:t>may vary from </a:t>
            </a:r>
            <a:r>
              <a:rPr lang="en-US" sz="2300" kern="0" dirty="0" smtClean="0">
                <a:ea typeface="+mn-ea"/>
                <a:cs typeface="Arial" pitchFamily="34" charset="0"/>
              </a:rPr>
              <a:t>provider </a:t>
            </a:r>
            <a:r>
              <a:rPr lang="en-US" sz="2300" kern="0" dirty="0">
                <a:ea typeface="+mn-ea"/>
                <a:cs typeface="Arial" pitchFamily="34" charset="0"/>
              </a:rPr>
              <a:t>to </a:t>
            </a:r>
            <a:r>
              <a:rPr lang="en-US" sz="2300" kern="0" dirty="0" smtClean="0">
                <a:ea typeface="+mn-ea"/>
                <a:cs typeface="Arial" pitchFamily="34" charset="0"/>
              </a:rPr>
              <a:t>provider</a:t>
            </a:r>
            <a:endParaRPr lang="en-US" sz="2300" kern="0" dirty="0">
              <a:ea typeface="+mn-ea"/>
              <a:cs typeface="Arial" pitchFamily="34" charset="0"/>
            </a:endParaRPr>
          </a:p>
          <a:p>
            <a:pPr lvl="1" eaLnBrk="1" fontAlgn="auto" hangingPunct="1">
              <a:spcAft>
                <a:spcPts val="0"/>
              </a:spcAft>
              <a:buFont typeface="Arial"/>
              <a:buChar char="–"/>
              <a:defRPr/>
            </a:pPr>
            <a:r>
              <a:rPr lang="en-US" sz="2300" kern="0" dirty="0" smtClean="0">
                <a:ea typeface="+mn-ea"/>
                <a:cs typeface="Arial" pitchFamily="34" charset="0"/>
              </a:rPr>
              <a:t>Heavily </a:t>
            </a:r>
            <a:r>
              <a:rPr lang="en-US" sz="2300" kern="0" dirty="0">
                <a:ea typeface="+mn-ea"/>
                <a:cs typeface="Arial" pitchFamily="34" charset="0"/>
              </a:rPr>
              <a:t>reliant on robust IT </a:t>
            </a:r>
            <a:r>
              <a:rPr lang="en-US" sz="2300" kern="0" dirty="0" smtClean="0">
                <a:ea typeface="+mn-ea"/>
                <a:cs typeface="Arial" pitchFamily="34" charset="0"/>
              </a:rPr>
              <a:t>infrastructure</a:t>
            </a:r>
          </a:p>
          <a:p>
            <a:pPr eaLnBrk="1" fontAlgn="auto" hangingPunct="1">
              <a:spcAft>
                <a:spcPts val="0"/>
              </a:spcAft>
              <a:buFont typeface="Arial"/>
              <a:buChar char="•"/>
              <a:defRPr/>
            </a:pPr>
            <a:r>
              <a:rPr lang="en-US" sz="2600" kern="0" dirty="0" smtClean="0">
                <a:ea typeface="+mn-ea"/>
                <a:cs typeface="Arial" pitchFamily="34" charset="0"/>
              </a:rPr>
              <a:t>Centralized contracting is an essential element of a CIN program</a:t>
            </a:r>
            <a:endParaRPr lang="en-US" sz="2600" dirty="0">
              <a:ea typeface="+mn-ea"/>
            </a:endParaRPr>
          </a:p>
        </p:txBody>
      </p:sp>
      <p:grpSp>
        <p:nvGrpSpPr>
          <p:cNvPr id="4" name="Group 3"/>
          <p:cNvGrpSpPr/>
          <p:nvPr/>
        </p:nvGrpSpPr>
        <p:grpSpPr>
          <a:xfrm>
            <a:off x="4459934" y="2371084"/>
            <a:ext cx="4214403" cy="3009386"/>
            <a:chOff x="663425" y="4117240"/>
            <a:chExt cx="4339765" cy="2841970"/>
          </a:xfrm>
        </p:grpSpPr>
        <p:sp>
          <p:nvSpPr>
            <p:cNvPr id="5" name="Oval 4"/>
            <p:cNvSpPr/>
            <p:nvPr/>
          </p:nvSpPr>
          <p:spPr>
            <a:xfrm>
              <a:off x="663425" y="4846935"/>
              <a:ext cx="1344175" cy="119055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200" b="1" dirty="0" smtClean="0">
                  <a:solidFill>
                    <a:schemeClr val="tx1"/>
                  </a:solidFill>
                  <a:latin typeface="+mj-lt"/>
                </a:rPr>
                <a:t>Aligned Network of Providers</a:t>
              </a:r>
              <a:endParaRPr lang="en-US" sz="1200" b="1" dirty="0">
                <a:solidFill>
                  <a:schemeClr val="tx1"/>
                </a:solidFill>
                <a:latin typeface="+mj-lt"/>
              </a:endParaRPr>
            </a:p>
          </p:txBody>
        </p:sp>
        <p:sp>
          <p:nvSpPr>
            <p:cNvPr id="6" name="Oval 5"/>
            <p:cNvSpPr/>
            <p:nvPr/>
          </p:nvSpPr>
          <p:spPr>
            <a:xfrm>
              <a:off x="3659015" y="4846935"/>
              <a:ext cx="1344175" cy="119055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200" b="1" dirty="0" smtClean="0">
                  <a:solidFill>
                    <a:schemeClr val="tx1"/>
                  </a:solidFill>
                  <a:latin typeface="+mj-lt"/>
                </a:rPr>
                <a:t>Care Practitioners; Provider Groups</a:t>
              </a:r>
              <a:endParaRPr lang="en-US" sz="1200" b="1" dirty="0">
                <a:solidFill>
                  <a:schemeClr val="tx1"/>
                </a:solidFill>
                <a:latin typeface="+mj-lt"/>
              </a:endParaRPr>
            </a:p>
          </p:txBody>
        </p:sp>
        <p:sp>
          <p:nvSpPr>
            <p:cNvPr id="7" name="Rectangle 6"/>
            <p:cNvSpPr/>
            <p:nvPr/>
          </p:nvSpPr>
          <p:spPr>
            <a:xfrm>
              <a:off x="2161220" y="5077365"/>
              <a:ext cx="1344175" cy="729695"/>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200" b="1" dirty="0" smtClean="0">
                  <a:solidFill>
                    <a:schemeClr val="tx1"/>
                  </a:solidFill>
                  <a:latin typeface="+mj-lt"/>
                </a:rPr>
                <a:t>Care Process Transformation</a:t>
              </a:r>
              <a:endParaRPr lang="en-US" sz="1200" b="1" dirty="0">
                <a:solidFill>
                  <a:schemeClr val="tx1"/>
                </a:solidFill>
                <a:latin typeface="+mj-lt"/>
              </a:endParaRPr>
            </a:p>
          </p:txBody>
        </p:sp>
        <p:sp>
          <p:nvSpPr>
            <p:cNvPr id="8" name="Isosceles Triangle 7"/>
            <p:cNvSpPr/>
            <p:nvPr/>
          </p:nvSpPr>
          <p:spPr>
            <a:xfrm>
              <a:off x="1738765" y="5960680"/>
              <a:ext cx="2227490" cy="998530"/>
            </a:xfrm>
            <a:prstGeom prst="triangle">
              <a:avLst/>
            </a:prstGeom>
            <a:ln/>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sz="1200" b="1" dirty="0" smtClean="0">
                  <a:solidFill>
                    <a:schemeClr val="tx1"/>
                  </a:solidFill>
                </a:rPr>
                <a:t>Hospital/</a:t>
              </a:r>
            </a:p>
            <a:p>
              <a:pPr algn="ctr"/>
              <a:r>
                <a:rPr lang="en-US" sz="1200" b="1" dirty="0" smtClean="0">
                  <a:solidFill>
                    <a:schemeClr val="tx1"/>
                  </a:solidFill>
                </a:rPr>
                <a:t>Health System</a:t>
              </a:r>
            </a:p>
            <a:p>
              <a:pPr algn="ctr"/>
              <a:endParaRPr lang="en-US" sz="1200" b="1" dirty="0">
                <a:solidFill>
                  <a:schemeClr val="tx1"/>
                </a:solidFill>
                <a:latin typeface="+mj-lt"/>
              </a:endParaRPr>
            </a:p>
          </p:txBody>
        </p:sp>
        <p:sp>
          <p:nvSpPr>
            <p:cNvPr id="9" name="Rectangle 8"/>
            <p:cNvSpPr/>
            <p:nvPr/>
          </p:nvSpPr>
          <p:spPr>
            <a:xfrm>
              <a:off x="1777170" y="4117240"/>
              <a:ext cx="2112275" cy="576075"/>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sz="1200" b="1" dirty="0" smtClean="0">
                  <a:solidFill>
                    <a:schemeClr val="tx1"/>
                  </a:solidFill>
                  <a:latin typeface="+mj-lt"/>
                </a:rPr>
                <a:t>Payers</a:t>
              </a:r>
              <a:endParaRPr lang="en-US" sz="1200" b="1" i="1" dirty="0">
                <a:solidFill>
                  <a:schemeClr val="tx1"/>
                </a:solidFill>
                <a:latin typeface="+mj-lt"/>
              </a:endParaRPr>
            </a:p>
          </p:txBody>
        </p:sp>
        <p:cxnSp>
          <p:nvCxnSpPr>
            <p:cNvPr id="10" name="Shape 15"/>
            <p:cNvCxnSpPr>
              <a:stCxn id="9" idx="1"/>
              <a:endCxn id="5" idx="0"/>
            </p:cNvCxnSpPr>
            <p:nvPr/>
          </p:nvCxnSpPr>
          <p:spPr>
            <a:xfrm rot="10800000" flipV="1">
              <a:off x="1335514" y="4405277"/>
              <a:ext cx="441657" cy="441657"/>
            </a:xfrm>
            <a:prstGeom prst="curvedConnector2">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1" name="Shape 16"/>
            <p:cNvCxnSpPr>
              <a:stCxn id="5" idx="4"/>
              <a:endCxn id="8" idx="1"/>
            </p:cNvCxnSpPr>
            <p:nvPr/>
          </p:nvCxnSpPr>
          <p:spPr>
            <a:xfrm rot="16200000" flipH="1">
              <a:off x="1604348" y="5768654"/>
              <a:ext cx="422455" cy="960125"/>
            </a:xfrm>
            <a:prstGeom prst="curvedConnector2">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2" name="Shape 17"/>
            <p:cNvCxnSpPr>
              <a:stCxn id="8" idx="5"/>
              <a:endCxn id="6" idx="4"/>
            </p:cNvCxnSpPr>
            <p:nvPr/>
          </p:nvCxnSpPr>
          <p:spPr>
            <a:xfrm flipV="1">
              <a:off x="3409383" y="6037490"/>
              <a:ext cx="921720" cy="422455"/>
            </a:xfrm>
            <a:prstGeom prst="curvedConnector2">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3" name="Shape 18"/>
            <p:cNvCxnSpPr>
              <a:stCxn id="6" idx="0"/>
              <a:endCxn id="9" idx="3"/>
            </p:cNvCxnSpPr>
            <p:nvPr/>
          </p:nvCxnSpPr>
          <p:spPr>
            <a:xfrm rot="16200000" flipV="1">
              <a:off x="3889446" y="4405278"/>
              <a:ext cx="441657" cy="441658"/>
            </a:xfrm>
            <a:prstGeom prst="curvedConnector2">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4" name="Straight Connector 13"/>
            <p:cNvCxnSpPr>
              <a:endCxn id="9" idx="2"/>
            </p:cNvCxnSpPr>
            <p:nvPr/>
          </p:nvCxnSpPr>
          <p:spPr>
            <a:xfrm flipV="1">
              <a:off x="2814105" y="4693315"/>
              <a:ext cx="0" cy="345645"/>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15" name="Straight Connector 14"/>
            <p:cNvCxnSpPr>
              <a:stCxn id="8" idx="0"/>
              <a:endCxn id="7" idx="2"/>
            </p:cNvCxnSpPr>
            <p:nvPr/>
          </p:nvCxnSpPr>
          <p:spPr>
            <a:xfrm flipH="1" flipV="1">
              <a:off x="2833308" y="5807060"/>
              <a:ext cx="0" cy="153620"/>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16" name="Straight Connector 15"/>
            <p:cNvCxnSpPr>
              <a:stCxn id="5" idx="6"/>
              <a:endCxn id="7" idx="1"/>
            </p:cNvCxnSpPr>
            <p:nvPr/>
          </p:nvCxnSpPr>
          <p:spPr>
            <a:xfrm>
              <a:off x="2007600" y="5442213"/>
              <a:ext cx="153620" cy="0"/>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17" name="Straight Connector 16"/>
            <p:cNvCxnSpPr>
              <a:stCxn id="7" idx="3"/>
              <a:endCxn id="6" idx="2"/>
            </p:cNvCxnSpPr>
            <p:nvPr/>
          </p:nvCxnSpPr>
          <p:spPr>
            <a:xfrm>
              <a:off x="3505395" y="5442213"/>
              <a:ext cx="153620" cy="0"/>
            </a:xfrm>
            <a:prstGeom prst="line">
              <a:avLst/>
            </a:prstGeom>
            <a:ln/>
          </p:spPr>
          <p:style>
            <a:lnRef idx="2">
              <a:schemeClr val="accent6"/>
            </a:lnRef>
            <a:fillRef idx="0">
              <a:schemeClr val="accent6"/>
            </a:fillRef>
            <a:effectRef idx="1">
              <a:schemeClr val="accent6"/>
            </a:effectRef>
            <a:fontRef idx="minor">
              <a:schemeClr val="tx1"/>
            </a:fontRef>
          </p:style>
        </p:cxnSp>
      </p:grpSp>
      <p:sp>
        <p:nvSpPr>
          <p:cNvPr id="19" name="TextBox 18"/>
          <p:cNvSpPr txBox="1"/>
          <p:nvPr/>
        </p:nvSpPr>
        <p:spPr>
          <a:xfrm>
            <a:off x="4459933" y="1821293"/>
            <a:ext cx="4116515"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solidFill>
                  <a:schemeClr val="tx1">
                    <a:lumMod val="65000"/>
                    <a:lumOff val="35000"/>
                  </a:schemeClr>
                </a:solidFill>
              </a:rPr>
              <a:t>Typical Hospital-Based CIN Structure </a:t>
            </a:r>
            <a:endParaRPr lang="en-US" dirty="0">
              <a:solidFill>
                <a:schemeClr val="tx1">
                  <a:lumMod val="65000"/>
                  <a:lumOff val="35000"/>
                </a:schemeClr>
              </a:solidFill>
            </a:endParaRPr>
          </a:p>
        </p:txBody>
      </p:sp>
    </p:spTree>
    <p:extLst>
      <p:ext uri="{BB962C8B-B14F-4D97-AF65-F5344CB8AC3E}">
        <p14:creationId xmlns:p14="http://schemas.microsoft.com/office/powerpoint/2010/main" val="13844808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820" y="820615"/>
            <a:ext cx="8882180" cy="997552"/>
          </a:xfrm>
        </p:spPr>
        <p:txBody>
          <a:bodyPr>
            <a:normAutofit/>
          </a:bodyPr>
          <a:lstStyle/>
          <a:p>
            <a:r>
              <a:rPr lang="en-US" dirty="0" smtClean="0"/>
              <a:t>Future Directions: The Business of Healthcare</a:t>
            </a:r>
            <a:endParaRPr lang="en-US" dirty="0"/>
          </a:p>
        </p:txBody>
      </p:sp>
      <p:sp>
        <p:nvSpPr>
          <p:cNvPr id="4" name="Slide Number Placeholder 3"/>
          <p:cNvSpPr>
            <a:spLocks noGrp="1"/>
          </p:cNvSpPr>
          <p:nvPr>
            <p:ph type="sldNum" sz="quarter" idx="4"/>
          </p:nvPr>
        </p:nvSpPr>
        <p:spPr/>
        <p:txBody>
          <a:bodyPr/>
          <a:lstStyle/>
          <a:p>
            <a:fld id="{B01E474B-E64A-1643-BE86-DE6C30C3886C}" type="slidenum">
              <a:rPr lang="en-US" smtClean="0"/>
              <a:pPr/>
              <a:t>43</a:t>
            </a:fld>
            <a:endParaRPr lang="en-US" dirty="0"/>
          </a:p>
        </p:txBody>
      </p:sp>
      <p:sp>
        <p:nvSpPr>
          <p:cNvPr id="3" name="Content Placeholder 2"/>
          <p:cNvSpPr>
            <a:spLocks noGrp="1"/>
          </p:cNvSpPr>
          <p:nvPr>
            <p:ph idx="1"/>
          </p:nvPr>
        </p:nvSpPr>
        <p:spPr>
          <a:xfrm>
            <a:off x="378372" y="1818167"/>
            <a:ext cx="8308428" cy="4538183"/>
          </a:xfrm>
        </p:spPr>
        <p:txBody>
          <a:bodyPr>
            <a:normAutofit fontScale="70000" lnSpcReduction="20000"/>
          </a:bodyPr>
          <a:lstStyle/>
          <a:p>
            <a:pPr marL="285750" indent="-285750">
              <a:buFont typeface="Arial" panose="020B0604020202020204" pitchFamily="34" charset="0"/>
              <a:buChar char="•"/>
            </a:pPr>
            <a:r>
              <a:rPr lang="en-US" dirty="0"/>
              <a:t>We are in the midst of a </a:t>
            </a:r>
            <a:r>
              <a:rPr lang="en-US" b="1" i="1" dirty="0"/>
              <a:t>significant cultural shift </a:t>
            </a:r>
          </a:p>
          <a:p>
            <a:pPr marL="285750" indent="-285750">
              <a:buFont typeface="Arial" panose="020B0604020202020204" pitchFamily="34" charset="0"/>
              <a:buChar char="•"/>
            </a:pPr>
            <a:r>
              <a:rPr lang="en-US" dirty="0" smtClean="0"/>
              <a:t>The business of healthcare is rapidly becoming the business of population health management</a:t>
            </a:r>
          </a:p>
          <a:p>
            <a:pPr marL="285750" indent="-285750">
              <a:buFont typeface="Arial" panose="020B0604020202020204" pitchFamily="34" charset="0"/>
              <a:buChar char="•"/>
            </a:pPr>
            <a:r>
              <a:rPr lang="en-US" dirty="0" smtClean="0"/>
              <a:t>The </a:t>
            </a:r>
            <a:r>
              <a:rPr lang="en-US" dirty="0"/>
              <a:t>engagement of physicians will help lead the way to </a:t>
            </a:r>
            <a:r>
              <a:rPr lang="en-US" dirty="0" smtClean="0"/>
              <a:t>change for hospitals and health systems: </a:t>
            </a:r>
            <a:endParaRPr lang="en-US" dirty="0">
              <a:sym typeface="Wingdings" panose="05000000000000000000" pitchFamily="2" charset="2"/>
            </a:endParaRPr>
          </a:p>
          <a:p>
            <a:pPr lvl="1">
              <a:buFont typeface="Arial" panose="020B0604020202020204" pitchFamily="34" charset="0"/>
              <a:buChar char="•"/>
            </a:pPr>
            <a:r>
              <a:rPr lang="en-US" dirty="0">
                <a:sym typeface="Wingdings" panose="05000000000000000000" pitchFamily="2" charset="2"/>
              </a:rPr>
              <a:t>Significant clinical buy-in will be necessary to re-tool a care delivery process </a:t>
            </a:r>
          </a:p>
          <a:p>
            <a:pPr lvl="1">
              <a:buFont typeface="Arial" panose="020B0604020202020204" pitchFamily="34" charset="0"/>
              <a:buChar char="•"/>
            </a:pPr>
            <a:r>
              <a:rPr lang="en-US" dirty="0"/>
              <a:t>Physicians are arguably the most equipped to influence change amongst medical staff, physician and non-physician caregivers </a:t>
            </a:r>
            <a:endParaRPr lang="en-US" dirty="0" smtClean="0"/>
          </a:p>
          <a:p>
            <a:pPr lvl="1">
              <a:buFont typeface="Arial" panose="020B0604020202020204" pitchFamily="34" charset="0"/>
              <a:buChar char="•"/>
            </a:pPr>
            <a:r>
              <a:rPr lang="en-US" dirty="0" smtClean="0"/>
              <a:t>Stable and sustainable provider bases will facilitate the overall integration process</a:t>
            </a:r>
            <a:endParaRPr lang="en-US" dirty="0"/>
          </a:p>
          <a:p>
            <a:pPr marL="285750" indent="-285750">
              <a:buFont typeface="Arial" panose="020B0604020202020204" pitchFamily="34" charset="0"/>
              <a:buChar char="•"/>
            </a:pPr>
            <a:r>
              <a:rPr lang="en-US" dirty="0" smtClean="0"/>
              <a:t>Despite the structural model, new </a:t>
            </a:r>
            <a:r>
              <a:rPr lang="en-US" dirty="0"/>
              <a:t>delivery </a:t>
            </a:r>
            <a:r>
              <a:rPr lang="en-US" dirty="0" smtClean="0"/>
              <a:t>systems will necessitate </a:t>
            </a:r>
            <a:r>
              <a:rPr lang="en-US" dirty="0"/>
              <a:t>HEAVY buy-in from participating </a:t>
            </a:r>
            <a:r>
              <a:rPr lang="en-US" dirty="0" smtClean="0"/>
              <a:t>providers in order to be functional </a:t>
            </a:r>
            <a:endParaRPr lang="en-US" dirty="0"/>
          </a:p>
          <a:p>
            <a:pPr marL="457200" lvl="1" indent="0" algn="just">
              <a:buNone/>
              <a:defRPr/>
            </a:pPr>
            <a:endParaRPr lang="en-US" sz="1800" dirty="0" smtClean="0"/>
          </a:p>
          <a:p>
            <a:pPr lvl="1" algn="just">
              <a:defRPr/>
            </a:pPr>
            <a:endParaRPr lang="en-US" sz="1800" dirty="0" smtClean="0"/>
          </a:p>
          <a:p>
            <a:pPr algn="just">
              <a:defRPr/>
            </a:pPr>
            <a:endParaRPr lang="en-US" dirty="0" smtClean="0"/>
          </a:p>
          <a:p>
            <a:pPr algn="just"/>
            <a:endParaRPr lang="en-US" dirty="0" smtClean="0"/>
          </a:p>
          <a:p>
            <a:pPr algn="just"/>
            <a:endParaRPr lang="en-US" dirty="0" smtClean="0"/>
          </a:p>
          <a:p>
            <a:pPr algn="just"/>
            <a:endParaRPr lang="en-US" dirty="0"/>
          </a:p>
        </p:txBody>
      </p:sp>
    </p:spTree>
    <p:extLst>
      <p:ext uri="{BB962C8B-B14F-4D97-AF65-F5344CB8AC3E}">
        <p14:creationId xmlns:p14="http://schemas.microsoft.com/office/powerpoint/2010/main" val="17995005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dirty="0" smtClean="0"/>
              <a:t>IV. The Overall Integration/Accountable Care Strategy for Providers</a:t>
            </a:r>
            <a:endParaRPr lang="en-US" dirty="0"/>
          </a:p>
        </p:txBody>
      </p:sp>
    </p:spTree>
    <p:extLst>
      <p:ext uri="{BB962C8B-B14F-4D97-AF65-F5344CB8AC3E}">
        <p14:creationId xmlns:p14="http://schemas.microsoft.com/office/powerpoint/2010/main" val="313267952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467" y="725214"/>
            <a:ext cx="8804919" cy="1172455"/>
          </a:xfrm>
        </p:spPr>
        <p:txBody>
          <a:bodyPr>
            <a:normAutofit fontScale="90000"/>
          </a:bodyPr>
          <a:lstStyle/>
          <a:p>
            <a:pPr algn="l"/>
            <a:r>
              <a:rPr lang="en-US" dirty="0" smtClean="0"/>
              <a:t>The Alignment and (Clinical) Integration Strategy</a:t>
            </a:r>
            <a:br>
              <a:rPr lang="en-US" dirty="0" smtClean="0"/>
            </a:br>
            <a:endParaRPr lang="en-US" dirty="0"/>
          </a:p>
        </p:txBody>
      </p:sp>
      <p:sp>
        <p:nvSpPr>
          <p:cNvPr id="4" name="_color1"/>
          <p:cNvSpPr txBox="1">
            <a:spLocks/>
          </p:cNvSpPr>
          <p:nvPr/>
        </p:nvSpPr>
        <p:spPr bwMode="gray">
          <a:xfrm>
            <a:off x="324172" y="1519760"/>
            <a:ext cx="8496300" cy="4248150"/>
          </a:xfrm>
          <a:prstGeom prst="rect">
            <a:avLst/>
          </a:prstGeom>
        </p:spPr>
        <p:txBody>
          <a:bodyPr vert="horz" lIns="0" tIns="0" rIns="0" bIns="0" rtlCol="0">
            <a:noAutofit/>
          </a:bodyPr>
          <a:lstStyle/>
          <a:p>
            <a:pPr marL="180975" indent="-180975">
              <a:buClr>
                <a:schemeClr val="accent1">
                  <a:lumMod val="60000"/>
                  <a:lumOff val="40000"/>
                </a:schemeClr>
              </a:buClr>
              <a:defRPr/>
            </a:pPr>
            <a:r>
              <a:rPr lang="en-US" sz="2000" b="1" noProof="1" smtClean="0">
                <a:solidFill>
                  <a:schemeClr val="accent1">
                    <a:lumMod val="60000"/>
                    <a:lumOff val="40000"/>
                  </a:schemeClr>
                </a:solidFill>
                <a:effectLst>
                  <a:innerShdw blurRad="63500" dist="50800" dir="13500000">
                    <a:prstClr val="black">
                      <a:alpha val="50000"/>
                    </a:prstClr>
                  </a:innerShdw>
                </a:effectLst>
              </a:rPr>
              <a:t> Alignment is Stage One and (Clinical) Integration (with a care delivery system development process) is Stage Two</a:t>
            </a:r>
          </a:p>
          <a:p>
            <a:pPr marL="800100" lvl="1" indent="-342900">
              <a:lnSpc>
                <a:spcPct val="95000"/>
              </a:lnSpc>
              <a:spcBef>
                <a:spcPts val="600"/>
              </a:spcBef>
              <a:spcAft>
                <a:spcPts val="800"/>
              </a:spcAft>
              <a:buClr>
                <a:schemeClr val="tx1">
                  <a:lumMod val="65000"/>
                  <a:lumOff val="35000"/>
                </a:schemeClr>
              </a:buClr>
              <a:buSzPct val="100000"/>
              <a:buFont typeface="Arial" panose="020B0604020202020204" pitchFamily="34" charset="0"/>
              <a:buChar char="•"/>
              <a:defRPr/>
            </a:pPr>
            <a:r>
              <a:rPr lang="en-US" sz="1600" kern="0" dirty="0">
                <a:solidFill>
                  <a:schemeClr val="tx1">
                    <a:lumMod val="65000"/>
                    <a:lumOff val="35000"/>
                  </a:schemeClr>
                </a:solidFill>
                <a:cs typeface="Arial" pitchFamily="34" charset="0"/>
              </a:rPr>
              <a:t>Forming a clinically integrated/accountable care organization will require significant collaboration amongst many different stakeholders, and often times among competitors</a:t>
            </a:r>
          </a:p>
          <a:p>
            <a:pPr marL="800100" lvl="1" indent="-342900">
              <a:lnSpc>
                <a:spcPct val="95000"/>
              </a:lnSpc>
              <a:spcBef>
                <a:spcPts val="600"/>
              </a:spcBef>
              <a:spcAft>
                <a:spcPts val="800"/>
              </a:spcAft>
              <a:buClr>
                <a:schemeClr val="tx1">
                  <a:lumMod val="65000"/>
                  <a:lumOff val="35000"/>
                </a:schemeClr>
              </a:buClr>
              <a:buSzPct val="100000"/>
              <a:buFont typeface="Arial" panose="020B0604020202020204" pitchFamily="34" charset="0"/>
              <a:buChar char="•"/>
              <a:defRPr/>
            </a:pPr>
            <a:r>
              <a:rPr lang="en-US" sz="1600" kern="0" dirty="0">
                <a:solidFill>
                  <a:schemeClr val="tx1">
                    <a:lumMod val="65000"/>
                    <a:lumOff val="35000"/>
                  </a:schemeClr>
                </a:solidFill>
                <a:cs typeface="Arial" pitchFamily="34" charset="0"/>
              </a:rPr>
              <a:t>A go-forward alignment strategy is ultimately the best way to ensure successful integration for collaborative models, particularly between distinct private </a:t>
            </a:r>
            <a:r>
              <a:rPr lang="en-US" sz="1600" kern="0" dirty="0" smtClean="0">
                <a:solidFill>
                  <a:schemeClr val="tx1">
                    <a:lumMod val="65000"/>
                    <a:lumOff val="35000"/>
                  </a:schemeClr>
                </a:solidFill>
                <a:cs typeface="Arial" pitchFamily="34" charset="0"/>
              </a:rPr>
              <a:t>groups</a:t>
            </a:r>
          </a:p>
          <a:p>
            <a:pPr marL="800100" lvl="1" indent="-342900">
              <a:lnSpc>
                <a:spcPct val="95000"/>
              </a:lnSpc>
              <a:spcBef>
                <a:spcPts val="600"/>
              </a:spcBef>
              <a:spcAft>
                <a:spcPts val="800"/>
              </a:spcAft>
              <a:buClr>
                <a:schemeClr val="tx1">
                  <a:lumMod val="65000"/>
                  <a:lumOff val="35000"/>
                </a:schemeClr>
              </a:buClr>
              <a:buSzPct val="100000"/>
              <a:buFont typeface="Arial" panose="020B0604020202020204" pitchFamily="34" charset="0"/>
              <a:buChar char="•"/>
              <a:defRPr/>
            </a:pPr>
            <a:endParaRPr lang="en-US" sz="1600" kern="0" dirty="0">
              <a:solidFill>
                <a:schemeClr val="tx1">
                  <a:lumMod val="65000"/>
                  <a:lumOff val="35000"/>
                </a:schemeClr>
              </a:solidFill>
              <a:cs typeface="Arial" pitchFamily="34" charset="0"/>
            </a:endParaRPr>
          </a:p>
          <a:p>
            <a:pPr marL="800100" lvl="1" indent="-342900">
              <a:lnSpc>
                <a:spcPct val="95000"/>
              </a:lnSpc>
              <a:spcBef>
                <a:spcPts val="600"/>
              </a:spcBef>
              <a:spcAft>
                <a:spcPts val="800"/>
              </a:spcAft>
              <a:buClr>
                <a:schemeClr val="tx1">
                  <a:lumMod val="65000"/>
                  <a:lumOff val="35000"/>
                </a:schemeClr>
              </a:buClr>
              <a:buSzPct val="100000"/>
              <a:buFont typeface="Arial" panose="020B0604020202020204" pitchFamily="34" charset="0"/>
              <a:buChar char="•"/>
              <a:defRPr/>
            </a:pPr>
            <a:endParaRPr lang="en-US" sz="1600" kern="0" dirty="0" smtClean="0">
              <a:solidFill>
                <a:schemeClr val="tx1">
                  <a:lumMod val="65000"/>
                  <a:lumOff val="35000"/>
                </a:schemeClr>
              </a:solidFill>
              <a:cs typeface="Arial" pitchFamily="34" charset="0"/>
            </a:endParaRPr>
          </a:p>
          <a:p>
            <a:pPr marL="800100" lvl="1" indent="-342900">
              <a:lnSpc>
                <a:spcPct val="95000"/>
              </a:lnSpc>
              <a:spcBef>
                <a:spcPts val="600"/>
              </a:spcBef>
              <a:spcAft>
                <a:spcPts val="800"/>
              </a:spcAft>
              <a:buClr>
                <a:schemeClr val="tx1">
                  <a:lumMod val="65000"/>
                  <a:lumOff val="35000"/>
                </a:schemeClr>
              </a:buClr>
              <a:buSzPct val="100000"/>
              <a:buFont typeface="Arial" panose="020B0604020202020204" pitchFamily="34" charset="0"/>
              <a:buChar char="•"/>
              <a:defRPr/>
            </a:pPr>
            <a:endParaRPr lang="en-US" sz="1600" kern="0" dirty="0">
              <a:solidFill>
                <a:schemeClr val="tx1">
                  <a:lumMod val="65000"/>
                  <a:lumOff val="35000"/>
                </a:schemeClr>
              </a:solidFill>
              <a:cs typeface="Arial" pitchFamily="34" charset="0"/>
            </a:endParaRPr>
          </a:p>
          <a:p>
            <a:pPr marL="800100" lvl="1" indent="-342900">
              <a:lnSpc>
                <a:spcPct val="95000"/>
              </a:lnSpc>
              <a:spcBef>
                <a:spcPts val="600"/>
              </a:spcBef>
              <a:spcAft>
                <a:spcPts val="800"/>
              </a:spcAft>
              <a:buClr>
                <a:schemeClr val="tx1">
                  <a:lumMod val="65000"/>
                  <a:lumOff val="35000"/>
                </a:schemeClr>
              </a:buClr>
              <a:buSzPct val="100000"/>
              <a:buFont typeface="Arial" panose="020B0604020202020204" pitchFamily="34" charset="0"/>
              <a:buChar char="•"/>
              <a:defRPr/>
            </a:pPr>
            <a:endParaRPr lang="en-US" sz="1600" kern="0" dirty="0">
              <a:solidFill>
                <a:schemeClr val="tx1">
                  <a:lumMod val="65000"/>
                  <a:lumOff val="35000"/>
                </a:schemeClr>
              </a:solidFill>
              <a:cs typeface="Arial" pitchFamily="34" charset="0"/>
            </a:endParaRPr>
          </a:p>
          <a:p>
            <a:pPr marL="800100" lvl="1" indent="-342900">
              <a:lnSpc>
                <a:spcPct val="95000"/>
              </a:lnSpc>
              <a:spcBef>
                <a:spcPts val="600"/>
              </a:spcBef>
              <a:spcAft>
                <a:spcPts val="800"/>
              </a:spcAft>
              <a:buClr>
                <a:schemeClr val="tx1">
                  <a:lumMod val="65000"/>
                  <a:lumOff val="35000"/>
                </a:schemeClr>
              </a:buClr>
              <a:buSzPct val="100000"/>
              <a:buFont typeface="Arial" panose="020B0604020202020204" pitchFamily="34" charset="0"/>
              <a:buChar char="•"/>
              <a:defRPr/>
            </a:pPr>
            <a:r>
              <a:rPr lang="en-US" sz="1600" kern="0" dirty="0" smtClean="0">
                <a:solidFill>
                  <a:schemeClr val="tx1">
                    <a:lumMod val="65000"/>
                    <a:lumOff val="35000"/>
                  </a:schemeClr>
                </a:solidFill>
                <a:cs typeface="Arial" pitchFamily="34" charset="0"/>
              </a:rPr>
              <a:t>Whether </a:t>
            </a:r>
            <a:r>
              <a:rPr lang="en-US" sz="1600" kern="0" dirty="0">
                <a:solidFill>
                  <a:schemeClr val="tx1">
                    <a:lumMod val="65000"/>
                    <a:lumOff val="35000"/>
                  </a:schemeClr>
                </a:solidFill>
                <a:cs typeface="Arial" pitchFamily="34" charset="0"/>
              </a:rPr>
              <a:t>amongst medical groups or with a hospital partner, without sufficient alignment, quality of care and population health management are likely to suffer</a:t>
            </a:r>
          </a:p>
          <a:p>
            <a:pPr marL="800100" lvl="1" indent="-342900">
              <a:lnSpc>
                <a:spcPct val="95000"/>
              </a:lnSpc>
              <a:spcBef>
                <a:spcPts val="600"/>
              </a:spcBef>
              <a:spcAft>
                <a:spcPts val="800"/>
              </a:spcAft>
              <a:buClr>
                <a:schemeClr val="tx1">
                  <a:lumMod val="65000"/>
                  <a:lumOff val="35000"/>
                </a:schemeClr>
              </a:buClr>
              <a:buSzPct val="100000"/>
              <a:buFont typeface="Arial" panose="020B0604020202020204" pitchFamily="34" charset="0"/>
              <a:buChar char="•"/>
              <a:defRPr/>
            </a:pPr>
            <a:r>
              <a:rPr lang="en-US" sz="1600" kern="0" dirty="0">
                <a:solidFill>
                  <a:schemeClr val="tx1">
                    <a:lumMod val="65000"/>
                    <a:lumOff val="35000"/>
                  </a:schemeClr>
                </a:solidFill>
                <a:cs typeface="Arial" pitchFamily="34" charset="0"/>
              </a:rPr>
              <a:t>While clinical integration and care delivery transformation are the “end game” goals, initial alignment is its primary vehicle</a:t>
            </a:r>
          </a:p>
          <a:p>
            <a:pPr marL="268288" indent="-268288">
              <a:lnSpc>
                <a:spcPct val="95000"/>
              </a:lnSpc>
              <a:spcAft>
                <a:spcPts val="800"/>
              </a:spcAft>
              <a:buClr>
                <a:schemeClr val="tx1"/>
              </a:buClr>
              <a:defRPr/>
            </a:pPr>
            <a:r>
              <a:rPr lang="en-US" sz="2000" b="1" noProof="1" smtClean="0">
                <a:solidFill>
                  <a:schemeClr val="accent1"/>
                </a:solidFill>
                <a:effectLst>
                  <a:innerShdw blurRad="63500" dist="50800" dir="13500000">
                    <a:prstClr val="black">
                      <a:alpha val="50000"/>
                    </a:prstClr>
                  </a:innerShdw>
                </a:effectLst>
              </a:rPr>
              <a:t> </a:t>
            </a:r>
            <a:endParaRPr lang="en-US" sz="1400" noProof="1" smtClean="0"/>
          </a:p>
          <a:p>
            <a:pPr marL="268288" indent="-268288">
              <a:lnSpc>
                <a:spcPct val="95000"/>
              </a:lnSpc>
              <a:spcAft>
                <a:spcPts val="800"/>
              </a:spcAft>
              <a:buClr>
                <a:schemeClr val="tx1"/>
              </a:buClr>
              <a:defRPr/>
            </a:pPr>
            <a:endParaRPr lang="en-US" sz="1400" noProof="1" smtClean="0"/>
          </a:p>
        </p:txBody>
      </p:sp>
      <p:graphicFrame>
        <p:nvGraphicFramePr>
          <p:cNvPr id="5" name="Diagram 4"/>
          <p:cNvGraphicFramePr/>
          <p:nvPr>
            <p:extLst>
              <p:ext uri="{D42A27DB-BD31-4B8C-83A1-F6EECF244321}">
                <p14:modId xmlns:p14="http://schemas.microsoft.com/office/powerpoint/2010/main" val="2384205093"/>
              </p:ext>
            </p:extLst>
          </p:nvPr>
        </p:nvGraphicFramePr>
        <p:xfrm>
          <a:off x="893378" y="3426373"/>
          <a:ext cx="7830207" cy="15870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4995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467" y="830314"/>
            <a:ext cx="8804919" cy="1172455"/>
          </a:xfrm>
        </p:spPr>
        <p:txBody>
          <a:bodyPr>
            <a:normAutofit fontScale="90000"/>
          </a:bodyPr>
          <a:lstStyle/>
          <a:p>
            <a:pPr algn="l"/>
            <a:r>
              <a:rPr lang="en-US" dirty="0" smtClean="0"/>
              <a:t>The Alignment and (Clinical) Integration Strategy (cont’d)</a:t>
            </a:r>
            <a:br>
              <a:rPr lang="en-US" dirty="0" smtClean="0"/>
            </a:br>
            <a:endParaRPr lang="en-US" dirty="0"/>
          </a:p>
        </p:txBody>
      </p:sp>
      <p:sp>
        <p:nvSpPr>
          <p:cNvPr id="5" name="Content Placeholder 2"/>
          <p:cNvSpPr>
            <a:spLocks noGrp="1"/>
          </p:cNvSpPr>
          <p:nvPr>
            <p:ph idx="1"/>
          </p:nvPr>
        </p:nvSpPr>
        <p:spPr>
          <a:xfrm>
            <a:off x="394140" y="2050762"/>
            <a:ext cx="8381997" cy="4082624"/>
          </a:xfrm>
        </p:spPr>
        <p:txBody>
          <a:bodyPr>
            <a:noAutofit/>
          </a:bodyPr>
          <a:lstStyle/>
          <a:p>
            <a:pPr marL="202883" indent="-202883">
              <a:spcBef>
                <a:spcPts val="180"/>
              </a:spcBef>
            </a:pPr>
            <a:r>
              <a:rPr lang="en-US" sz="1500" dirty="0">
                <a:latin typeface="+mj-lt"/>
              </a:rPr>
              <a:t>Initial alignment </a:t>
            </a:r>
            <a:r>
              <a:rPr lang="en-US" sz="1500" dirty="0" smtClean="0">
                <a:latin typeface="+mj-lt"/>
              </a:rPr>
              <a:t>deals assessed </a:t>
            </a:r>
          </a:p>
          <a:p>
            <a:pPr marL="202883" indent="-202883">
              <a:spcBef>
                <a:spcPts val="180"/>
              </a:spcBef>
            </a:pPr>
            <a:r>
              <a:rPr lang="en-US" sz="1500" dirty="0" smtClean="0">
                <a:latin typeface="+mj-lt"/>
              </a:rPr>
              <a:t>Consider/pursue a range of alternative </a:t>
            </a:r>
            <a:r>
              <a:rPr lang="en-US" sz="1500" dirty="0">
                <a:latin typeface="+mj-lt"/>
              </a:rPr>
              <a:t>alignment </a:t>
            </a:r>
            <a:r>
              <a:rPr lang="en-US" sz="1500" dirty="0" smtClean="0">
                <a:latin typeface="+mj-lt"/>
              </a:rPr>
              <a:t>models (limited to moderate to full) </a:t>
            </a:r>
          </a:p>
          <a:p>
            <a:pPr marL="202883" indent="-202883">
              <a:spcBef>
                <a:spcPts val="180"/>
              </a:spcBef>
            </a:pPr>
            <a:r>
              <a:rPr lang="en-US" sz="1500" dirty="0" smtClean="0">
                <a:latin typeface="+mj-lt"/>
              </a:rPr>
              <a:t>Potential expansion </a:t>
            </a:r>
            <a:r>
              <a:rPr lang="en-US" sz="1500" dirty="0">
                <a:latin typeface="+mj-lt"/>
              </a:rPr>
              <a:t>of outpatient </a:t>
            </a:r>
            <a:r>
              <a:rPr lang="en-US" sz="1500" dirty="0" smtClean="0">
                <a:latin typeface="+mj-lt"/>
              </a:rPr>
              <a:t>access</a:t>
            </a:r>
          </a:p>
          <a:p>
            <a:pPr marL="202883" indent="-202883">
              <a:spcBef>
                <a:spcPts val="180"/>
              </a:spcBef>
            </a:pPr>
            <a:r>
              <a:rPr lang="en-US" sz="1500" dirty="0" smtClean="0">
                <a:latin typeface="+mj-lt"/>
              </a:rPr>
              <a:t>Ongoing </a:t>
            </a:r>
            <a:r>
              <a:rPr lang="en-US" sz="1500" dirty="0">
                <a:latin typeface="+mj-lt"/>
              </a:rPr>
              <a:t>alignment transactions being considered and </a:t>
            </a:r>
            <a:r>
              <a:rPr lang="en-US" sz="1500" dirty="0" smtClean="0">
                <a:latin typeface="+mj-lt"/>
              </a:rPr>
              <a:t>concluded</a:t>
            </a:r>
          </a:p>
          <a:p>
            <a:pPr marL="202883" indent="-202883">
              <a:spcBef>
                <a:spcPts val="180"/>
              </a:spcBef>
            </a:pPr>
            <a:r>
              <a:rPr lang="en-US" sz="1500" dirty="0" smtClean="0">
                <a:latin typeface="+mj-lt"/>
              </a:rPr>
              <a:t>Development of an aligned entity via legal incorporation (or effectuation of a legally binding contract)</a:t>
            </a:r>
          </a:p>
          <a:p>
            <a:pPr marL="202883" indent="-202883">
              <a:spcBef>
                <a:spcPts val="180"/>
              </a:spcBef>
            </a:pPr>
            <a:endParaRPr lang="en-US" sz="1500" dirty="0">
              <a:latin typeface="+mj-lt"/>
            </a:endParaRPr>
          </a:p>
          <a:p>
            <a:pPr marL="202883" indent="-202883">
              <a:spcBef>
                <a:spcPts val="180"/>
              </a:spcBef>
              <a:buNone/>
            </a:pPr>
            <a:endParaRPr lang="en-US" sz="1500" dirty="0">
              <a:latin typeface="+mj-lt"/>
            </a:endParaRPr>
          </a:p>
          <a:p>
            <a:pPr marL="202883" indent="-202883">
              <a:spcBef>
                <a:spcPts val="180"/>
              </a:spcBef>
            </a:pPr>
            <a:r>
              <a:rPr lang="en-US" sz="1500" dirty="0">
                <a:latin typeface="+mj-lt"/>
              </a:rPr>
              <a:t>Medicare </a:t>
            </a:r>
            <a:r>
              <a:rPr lang="en-US" sz="1500" dirty="0" smtClean="0">
                <a:latin typeface="+mj-lt"/>
              </a:rPr>
              <a:t>ACO (or commercial payer CIN) participation </a:t>
            </a:r>
          </a:p>
          <a:p>
            <a:pPr marL="202883" indent="-202883">
              <a:spcBef>
                <a:spcPts val="180"/>
              </a:spcBef>
            </a:pPr>
            <a:r>
              <a:rPr lang="en-US" sz="1500" dirty="0" smtClean="0">
                <a:latin typeface="+mj-lt"/>
              </a:rPr>
              <a:t>Interoperable </a:t>
            </a:r>
            <a:r>
              <a:rPr lang="en-US" sz="1500" dirty="0">
                <a:latin typeface="+mj-lt"/>
              </a:rPr>
              <a:t>IT solutions providing communications across all providers and </a:t>
            </a:r>
            <a:r>
              <a:rPr lang="en-US" sz="1500" dirty="0" smtClean="0">
                <a:latin typeface="+mj-lt"/>
              </a:rPr>
              <a:t>facilities</a:t>
            </a:r>
            <a:endParaRPr lang="en-US" sz="1500" dirty="0">
              <a:latin typeface="+mj-lt"/>
            </a:endParaRPr>
          </a:p>
          <a:p>
            <a:pPr marL="202883" indent="-202883">
              <a:spcBef>
                <a:spcPts val="180"/>
              </a:spcBef>
            </a:pPr>
            <a:r>
              <a:rPr lang="en-US" sz="1500" dirty="0" smtClean="0">
                <a:latin typeface="+mj-lt"/>
              </a:rPr>
              <a:t>Possible expansion of network as the consolidated/aligned organization pursues new alignment deals with high-performing physicians and/or </a:t>
            </a:r>
            <a:r>
              <a:rPr lang="en-US" sz="1500" dirty="0">
                <a:latin typeface="+mj-lt"/>
              </a:rPr>
              <a:t>outpatient facilities</a:t>
            </a:r>
          </a:p>
          <a:p>
            <a:pPr marL="202883" indent="-202883">
              <a:spcBef>
                <a:spcPts val="180"/>
              </a:spcBef>
            </a:pPr>
            <a:r>
              <a:rPr lang="en-US" sz="1500" dirty="0">
                <a:latin typeface="+mj-lt"/>
              </a:rPr>
              <a:t>Operational integration, including revenue cycle mgmt, personnel, compliance, financial mgmt, etc. </a:t>
            </a:r>
            <a:endParaRPr lang="en-US" sz="1500" dirty="0" smtClean="0">
              <a:latin typeface="+mj-lt"/>
            </a:endParaRPr>
          </a:p>
          <a:p>
            <a:pPr marL="202883" indent="-202883">
              <a:spcBef>
                <a:spcPts val="180"/>
              </a:spcBef>
            </a:pPr>
            <a:r>
              <a:rPr lang="en-US" sz="1500" dirty="0" smtClean="0">
                <a:latin typeface="+mj-lt"/>
              </a:rPr>
              <a:t>Official recognition from federal government as a CIN</a:t>
            </a:r>
            <a:endParaRPr lang="en-US" sz="1500" dirty="0">
              <a:latin typeface="+mj-lt"/>
            </a:endParaRPr>
          </a:p>
          <a:p>
            <a:pPr marL="202883" indent="-202883">
              <a:spcBef>
                <a:spcPts val="180"/>
              </a:spcBef>
            </a:pPr>
            <a:r>
              <a:rPr lang="en-US" sz="1500" dirty="0">
                <a:latin typeface="+mj-lt"/>
              </a:rPr>
              <a:t>Continued focus on solidifying market share </a:t>
            </a:r>
            <a:r>
              <a:rPr lang="en-US" sz="1500" dirty="0" smtClean="0">
                <a:latin typeface="+mj-lt"/>
              </a:rPr>
              <a:t>within primary </a:t>
            </a:r>
            <a:r>
              <a:rPr lang="en-US" sz="1500" dirty="0">
                <a:latin typeface="+mj-lt"/>
              </a:rPr>
              <a:t>market; not competing outside</a:t>
            </a:r>
          </a:p>
          <a:p>
            <a:pPr marL="202883" indent="-202883">
              <a:spcBef>
                <a:spcPts val="180"/>
              </a:spcBef>
            </a:pPr>
            <a:r>
              <a:rPr lang="en-US" sz="1500" dirty="0" smtClean="0">
                <a:latin typeface="+mj-lt"/>
              </a:rPr>
              <a:t>Engaging in payer contracting/reimbursement as a CIN based </a:t>
            </a:r>
            <a:r>
              <a:rPr lang="en-US" sz="1500" dirty="0">
                <a:latin typeface="+mj-lt"/>
              </a:rPr>
              <a:t>upon a combination of FFS, management assistance and at-risk (i.e., shared savings, etc.) reimbursement methodologies</a:t>
            </a:r>
          </a:p>
        </p:txBody>
      </p:sp>
      <p:sp>
        <p:nvSpPr>
          <p:cNvPr id="6" name="TextBox 5"/>
          <p:cNvSpPr txBox="1"/>
          <p:nvPr/>
        </p:nvSpPr>
        <p:spPr>
          <a:xfrm>
            <a:off x="395536" y="1715717"/>
            <a:ext cx="7811577" cy="380209"/>
          </a:xfrm>
          <a:prstGeom prst="rect">
            <a:avLst/>
          </a:prstGeom>
          <a:ln/>
        </p:spPr>
        <p:style>
          <a:lnRef idx="2">
            <a:schemeClr val="accent1"/>
          </a:lnRef>
          <a:fillRef idx="1">
            <a:schemeClr val="lt1"/>
          </a:fillRef>
          <a:effectRef idx="0">
            <a:schemeClr val="accent1"/>
          </a:effectRef>
          <a:fontRef idx="minor">
            <a:schemeClr val="dk1"/>
          </a:fontRef>
        </p:style>
        <p:txBody>
          <a:bodyPr wrap="square" lIns="82296" tIns="41148" rIns="82296" bIns="41148" rtlCol="0" anchor="ctr" anchorCtr="0">
            <a:noAutofit/>
          </a:bodyPr>
          <a:lstStyle/>
          <a:p>
            <a:pPr>
              <a:spcBef>
                <a:spcPts val="180"/>
              </a:spcBef>
              <a:spcAft>
                <a:spcPts val="180"/>
              </a:spcAft>
            </a:pPr>
            <a:r>
              <a:rPr lang="en-US" sz="1600" b="1" dirty="0" smtClean="0"/>
              <a:t>Stage I: Alignment &amp; Integration*</a:t>
            </a:r>
            <a:endParaRPr lang="en-US" sz="1600" b="1" dirty="0"/>
          </a:p>
        </p:txBody>
      </p:sp>
      <p:sp>
        <p:nvSpPr>
          <p:cNvPr id="7" name="TextBox 6"/>
          <p:cNvSpPr txBox="1"/>
          <p:nvPr/>
        </p:nvSpPr>
        <p:spPr>
          <a:xfrm>
            <a:off x="394141" y="3424387"/>
            <a:ext cx="7811577" cy="380209"/>
          </a:xfrm>
          <a:prstGeom prst="rect">
            <a:avLst/>
          </a:prstGeom>
          <a:ln/>
        </p:spPr>
        <p:style>
          <a:lnRef idx="2">
            <a:schemeClr val="accent1"/>
          </a:lnRef>
          <a:fillRef idx="1">
            <a:schemeClr val="lt1"/>
          </a:fillRef>
          <a:effectRef idx="0">
            <a:schemeClr val="accent1"/>
          </a:effectRef>
          <a:fontRef idx="minor">
            <a:schemeClr val="dk1"/>
          </a:fontRef>
        </p:style>
        <p:txBody>
          <a:bodyPr wrap="square" lIns="82296" tIns="41148" rIns="82296" bIns="41148" rtlCol="0" anchor="ctr" anchorCtr="0">
            <a:noAutofit/>
          </a:bodyPr>
          <a:lstStyle/>
          <a:p>
            <a:pPr>
              <a:spcBef>
                <a:spcPts val="180"/>
              </a:spcBef>
              <a:spcAft>
                <a:spcPts val="180"/>
              </a:spcAft>
            </a:pPr>
            <a:r>
              <a:rPr lang="en-US" sz="1600" b="1" dirty="0">
                <a:latin typeface="+mj-lt"/>
              </a:rPr>
              <a:t>Stage II: </a:t>
            </a:r>
            <a:r>
              <a:rPr lang="en-US" sz="1600" b="1" dirty="0" smtClean="0">
                <a:latin typeface="+mj-lt"/>
              </a:rPr>
              <a:t>“</a:t>
            </a:r>
            <a:r>
              <a:rPr lang="en-US" sz="1600" b="1" dirty="0">
                <a:latin typeface="+mj-lt"/>
              </a:rPr>
              <a:t>Accountable Care Era” Strategies &amp; </a:t>
            </a:r>
            <a:r>
              <a:rPr lang="en-US" sz="1600" b="1" dirty="0" smtClean="0">
                <a:latin typeface="+mj-lt"/>
              </a:rPr>
              <a:t>Implementation*</a:t>
            </a:r>
            <a:endParaRPr lang="en-US" sz="1600" b="1" dirty="0">
              <a:latin typeface="+mj-lt"/>
            </a:endParaRPr>
          </a:p>
        </p:txBody>
      </p:sp>
      <p:sp>
        <p:nvSpPr>
          <p:cNvPr id="11" name="TextBox 10"/>
          <p:cNvSpPr txBox="1"/>
          <p:nvPr/>
        </p:nvSpPr>
        <p:spPr>
          <a:xfrm>
            <a:off x="578069" y="6147458"/>
            <a:ext cx="6589986" cy="637097"/>
          </a:xfrm>
          <a:prstGeom prst="rect">
            <a:avLst/>
          </a:prstGeom>
          <a:noFill/>
        </p:spPr>
        <p:txBody>
          <a:bodyPr wrap="square" lIns="82296" tIns="41148" rIns="82296" bIns="41148" rtlCol="0">
            <a:spAutoFit/>
          </a:bodyPr>
          <a:lstStyle/>
          <a:p>
            <a:pPr>
              <a:spcBef>
                <a:spcPts val="180"/>
              </a:spcBef>
              <a:spcAft>
                <a:spcPts val="180"/>
              </a:spcAft>
            </a:pPr>
            <a:r>
              <a:rPr lang="en-US" sz="1200" i="1" dirty="0" smtClean="0">
                <a:solidFill>
                  <a:schemeClr val="tx1">
                    <a:lumMod val="65000"/>
                    <a:lumOff val="35000"/>
                  </a:schemeClr>
                </a:solidFill>
                <a:latin typeface="+mj-lt"/>
              </a:rPr>
              <a:t>*A staged </a:t>
            </a:r>
            <a:r>
              <a:rPr lang="en-US" sz="1200" i="1" dirty="0">
                <a:solidFill>
                  <a:schemeClr val="tx1">
                    <a:lumMod val="65000"/>
                    <a:lumOff val="35000"/>
                  </a:schemeClr>
                </a:solidFill>
                <a:latin typeface="+mj-lt"/>
              </a:rPr>
              <a:t>approach has proven an effective strategy for numerous health </a:t>
            </a:r>
            <a:r>
              <a:rPr lang="en-US" sz="1200" i="1" dirty="0" smtClean="0">
                <a:solidFill>
                  <a:schemeClr val="tx1">
                    <a:lumMod val="65000"/>
                    <a:lumOff val="35000"/>
                  </a:schemeClr>
                </a:solidFill>
                <a:latin typeface="+mj-lt"/>
              </a:rPr>
              <a:t>systems and private consortiums’ </a:t>
            </a:r>
            <a:r>
              <a:rPr lang="en-US" sz="1200" i="1" dirty="0">
                <a:solidFill>
                  <a:schemeClr val="tx1">
                    <a:lumMod val="65000"/>
                    <a:lumOff val="35000"/>
                  </a:schemeClr>
                </a:solidFill>
                <a:latin typeface="+mj-lt"/>
              </a:rPr>
              <a:t>clinical integration and ACO/CIN ventures; </a:t>
            </a:r>
            <a:r>
              <a:rPr lang="en-US" sz="1200" i="1" dirty="0" smtClean="0">
                <a:solidFill>
                  <a:schemeClr val="tx1">
                    <a:lumMod val="65000"/>
                    <a:lumOff val="35000"/>
                  </a:schemeClr>
                </a:solidFill>
                <a:latin typeface="+mj-lt"/>
              </a:rPr>
              <a:t>Stages </a:t>
            </a:r>
            <a:r>
              <a:rPr lang="en-US" sz="1200" i="1" dirty="0">
                <a:solidFill>
                  <a:schemeClr val="tx1">
                    <a:lumMod val="65000"/>
                    <a:lumOff val="35000"/>
                  </a:schemeClr>
                </a:solidFill>
                <a:latin typeface="+mj-lt"/>
              </a:rPr>
              <a:t>I and II typically run concurrently after the initial period (i.e., 1-3 years) of successful alignment transactions</a:t>
            </a:r>
          </a:p>
        </p:txBody>
      </p:sp>
    </p:spTree>
    <p:extLst>
      <p:ext uri="{BB962C8B-B14F-4D97-AF65-F5344CB8AC3E}">
        <p14:creationId xmlns:p14="http://schemas.microsoft.com/office/powerpoint/2010/main" val="2244053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467" y="830314"/>
            <a:ext cx="8804919" cy="1172455"/>
          </a:xfrm>
        </p:spPr>
        <p:txBody>
          <a:bodyPr>
            <a:normAutofit fontScale="90000"/>
          </a:bodyPr>
          <a:lstStyle/>
          <a:p>
            <a:pPr algn="l"/>
            <a:r>
              <a:rPr lang="en-US" dirty="0" smtClean="0"/>
              <a:t>The Alignment and (Clinical) Integration Strategy (cont’d)</a:t>
            </a:r>
            <a:br>
              <a:rPr lang="en-US" dirty="0" smtClean="0"/>
            </a:br>
            <a:endParaRPr lang="en-US" dirty="0"/>
          </a:p>
        </p:txBody>
      </p:sp>
      <p:sp>
        <p:nvSpPr>
          <p:cNvPr id="9" name="Content Placeholder 2"/>
          <p:cNvSpPr>
            <a:spLocks noGrp="1"/>
          </p:cNvSpPr>
          <p:nvPr>
            <p:ph idx="1"/>
          </p:nvPr>
        </p:nvSpPr>
        <p:spPr>
          <a:xfrm>
            <a:off x="395536" y="2303002"/>
            <a:ext cx="8229600" cy="4424256"/>
          </a:xfrm>
        </p:spPr>
        <p:txBody>
          <a:bodyPr>
            <a:normAutofit/>
          </a:bodyPr>
          <a:lstStyle/>
          <a:p>
            <a:r>
              <a:rPr lang="en-US" sz="1800" dirty="0" smtClean="0">
                <a:latin typeface="+mj-lt"/>
              </a:rPr>
              <a:t>Continue to address Stage I alignment efforts to grow the physician network</a:t>
            </a:r>
          </a:p>
          <a:p>
            <a:r>
              <a:rPr lang="en-US" sz="1800" dirty="0" smtClean="0">
                <a:latin typeface="+mj-lt"/>
              </a:rPr>
              <a:t>Continue to address and improve infrastructure (either independently or through alignment initiatives) </a:t>
            </a:r>
          </a:p>
          <a:p>
            <a:r>
              <a:rPr lang="en-US" sz="1800" dirty="0" smtClean="0">
                <a:latin typeface="+mj-lt"/>
              </a:rPr>
              <a:t>Continue refining/developing an internal distribution methodology that includes payment for services at more than FFS (but still a lot of the total at FFS) plus bundled reimbursement</a:t>
            </a:r>
          </a:p>
          <a:p>
            <a:r>
              <a:rPr lang="en-US" sz="1800" dirty="0" smtClean="0">
                <a:latin typeface="+mj-lt"/>
              </a:rPr>
              <a:t>Consider the development of a care process design system (i.e., a system </a:t>
            </a:r>
            <a:r>
              <a:rPr lang="en-US" sz="1800" dirty="0" smtClean="0"/>
              <a:t>that </a:t>
            </a:r>
            <a:r>
              <a:rPr lang="en-US" sz="1800" dirty="0"/>
              <a:t>offers the ability to systematically </a:t>
            </a:r>
            <a:r>
              <a:rPr lang="en-US" sz="1800" b="1" dirty="0"/>
              <a:t>design, monitor, adjust and produce high value care delivery on an on-going </a:t>
            </a:r>
            <a:r>
              <a:rPr lang="en-US" sz="1800" b="1" dirty="0" smtClean="0"/>
              <a:t>basis</a:t>
            </a:r>
            <a:r>
              <a:rPr lang="en-US" sz="1800" dirty="0" smtClean="0"/>
              <a:t>)</a:t>
            </a:r>
            <a:endParaRPr lang="en-US" sz="1800" dirty="0"/>
          </a:p>
          <a:p>
            <a:endParaRPr lang="en-US" sz="1800" dirty="0" smtClean="0">
              <a:latin typeface="+mj-lt"/>
            </a:endParaRPr>
          </a:p>
        </p:txBody>
      </p:sp>
      <p:sp>
        <p:nvSpPr>
          <p:cNvPr id="10" name="TextBox 9"/>
          <p:cNvSpPr txBox="1"/>
          <p:nvPr/>
        </p:nvSpPr>
        <p:spPr>
          <a:xfrm>
            <a:off x="395536" y="1798946"/>
            <a:ext cx="7811577" cy="380209"/>
          </a:xfrm>
          <a:prstGeom prst="rect">
            <a:avLst/>
          </a:prstGeom>
          <a:ln/>
        </p:spPr>
        <p:style>
          <a:lnRef idx="2">
            <a:schemeClr val="accent1"/>
          </a:lnRef>
          <a:fillRef idx="1">
            <a:schemeClr val="lt1"/>
          </a:fillRef>
          <a:effectRef idx="0">
            <a:schemeClr val="accent1"/>
          </a:effectRef>
          <a:fontRef idx="minor">
            <a:schemeClr val="dk1"/>
          </a:fontRef>
        </p:style>
        <p:txBody>
          <a:bodyPr wrap="square" lIns="82296" tIns="41148" rIns="82296" bIns="41148" rtlCol="0" anchor="ctr" anchorCtr="0">
            <a:noAutofit/>
          </a:bodyPr>
          <a:lstStyle/>
          <a:p>
            <a:pPr>
              <a:spcBef>
                <a:spcPts val="180"/>
              </a:spcBef>
              <a:spcAft>
                <a:spcPts val="180"/>
              </a:spcAft>
            </a:pPr>
            <a:r>
              <a:rPr lang="en-US" sz="1600" b="1" dirty="0" smtClean="0">
                <a:latin typeface="+mj-lt"/>
              </a:rPr>
              <a:t>Next Steps and Future Strategies </a:t>
            </a:r>
            <a:endParaRPr lang="en-US" sz="1600" b="1" dirty="0">
              <a:latin typeface="+mj-lt"/>
            </a:endParaRPr>
          </a:p>
        </p:txBody>
      </p:sp>
    </p:spTree>
    <p:extLst>
      <p:ext uri="{BB962C8B-B14F-4D97-AF65-F5344CB8AC3E}">
        <p14:creationId xmlns:p14="http://schemas.microsoft.com/office/powerpoint/2010/main" val="576763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467" y="791309"/>
            <a:ext cx="8804919" cy="948705"/>
          </a:xfrm>
        </p:spPr>
        <p:txBody>
          <a:bodyPr>
            <a:normAutofit fontScale="90000"/>
          </a:bodyPr>
          <a:lstStyle/>
          <a:p>
            <a:pPr algn="l"/>
            <a:r>
              <a:rPr lang="en-US" dirty="0" smtClean="0"/>
              <a:t>In Conclusion…</a:t>
            </a:r>
            <a:br>
              <a:rPr lang="en-US" dirty="0" smtClean="0"/>
            </a:br>
            <a:endParaRPr lang="en-US" dirty="0"/>
          </a:p>
        </p:txBody>
      </p:sp>
      <p:graphicFrame>
        <p:nvGraphicFramePr>
          <p:cNvPr id="4" name="Diagram 3"/>
          <p:cNvGraphicFramePr/>
          <p:nvPr>
            <p:extLst>
              <p:ext uri="{D42A27DB-BD31-4B8C-83A1-F6EECF244321}">
                <p14:modId xmlns:p14="http://schemas.microsoft.com/office/powerpoint/2010/main" val="2546665835"/>
              </p:ext>
            </p:extLst>
          </p:nvPr>
        </p:nvGraphicFramePr>
        <p:xfrm>
          <a:off x="323528" y="1418897"/>
          <a:ext cx="8568952" cy="4445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5631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V. Q &amp; A</a:t>
            </a:r>
            <a:endParaRPr lang="en-US" dirty="0"/>
          </a:p>
        </p:txBody>
      </p:sp>
      <p:sp>
        <p:nvSpPr>
          <p:cNvPr id="4" name="Subtitle 3"/>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0569266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838" y="761506"/>
            <a:ext cx="8229600" cy="949325"/>
          </a:xfrm>
        </p:spPr>
        <p:txBody>
          <a:bodyPr>
            <a:noAutofit/>
          </a:bodyPr>
          <a:lstStyle/>
          <a:p>
            <a:pPr algn="l">
              <a:defRPr/>
            </a:pPr>
            <a:r>
              <a:rPr lang="en-US" dirty="0" smtClean="0">
                <a:ea typeface="ＭＳ Ｐゴシック" charset="0"/>
                <a:cs typeface="ＭＳ Ｐゴシック" charset="0"/>
              </a:rPr>
              <a:t>Comparative Look at 2013 and 2014</a:t>
            </a:r>
            <a:br>
              <a:rPr lang="en-US" dirty="0" smtClean="0">
                <a:ea typeface="ＭＳ Ｐゴシック" charset="0"/>
                <a:cs typeface="ＭＳ Ｐゴシック" charset="0"/>
              </a:rPr>
            </a:br>
            <a:endParaRPr lang="en-US" dirty="0">
              <a:ea typeface="ＭＳ Ｐゴシック" charset="0"/>
              <a:cs typeface="ＭＳ Ｐゴシック" charset="0"/>
            </a:endParaRPr>
          </a:p>
        </p:txBody>
      </p:sp>
      <p:sp>
        <p:nvSpPr>
          <p:cNvPr id="40" name="Content Placeholder 2"/>
          <p:cNvSpPr>
            <a:spLocks noGrp="1"/>
          </p:cNvSpPr>
          <p:nvPr>
            <p:ph sz="quarter" idx="1"/>
          </p:nvPr>
        </p:nvSpPr>
        <p:spPr>
          <a:xfrm>
            <a:off x="399400" y="1699220"/>
            <a:ext cx="3886200" cy="4310465"/>
          </a:xfrm>
        </p:spPr>
        <p:txBody>
          <a:bodyPr>
            <a:normAutofit/>
          </a:bodyPr>
          <a:lstStyle/>
          <a:p>
            <a:r>
              <a:rPr lang="en-US" sz="1800" dirty="0" smtClean="0"/>
              <a:t>Preparatory year for ACA’s “Full Implementation Year” </a:t>
            </a:r>
          </a:p>
          <a:p>
            <a:r>
              <a:rPr lang="en-US" sz="1800" dirty="0" smtClean="0"/>
              <a:t>Increasing efforts toward alignment and integration </a:t>
            </a:r>
          </a:p>
          <a:p>
            <a:r>
              <a:rPr lang="en-US" sz="1800" dirty="0" smtClean="0"/>
              <a:t>Shift in reimbursement methodologies (from volume to value)*</a:t>
            </a:r>
          </a:p>
          <a:p>
            <a:r>
              <a:rPr lang="en-US" sz="1800" dirty="0" smtClean="0"/>
              <a:t>Care process delivery transformation initiatives* </a:t>
            </a:r>
          </a:p>
          <a:p>
            <a:r>
              <a:rPr lang="en-US" sz="1800" dirty="0" smtClean="0"/>
              <a:t>Progress within ACO/CIN development/population health management (“PHM”) efforts </a:t>
            </a:r>
          </a:p>
          <a:p>
            <a:r>
              <a:rPr lang="en-US" sz="1800" dirty="0" smtClean="0"/>
              <a:t>Primary care development efforts to combat workforce shortages </a:t>
            </a:r>
          </a:p>
          <a:p>
            <a:pPr marL="0" indent="0">
              <a:buNone/>
            </a:pPr>
            <a:endParaRPr lang="en-US" sz="1800" dirty="0" smtClean="0"/>
          </a:p>
          <a:p>
            <a:endParaRPr lang="en-US" sz="1800" dirty="0" smtClean="0"/>
          </a:p>
          <a:p>
            <a:endParaRPr lang="en-US" dirty="0"/>
          </a:p>
        </p:txBody>
      </p:sp>
      <p:sp>
        <p:nvSpPr>
          <p:cNvPr id="44" name="TextBox 43"/>
          <p:cNvSpPr txBox="1"/>
          <p:nvPr/>
        </p:nvSpPr>
        <p:spPr>
          <a:xfrm>
            <a:off x="399400" y="1364817"/>
            <a:ext cx="3886200" cy="369332"/>
          </a:xfrm>
          <a:prstGeom prst="rect">
            <a:avLst/>
          </a:prstGeom>
          <a:solidFill>
            <a:schemeClr val="tx2">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smtClean="0"/>
              <a:t>2013 Trends</a:t>
            </a:r>
            <a:endParaRPr lang="en-US" dirty="0"/>
          </a:p>
        </p:txBody>
      </p:sp>
      <p:sp>
        <p:nvSpPr>
          <p:cNvPr id="45" name="Content Placeholder 2"/>
          <p:cNvSpPr>
            <a:spLocks noGrp="1"/>
          </p:cNvSpPr>
          <p:nvPr>
            <p:ph sz="quarter" idx="1"/>
          </p:nvPr>
        </p:nvSpPr>
        <p:spPr>
          <a:xfrm>
            <a:off x="4722274" y="1716526"/>
            <a:ext cx="3886200" cy="4389984"/>
          </a:xfrm>
        </p:spPr>
        <p:txBody>
          <a:bodyPr>
            <a:normAutofit fontScale="92500" lnSpcReduction="10000"/>
          </a:bodyPr>
          <a:lstStyle/>
          <a:p>
            <a:r>
              <a:rPr lang="en-US" sz="1800" dirty="0" smtClean="0"/>
              <a:t>Major ACA provisions rolled out January 1, 2014</a:t>
            </a:r>
          </a:p>
          <a:p>
            <a:pPr lvl="1"/>
            <a:r>
              <a:rPr lang="en-US" sz="1600" dirty="0" smtClean="0"/>
              <a:t>Individual mandate </a:t>
            </a:r>
          </a:p>
          <a:p>
            <a:pPr lvl="1"/>
            <a:r>
              <a:rPr lang="en-US" sz="1600" dirty="0" smtClean="0"/>
              <a:t>Comprehensive insurance plans/coverage</a:t>
            </a:r>
          </a:p>
          <a:p>
            <a:pPr lvl="1"/>
            <a:r>
              <a:rPr lang="en-US" sz="1600" dirty="0" smtClean="0"/>
              <a:t>Medicaid expansion </a:t>
            </a:r>
          </a:p>
          <a:p>
            <a:pPr lvl="1"/>
            <a:r>
              <a:rPr lang="en-US" sz="1600" dirty="0" smtClean="0"/>
              <a:t>Meaningful Use Stage II</a:t>
            </a:r>
          </a:p>
          <a:p>
            <a:r>
              <a:rPr lang="en-US" sz="1800" dirty="0" smtClean="0"/>
              <a:t>Accelerated movement within 2013 trends </a:t>
            </a:r>
          </a:p>
          <a:p>
            <a:r>
              <a:rPr lang="en-US" sz="1800" dirty="0" smtClean="0"/>
              <a:t>Big year for information technology (“IT”)</a:t>
            </a:r>
          </a:p>
          <a:p>
            <a:pPr lvl="1"/>
            <a:r>
              <a:rPr lang="en-US" sz="1600" dirty="0" smtClean="0"/>
              <a:t>ICD – 10 (potential 2015 implementation)</a:t>
            </a:r>
          </a:p>
          <a:p>
            <a:pPr lvl="1"/>
            <a:r>
              <a:rPr lang="en-US" sz="1600" dirty="0" smtClean="0"/>
              <a:t>PHM solutions</a:t>
            </a:r>
          </a:p>
          <a:p>
            <a:pPr lvl="1"/>
            <a:r>
              <a:rPr lang="en-US" sz="1600" dirty="0" smtClean="0"/>
              <a:t>On-premise to cloud-based systems</a:t>
            </a:r>
          </a:p>
          <a:p>
            <a:r>
              <a:rPr lang="en-US" sz="1800" dirty="0" smtClean="0"/>
              <a:t>Growth of clinically integrated networks</a:t>
            </a:r>
          </a:p>
          <a:p>
            <a:endParaRPr lang="en-US" sz="1800" dirty="0" smtClean="0"/>
          </a:p>
          <a:p>
            <a:endParaRPr lang="en-US" sz="1800" dirty="0" smtClean="0"/>
          </a:p>
          <a:p>
            <a:endParaRPr lang="en-US" dirty="0"/>
          </a:p>
        </p:txBody>
      </p:sp>
      <p:sp>
        <p:nvSpPr>
          <p:cNvPr id="46" name="TextBox 45"/>
          <p:cNvSpPr txBox="1"/>
          <p:nvPr/>
        </p:nvSpPr>
        <p:spPr>
          <a:xfrm>
            <a:off x="4722274" y="1361103"/>
            <a:ext cx="3886200" cy="369332"/>
          </a:xfrm>
          <a:prstGeom prst="rect">
            <a:avLst/>
          </a:prstGeom>
          <a:solidFill>
            <a:schemeClr val="accent3">
              <a:lumMod val="40000"/>
              <a:lumOff val="60000"/>
            </a:schemeClr>
          </a:solidFill>
          <a:ln>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smtClean="0"/>
              <a:t>2014 Projections</a:t>
            </a:r>
            <a:endParaRPr lang="en-US" dirty="0"/>
          </a:p>
        </p:txBody>
      </p:sp>
      <p:sp>
        <p:nvSpPr>
          <p:cNvPr id="3" name="TextBox 2"/>
          <p:cNvSpPr txBox="1"/>
          <p:nvPr/>
        </p:nvSpPr>
        <p:spPr>
          <a:xfrm>
            <a:off x="641131" y="6337738"/>
            <a:ext cx="6842235" cy="276999"/>
          </a:xfrm>
          <a:prstGeom prst="rect">
            <a:avLst/>
          </a:prstGeom>
          <a:noFill/>
        </p:spPr>
        <p:txBody>
          <a:bodyPr wrap="square" rtlCol="0">
            <a:spAutoFit/>
          </a:bodyPr>
          <a:lstStyle/>
          <a:p>
            <a:r>
              <a:rPr lang="en-US" sz="1200" i="1" dirty="0" smtClean="0">
                <a:solidFill>
                  <a:schemeClr val="tx1">
                    <a:lumMod val="65000"/>
                    <a:lumOff val="35000"/>
                  </a:schemeClr>
                </a:solidFill>
              </a:rPr>
              <a:t>*Processes furthered during the year; still early-on in development</a:t>
            </a:r>
            <a:endParaRPr lang="en-US" sz="1200" i="1" dirty="0">
              <a:solidFill>
                <a:schemeClr val="tx1">
                  <a:lumMod val="65000"/>
                  <a:lumOff val="35000"/>
                </a:schemeClr>
              </a:solidFill>
            </a:endParaRPr>
          </a:p>
        </p:txBody>
      </p:sp>
    </p:spTree>
    <p:extLst>
      <p:ext uri="{BB962C8B-B14F-4D97-AF65-F5344CB8AC3E}">
        <p14:creationId xmlns:p14="http://schemas.microsoft.com/office/powerpoint/2010/main" val="295091657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bwMode="auto">
          <a:xfrm>
            <a:off x="1177150" y="3068039"/>
            <a:ext cx="3380073" cy="1324330"/>
          </a:xfrm>
          <a:prstGeom prst="rect">
            <a:avLst/>
          </a:prstGeom>
          <a:noFill/>
          <a:ln w="9525">
            <a:noFill/>
            <a:miter lim="800000"/>
            <a:headEnd/>
            <a:tailEnd/>
          </a:ln>
        </p:spPr>
        <p:txBody>
          <a:bodyPr lIns="74066" tIns="37033" rIns="74066" bIns="37033"/>
          <a:lstStyle/>
          <a:p>
            <a:pPr marL="277749" indent="-277749" algn="ctr" eaLnBrk="0" hangingPunct="0">
              <a:spcBef>
                <a:spcPct val="20000"/>
              </a:spcBef>
              <a:defRPr/>
            </a:pPr>
            <a:r>
              <a:rPr lang="en-US" sz="2400" b="1" u="sng" kern="0" dirty="0">
                <a:solidFill>
                  <a:schemeClr val="tx1">
                    <a:lumMod val="65000"/>
                    <a:lumOff val="35000"/>
                  </a:schemeClr>
                </a:solidFill>
                <a:latin typeface="+mj-lt"/>
                <a:cs typeface="Arial" pitchFamily="34" charset="0"/>
              </a:rPr>
              <a:t>Max </a:t>
            </a:r>
            <a:r>
              <a:rPr lang="en-US" sz="2400" b="1" u="sng" kern="0" dirty="0" smtClean="0">
                <a:solidFill>
                  <a:schemeClr val="tx1">
                    <a:lumMod val="65000"/>
                    <a:lumOff val="35000"/>
                  </a:schemeClr>
                </a:solidFill>
                <a:latin typeface="+mj-lt"/>
                <a:cs typeface="Arial" pitchFamily="34" charset="0"/>
              </a:rPr>
              <a:t>Reiboldt, CPA</a:t>
            </a:r>
            <a:endParaRPr lang="en-US" sz="2400" b="1" u="sng" kern="0" dirty="0">
              <a:solidFill>
                <a:schemeClr val="tx1">
                  <a:lumMod val="65000"/>
                  <a:lumOff val="35000"/>
                </a:schemeClr>
              </a:solidFill>
              <a:latin typeface="+mj-lt"/>
              <a:cs typeface="Arial" pitchFamily="34" charset="0"/>
            </a:endParaRPr>
          </a:p>
          <a:p>
            <a:pPr marL="277749" indent="-277749" algn="ctr" eaLnBrk="0" hangingPunct="0">
              <a:spcBef>
                <a:spcPct val="20000"/>
              </a:spcBef>
              <a:defRPr/>
            </a:pPr>
            <a:r>
              <a:rPr lang="en-US" sz="1400" kern="0" dirty="0">
                <a:solidFill>
                  <a:schemeClr val="tx1">
                    <a:lumMod val="65000"/>
                    <a:lumOff val="35000"/>
                  </a:schemeClr>
                </a:solidFill>
                <a:latin typeface="+mj-lt"/>
                <a:cs typeface="Arial" pitchFamily="34" charset="0"/>
              </a:rPr>
              <a:t>President &amp; CEO</a:t>
            </a:r>
          </a:p>
          <a:p>
            <a:pPr marL="277749" indent="-277749" algn="ctr" eaLnBrk="0" hangingPunct="0">
              <a:spcBef>
                <a:spcPct val="20000"/>
              </a:spcBef>
              <a:defRPr/>
            </a:pPr>
            <a:r>
              <a:rPr lang="en-US" sz="1400" kern="0" dirty="0">
                <a:solidFill>
                  <a:schemeClr val="tx1">
                    <a:lumMod val="65000"/>
                    <a:lumOff val="35000"/>
                  </a:schemeClr>
                </a:solidFill>
                <a:latin typeface="+mj-lt"/>
                <a:cs typeface="Arial" pitchFamily="34" charset="0"/>
              </a:rPr>
              <a:t>Coker Group </a:t>
            </a:r>
            <a:r>
              <a:rPr lang="en-US" sz="1400" kern="0" dirty="0" smtClean="0">
                <a:solidFill>
                  <a:schemeClr val="tx1">
                    <a:lumMod val="65000"/>
                    <a:lumOff val="35000"/>
                  </a:schemeClr>
                </a:solidFill>
                <a:latin typeface="+mj-lt"/>
                <a:cs typeface="Arial" pitchFamily="34" charset="0"/>
              </a:rPr>
              <a:t>Holdings, </a:t>
            </a:r>
            <a:r>
              <a:rPr lang="en-US" sz="1400" kern="0" dirty="0">
                <a:solidFill>
                  <a:schemeClr val="tx1">
                    <a:lumMod val="65000"/>
                    <a:lumOff val="35000"/>
                  </a:schemeClr>
                </a:solidFill>
                <a:latin typeface="+mj-lt"/>
                <a:cs typeface="Arial" pitchFamily="34" charset="0"/>
              </a:rPr>
              <a:t>LLC</a:t>
            </a:r>
          </a:p>
          <a:p>
            <a:pPr marL="277749" indent="-277749" algn="ctr" eaLnBrk="0" hangingPunct="0">
              <a:spcBef>
                <a:spcPct val="20000"/>
              </a:spcBef>
              <a:defRPr/>
            </a:pPr>
            <a:r>
              <a:rPr lang="en-US" sz="1400" kern="0" dirty="0">
                <a:solidFill>
                  <a:schemeClr val="tx1">
                    <a:lumMod val="65000"/>
                    <a:lumOff val="35000"/>
                  </a:schemeClr>
                </a:solidFill>
                <a:latin typeface="+mj-lt"/>
                <a:cs typeface="Arial" pitchFamily="34" charset="0"/>
              </a:rPr>
              <a:t>T: 678-832-</a:t>
            </a:r>
            <a:r>
              <a:rPr lang="en-US" sz="1400" kern="0" dirty="0" smtClean="0">
                <a:solidFill>
                  <a:schemeClr val="tx1">
                    <a:lumMod val="65000"/>
                    <a:lumOff val="35000"/>
                  </a:schemeClr>
                </a:solidFill>
                <a:latin typeface="+mj-lt"/>
                <a:cs typeface="Arial" pitchFamily="34" charset="0"/>
              </a:rPr>
              <a:t>2007 mreiboldt@cokergroup.com</a:t>
            </a:r>
            <a:endParaRPr lang="en-US" sz="1400" kern="0" dirty="0">
              <a:solidFill>
                <a:schemeClr val="tx1">
                  <a:lumMod val="65000"/>
                  <a:lumOff val="35000"/>
                </a:schemeClr>
              </a:solidFill>
              <a:latin typeface="+mj-lt"/>
              <a:cs typeface="Arial" pitchFamily="34" charset="0"/>
            </a:endParaRPr>
          </a:p>
        </p:txBody>
      </p:sp>
      <p:sp>
        <p:nvSpPr>
          <p:cNvPr id="4" name="Content Placeholder 2"/>
          <p:cNvSpPr txBox="1">
            <a:spLocks/>
          </p:cNvSpPr>
          <p:nvPr/>
        </p:nvSpPr>
        <p:spPr bwMode="auto">
          <a:xfrm>
            <a:off x="4524590" y="3033893"/>
            <a:ext cx="3792577" cy="1324330"/>
          </a:xfrm>
          <a:prstGeom prst="rect">
            <a:avLst/>
          </a:prstGeom>
          <a:noFill/>
          <a:ln w="9525">
            <a:noFill/>
            <a:miter lim="800000"/>
            <a:headEnd/>
            <a:tailEnd/>
          </a:ln>
        </p:spPr>
        <p:txBody>
          <a:bodyPr lIns="74066" tIns="37033" rIns="74066" bIns="37033"/>
          <a:lstStyle/>
          <a:p>
            <a:pPr marL="277749" indent="-277749" algn="ctr" eaLnBrk="0" hangingPunct="0">
              <a:spcBef>
                <a:spcPct val="20000"/>
              </a:spcBef>
              <a:defRPr/>
            </a:pPr>
            <a:r>
              <a:rPr lang="en-US" sz="2400" b="1" u="sng" kern="0" dirty="0" smtClean="0">
                <a:solidFill>
                  <a:schemeClr val="tx1">
                    <a:lumMod val="65000"/>
                    <a:lumOff val="35000"/>
                  </a:schemeClr>
                </a:solidFill>
                <a:latin typeface="+mj-lt"/>
                <a:cs typeface="Arial" pitchFamily="34" charset="0"/>
              </a:rPr>
              <a:t>Steve Hudson</a:t>
            </a:r>
            <a:endParaRPr lang="en-US" sz="2400" b="1" u="sng" kern="0" dirty="0">
              <a:solidFill>
                <a:schemeClr val="tx1">
                  <a:lumMod val="65000"/>
                  <a:lumOff val="35000"/>
                </a:schemeClr>
              </a:solidFill>
              <a:latin typeface="+mj-lt"/>
              <a:cs typeface="Arial" pitchFamily="34" charset="0"/>
            </a:endParaRPr>
          </a:p>
          <a:p>
            <a:pPr marL="277749" indent="-277749" algn="ctr" eaLnBrk="0" hangingPunct="0">
              <a:spcBef>
                <a:spcPts val="336"/>
              </a:spcBef>
              <a:defRPr/>
            </a:pPr>
            <a:r>
              <a:rPr lang="en-US" sz="1400" dirty="0">
                <a:solidFill>
                  <a:schemeClr val="tx1">
                    <a:lumMod val="65000"/>
                    <a:lumOff val="35000"/>
                  </a:schemeClr>
                </a:solidFill>
              </a:rPr>
              <a:t>Director of Strategic and Physician </a:t>
            </a:r>
            <a:r>
              <a:rPr lang="en-US" sz="1400" dirty="0" smtClean="0">
                <a:solidFill>
                  <a:schemeClr val="tx1">
                    <a:lumMod val="65000"/>
                    <a:lumOff val="35000"/>
                  </a:schemeClr>
                </a:solidFill>
              </a:rPr>
              <a:t>Development </a:t>
            </a:r>
          </a:p>
          <a:p>
            <a:pPr marL="277749" indent="-277749" algn="ctr" eaLnBrk="0" hangingPunct="0">
              <a:spcBef>
                <a:spcPts val="336"/>
              </a:spcBef>
              <a:defRPr/>
            </a:pPr>
            <a:r>
              <a:rPr lang="en-US" sz="1400" kern="0" dirty="0" smtClean="0">
                <a:solidFill>
                  <a:schemeClr val="tx1">
                    <a:lumMod val="65000"/>
                    <a:lumOff val="35000"/>
                  </a:schemeClr>
                </a:solidFill>
                <a:latin typeface="+mj-lt"/>
                <a:cs typeface="Arial" pitchFamily="34" charset="0"/>
              </a:rPr>
              <a:t>Northside Hospital - Cherokee</a:t>
            </a:r>
            <a:endParaRPr lang="en-US" sz="1400" kern="0" dirty="0">
              <a:solidFill>
                <a:schemeClr val="tx1">
                  <a:lumMod val="65000"/>
                  <a:lumOff val="35000"/>
                </a:schemeClr>
              </a:solidFill>
              <a:latin typeface="+mj-lt"/>
              <a:cs typeface="Arial" pitchFamily="34" charset="0"/>
            </a:endParaRPr>
          </a:p>
          <a:p>
            <a:pPr marL="277749" indent="-277749" algn="ctr" eaLnBrk="0" hangingPunct="0">
              <a:spcBef>
                <a:spcPts val="336"/>
              </a:spcBef>
              <a:defRPr/>
            </a:pPr>
            <a:r>
              <a:rPr lang="en-US" sz="1400" kern="0" dirty="0">
                <a:solidFill>
                  <a:schemeClr val="tx1">
                    <a:lumMod val="65000"/>
                    <a:lumOff val="35000"/>
                  </a:schemeClr>
                </a:solidFill>
                <a:latin typeface="+mj-lt"/>
                <a:cs typeface="Arial" pitchFamily="34" charset="0"/>
              </a:rPr>
              <a:t>T: </a:t>
            </a:r>
            <a:r>
              <a:rPr lang="en-US" sz="1400" kern="0" dirty="0" smtClean="0">
                <a:solidFill>
                  <a:schemeClr val="tx1">
                    <a:lumMod val="65000"/>
                    <a:lumOff val="35000"/>
                  </a:schemeClr>
                </a:solidFill>
                <a:latin typeface="+mj-lt"/>
                <a:cs typeface="Arial" pitchFamily="34" charset="0"/>
              </a:rPr>
              <a:t>404-851-6500 </a:t>
            </a:r>
          </a:p>
          <a:p>
            <a:pPr marL="277749" indent="-277749" algn="ctr" eaLnBrk="0" hangingPunct="0">
              <a:spcBef>
                <a:spcPts val="336"/>
              </a:spcBef>
              <a:defRPr/>
            </a:pPr>
            <a:r>
              <a:rPr lang="en-US" sz="1400" kern="0" dirty="0" smtClean="0">
                <a:solidFill>
                  <a:schemeClr val="tx1">
                    <a:lumMod val="65000"/>
                    <a:lumOff val="35000"/>
                  </a:schemeClr>
                </a:solidFill>
                <a:latin typeface="+mj-lt"/>
                <a:cs typeface="Arial" pitchFamily="34" charset="0"/>
              </a:rPr>
              <a:t>Steve.hudson@northside.com</a:t>
            </a:r>
            <a:endParaRPr lang="en-US" sz="1400" kern="0" dirty="0">
              <a:solidFill>
                <a:schemeClr val="tx1">
                  <a:lumMod val="65000"/>
                  <a:lumOff val="35000"/>
                </a:schemeClr>
              </a:solidFill>
              <a:latin typeface="+mj-lt"/>
              <a:cs typeface="Arial" pitchFamily="34" charset="0"/>
            </a:endParaRPr>
          </a:p>
        </p:txBody>
      </p:sp>
    </p:spTree>
    <p:extLst>
      <p:ext uri="{BB962C8B-B14F-4D97-AF65-F5344CB8AC3E}">
        <p14:creationId xmlns:p14="http://schemas.microsoft.com/office/powerpoint/2010/main" val="369117941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VI. Glossary of Terms</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10527930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2076" y="1526627"/>
            <a:ext cx="8084724" cy="4464270"/>
          </a:xfrm>
        </p:spPr>
        <p:txBody>
          <a:bodyPr>
            <a:noAutofit/>
          </a:bodyPr>
          <a:lstStyle/>
          <a:p>
            <a:r>
              <a:rPr lang="en-US" sz="1400" b="1" cap="all" dirty="0" smtClean="0"/>
              <a:t>accountable </a:t>
            </a:r>
            <a:r>
              <a:rPr lang="en-US" sz="1400" b="1" cap="all" dirty="0"/>
              <a:t>care organization </a:t>
            </a:r>
            <a:r>
              <a:rPr lang="en-US" sz="1400" b="1" dirty="0"/>
              <a:t>(ACO)</a:t>
            </a:r>
            <a:r>
              <a:rPr lang="en-US" sz="1400" dirty="0"/>
              <a:t>—a group of coordinated health care providers that care for all or some of the health care needs of a defined </a:t>
            </a:r>
            <a:r>
              <a:rPr lang="en-US" sz="1400" dirty="0" smtClean="0"/>
              <a:t>Medicare patient population</a:t>
            </a:r>
            <a:r>
              <a:rPr lang="en-US" sz="1400" dirty="0"/>
              <a:t>. This business model generally focuses on moving away from fee-for-service by creating payment and delivery reforms that tie provider reimbursements to quality metrics, reductions in the total cost of care, and patient satisfaction</a:t>
            </a:r>
            <a:r>
              <a:rPr lang="en-US" sz="1400" dirty="0" smtClean="0"/>
              <a:t>.</a:t>
            </a:r>
          </a:p>
          <a:p>
            <a:endParaRPr lang="en-US" sz="1400" dirty="0"/>
          </a:p>
          <a:p>
            <a:r>
              <a:rPr lang="en-US" sz="1400" b="1" cap="all" dirty="0"/>
              <a:t>Affordable Care Act (ACA</a:t>
            </a:r>
            <a:r>
              <a:rPr lang="en-US" sz="1400" b="1" dirty="0" smtClean="0"/>
              <a:t>)</a:t>
            </a:r>
            <a:r>
              <a:rPr lang="en-US" sz="1400" dirty="0" smtClean="0"/>
              <a:t> –a US federal statute, also </a:t>
            </a:r>
            <a:r>
              <a:rPr lang="en-US" sz="1400" dirty="0"/>
              <a:t>known as the Patient Protection and Affordable Care Act (PPACA) and/or "</a:t>
            </a:r>
            <a:r>
              <a:rPr lang="en-US" sz="1400" dirty="0" smtClean="0"/>
              <a:t>Obamacare,“ </a:t>
            </a:r>
            <a:r>
              <a:rPr lang="en-US" sz="1400" dirty="0"/>
              <a:t>signed into law by President Barack Obama on March 23, </a:t>
            </a:r>
            <a:r>
              <a:rPr lang="en-US" sz="1400" dirty="0" smtClean="0"/>
              <a:t>2010 with </a:t>
            </a:r>
            <a:r>
              <a:rPr lang="en-US" sz="1400" dirty="0"/>
              <a:t>the goals of increasing the quality and affordability of health insurance, lowering the uninsured rate by expanding public and private insurance coverage, and reducing the costs of healthcare for individuals and the government. </a:t>
            </a:r>
            <a:endParaRPr lang="en-US" sz="1400" dirty="0" smtClean="0"/>
          </a:p>
          <a:p>
            <a:endParaRPr lang="en-US" sz="1400" dirty="0"/>
          </a:p>
          <a:p>
            <a:pPr>
              <a:spcBef>
                <a:spcPts val="0"/>
              </a:spcBef>
              <a:spcAft>
                <a:spcPts val="0"/>
              </a:spcAft>
            </a:pPr>
            <a:r>
              <a:rPr lang="en-US" sz="1400" b="1" cap="all" dirty="0" smtClean="0"/>
              <a:t>Alignment </a:t>
            </a:r>
            <a:r>
              <a:rPr lang="en-US" sz="1400" cap="all" dirty="0" smtClean="0"/>
              <a:t>–</a:t>
            </a:r>
            <a:r>
              <a:rPr lang="en-US" sz="1400" dirty="0" smtClean="0"/>
              <a:t>a form of (contractual) affiliation between two parties that entails some form of economic and legal ties intended to develop a certain level of partnership via common goals and objectives.</a:t>
            </a:r>
            <a:endParaRPr lang="en-US" sz="1400" cap="all" dirty="0" smtClean="0"/>
          </a:p>
          <a:p>
            <a:pPr>
              <a:spcBef>
                <a:spcPts val="0"/>
              </a:spcBef>
              <a:spcAft>
                <a:spcPts val="0"/>
              </a:spcAft>
            </a:pPr>
            <a:endParaRPr lang="en-US" sz="1400" b="1" cap="all" dirty="0" smtClean="0"/>
          </a:p>
          <a:p>
            <a:pPr>
              <a:spcBef>
                <a:spcPts val="0"/>
              </a:spcBef>
              <a:spcAft>
                <a:spcPts val="0"/>
              </a:spcAft>
            </a:pPr>
            <a:r>
              <a:rPr lang="en-US" sz="1400" b="1" cap="all" dirty="0" smtClean="0"/>
              <a:t>bundled </a:t>
            </a:r>
            <a:r>
              <a:rPr lang="en-US" sz="1400" b="1" cap="all" dirty="0"/>
              <a:t>payments</a:t>
            </a:r>
            <a:r>
              <a:rPr lang="en-US" sz="1400" dirty="0"/>
              <a:t>—a payment methodology where a provider agrees to manage a defined group of services for a specified price. Already common within hospital payment as a DRG, current bundle payment initiatives are looking to expand services to additional hospital services and post-acute for an episode of care as a means of driving improved clinical integration and transitions management.  </a:t>
            </a:r>
            <a:endParaRPr lang="en-US" sz="1400" dirty="0" smtClean="0"/>
          </a:p>
          <a:p>
            <a:pPr marL="0" indent="0">
              <a:spcBef>
                <a:spcPts val="0"/>
              </a:spcBef>
              <a:spcAft>
                <a:spcPts val="0"/>
              </a:spcAft>
              <a:buNone/>
            </a:pPr>
            <a:endParaRPr lang="en-US" sz="1400" dirty="0" smtClean="0"/>
          </a:p>
          <a:p>
            <a:pPr>
              <a:spcBef>
                <a:spcPts val="0"/>
              </a:spcBef>
            </a:pPr>
            <a:r>
              <a:rPr lang="en-US" sz="1400" b="1" cap="all" dirty="0" smtClean="0"/>
              <a:t>Care process delivery system </a:t>
            </a:r>
            <a:r>
              <a:rPr lang="en-US" sz="1400" cap="all" dirty="0" smtClean="0"/>
              <a:t>–</a:t>
            </a:r>
            <a:r>
              <a:rPr lang="en-US" sz="1400" dirty="0" smtClean="0"/>
              <a:t>a care delivery</a:t>
            </a:r>
            <a:r>
              <a:rPr lang="en-US" sz="1400" i="1" dirty="0" smtClean="0"/>
              <a:t> system </a:t>
            </a:r>
            <a:r>
              <a:rPr lang="en-US" sz="1400" dirty="0" smtClean="0"/>
              <a:t>that methodically designs, monitors, adjusts </a:t>
            </a:r>
            <a:r>
              <a:rPr lang="en-US" sz="1400" dirty="0"/>
              <a:t>and </a:t>
            </a:r>
            <a:r>
              <a:rPr lang="en-US" sz="1400" dirty="0" smtClean="0"/>
              <a:t>produces </a:t>
            </a:r>
            <a:r>
              <a:rPr lang="en-US" sz="1400" dirty="0"/>
              <a:t>high value care delivery on an on-going basis</a:t>
            </a:r>
          </a:p>
          <a:p>
            <a:pPr>
              <a:spcBef>
                <a:spcPts val="0"/>
              </a:spcBef>
            </a:pPr>
            <a:endParaRPr lang="en-US" sz="1300" b="1" cap="all" dirty="0" smtClean="0"/>
          </a:p>
          <a:p>
            <a:pPr>
              <a:spcBef>
                <a:spcPts val="0"/>
              </a:spcBef>
            </a:pPr>
            <a:endParaRPr lang="en-US" sz="1300" dirty="0" smtClean="0"/>
          </a:p>
        </p:txBody>
      </p:sp>
      <p:sp>
        <p:nvSpPr>
          <p:cNvPr id="4" name="Slide Number Placeholder 5"/>
          <p:cNvSpPr>
            <a:spLocks noGrp="1"/>
          </p:cNvSpPr>
          <p:nvPr>
            <p:ph type="sldNum" sz="quarter" idx="4"/>
          </p:nvPr>
        </p:nvSpPr>
        <p:spPr>
          <a:xfrm>
            <a:off x="223467" y="6356350"/>
            <a:ext cx="1809261"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fld id="{B01E474B-E64A-1643-BE86-DE6C30C3886C}" type="slidenum">
              <a:rPr lang="en-US" smtClean="0"/>
              <a:pPr algn="l"/>
              <a:t>52</a:t>
            </a:fld>
            <a:endParaRPr lang="en-US" dirty="0"/>
          </a:p>
        </p:txBody>
      </p:sp>
      <p:sp>
        <p:nvSpPr>
          <p:cNvPr id="6" name="Title 1"/>
          <p:cNvSpPr>
            <a:spLocks noGrp="1"/>
          </p:cNvSpPr>
          <p:nvPr>
            <p:ph type="title"/>
          </p:nvPr>
        </p:nvSpPr>
        <p:spPr>
          <a:xfrm>
            <a:off x="457200" y="737269"/>
            <a:ext cx="8229600" cy="555503"/>
          </a:xfrm>
        </p:spPr>
        <p:txBody>
          <a:bodyPr>
            <a:noAutofit/>
          </a:bodyPr>
          <a:lstStyle/>
          <a:p>
            <a:r>
              <a:rPr lang="en-US" sz="3200" dirty="0" smtClean="0"/>
              <a:t>Glossary of Terms</a:t>
            </a:r>
            <a:endParaRPr lang="en-US" sz="3200" dirty="0"/>
          </a:p>
        </p:txBody>
      </p:sp>
    </p:spTree>
    <p:extLst>
      <p:ext uri="{BB962C8B-B14F-4D97-AF65-F5344CB8AC3E}">
        <p14:creationId xmlns:p14="http://schemas.microsoft.com/office/powerpoint/2010/main" val="170311655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2076" y="1526627"/>
            <a:ext cx="8084724" cy="4464270"/>
          </a:xfrm>
        </p:spPr>
        <p:txBody>
          <a:bodyPr>
            <a:noAutofit/>
          </a:bodyPr>
          <a:lstStyle/>
          <a:p>
            <a:pPr>
              <a:spcBef>
                <a:spcPts val="0"/>
              </a:spcBef>
            </a:pPr>
            <a:r>
              <a:rPr lang="en-US" sz="1400" b="1" cap="all" dirty="0" smtClean="0"/>
              <a:t>Clinical Co-Management Agreement (CCMA) </a:t>
            </a:r>
            <a:r>
              <a:rPr lang="en-US" sz="1400" cap="all" dirty="0" smtClean="0"/>
              <a:t>–</a:t>
            </a:r>
            <a:r>
              <a:rPr lang="en-US" sz="1400" dirty="0" smtClean="0"/>
              <a:t>a moderate form of alignment between a hospital and physicians that compensate the providers for their management oversight of another entity and/or a service line with economic incentives/rewards for quality improvement and cost reduction efforts</a:t>
            </a:r>
            <a:endParaRPr lang="en-US" sz="1400" cap="all" dirty="0" smtClean="0"/>
          </a:p>
          <a:p>
            <a:pPr>
              <a:spcBef>
                <a:spcPts val="0"/>
              </a:spcBef>
            </a:pPr>
            <a:endParaRPr lang="en-US" sz="1400" b="1" cap="all" dirty="0" smtClean="0"/>
          </a:p>
          <a:p>
            <a:r>
              <a:rPr lang="en-US" sz="1400" b="1" cap="all" dirty="0"/>
              <a:t>Clinical Integration</a:t>
            </a:r>
            <a:r>
              <a:rPr lang="en-US" sz="1400" dirty="0"/>
              <a:t> </a:t>
            </a:r>
            <a:r>
              <a:rPr lang="en-US" sz="1400" b="1" cap="all" dirty="0"/>
              <a:t>(CI)</a:t>
            </a:r>
            <a:r>
              <a:rPr lang="en-US" sz="1400" dirty="0"/>
              <a:t>–a type of operational integration that enables patients to receive a variety of health services from the same organization or entity, which streamlines administrative processes and increases the potential for the delivery of high-quality healthcare. </a:t>
            </a:r>
          </a:p>
          <a:p>
            <a:pPr marL="0" indent="0">
              <a:buNone/>
            </a:pPr>
            <a:endParaRPr lang="en-US" sz="1400" b="1" cap="all" dirty="0"/>
          </a:p>
          <a:p>
            <a:r>
              <a:rPr lang="en-US" sz="1400" b="1" cap="all" dirty="0"/>
              <a:t>Clinically Integrated Network (CIN) </a:t>
            </a:r>
            <a:r>
              <a:rPr lang="en-US" sz="1400" dirty="0"/>
              <a:t>–a group of coordinated health care providers that care for all or some of the health care needs of a defined patient population through the meaningful use of information technology, data sharing and reporting. CINs typically entail commercial payer sponsorship.  </a:t>
            </a:r>
          </a:p>
          <a:p>
            <a:pPr marL="0" indent="0">
              <a:buNone/>
            </a:pPr>
            <a:endParaRPr lang="en-US" sz="1400" b="1" cap="all" dirty="0"/>
          </a:p>
          <a:p>
            <a:r>
              <a:rPr lang="en-US" sz="1400" b="1" cap="all" dirty="0"/>
              <a:t>coordinated care</a:t>
            </a:r>
            <a:r>
              <a:rPr lang="en-US" sz="1400" dirty="0"/>
              <a:t>—a care model approach that emphasizes a patient-centered, team-based strategy for delivering coordinated health care services.</a:t>
            </a:r>
          </a:p>
          <a:p>
            <a:pPr marL="0" indent="0">
              <a:buNone/>
            </a:pPr>
            <a:endParaRPr lang="en-US" sz="1400" dirty="0"/>
          </a:p>
          <a:p>
            <a:r>
              <a:rPr lang="en-US" sz="1400" b="1" cap="all" dirty="0"/>
              <a:t>electronic health record / electronic medical record </a:t>
            </a:r>
            <a:r>
              <a:rPr lang="en-US" sz="1400" b="1" dirty="0"/>
              <a:t>(EHR/EMR)</a:t>
            </a:r>
            <a:r>
              <a:rPr lang="en-US" sz="1400" dirty="0"/>
              <a:t>—an electronic record of patient health information that may be stored on a computer or in the cloud, and can be retrieved by anyone who has access to the system. They are a critical component in building the integration needed to operate an ACO.</a:t>
            </a:r>
          </a:p>
          <a:p>
            <a:pPr>
              <a:spcBef>
                <a:spcPts val="0"/>
              </a:spcBef>
            </a:pPr>
            <a:endParaRPr lang="en-US" sz="1400" dirty="0" smtClean="0"/>
          </a:p>
        </p:txBody>
      </p:sp>
      <p:sp>
        <p:nvSpPr>
          <p:cNvPr id="4" name="Slide Number Placeholder 5"/>
          <p:cNvSpPr>
            <a:spLocks noGrp="1"/>
          </p:cNvSpPr>
          <p:nvPr>
            <p:ph type="sldNum" sz="quarter" idx="4"/>
          </p:nvPr>
        </p:nvSpPr>
        <p:spPr>
          <a:xfrm>
            <a:off x="223467" y="6356350"/>
            <a:ext cx="1809261"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fld id="{B01E474B-E64A-1643-BE86-DE6C30C3886C}" type="slidenum">
              <a:rPr lang="en-US" smtClean="0"/>
              <a:pPr algn="l"/>
              <a:t>53</a:t>
            </a:fld>
            <a:endParaRPr lang="en-US" dirty="0"/>
          </a:p>
        </p:txBody>
      </p:sp>
      <p:sp>
        <p:nvSpPr>
          <p:cNvPr id="6" name="Title 1"/>
          <p:cNvSpPr>
            <a:spLocks noGrp="1"/>
          </p:cNvSpPr>
          <p:nvPr>
            <p:ph type="title"/>
          </p:nvPr>
        </p:nvSpPr>
        <p:spPr>
          <a:xfrm>
            <a:off x="457200" y="737269"/>
            <a:ext cx="8229600" cy="555503"/>
          </a:xfrm>
        </p:spPr>
        <p:txBody>
          <a:bodyPr>
            <a:noAutofit/>
          </a:bodyPr>
          <a:lstStyle/>
          <a:p>
            <a:r>
              <a:rPr lang="en-US" sz="3200" dirty="0" smtClean="0"/>
              <a:t>Glossary of Terms</a:t>
            </a:r>
            <a:endParaRPr lang="en-US" sz="3200" dirty="0"/>
          </a:p>
        </p:txBody>
      </p:sp>
    </p:spTree>
    <p:extLst>
      <p:ext uri="{BB962C8B-B14F-4D97-AF65-F5344CB8AC3E}">
        <p14:creationId xmlns:p14="http://schemas.microsoft.com/office/powerpoint/2010/main" val="412056660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2076" y="1526628"/>
            <a:ext cx="8017164" cy="4846140"/>
          </a:xfrm>
        </p:spPr>
        <p:txBody>
          <a:bodyPr>
            <a:normAutofit/>
          </a:bodyPr>
          <a:lstStyle/>
          <a:p>
            <a:r>
              <a:rPr lang="en-US" sz="1400" b="1" cap="all" dirty="0" smtClean="0"/>
              <a:t>evidence-based </a:t>
            </a:r>
            <a:r>
              <a:rPr lang="en-US" sz="1400" b="1" cap="all" dirty="0"/>
              <a:t>medicine (EBM)</a:t>
            </a:r>
            <a:r>
              <a:rPr lang="en-US" sz="1400" cap="all" dirty="0"/>
              <a:t>—</a:t>
            </a:r>
            <a:r>
              <a:rPr lang="en-US" sz="1400" dirty="0"/>
              <a:t>aims to apply the best available evidence gained from the scientific method to clinical decision making. It seeks to assess the strength of evidence of the risks and benefits of treatments (including lack of treatment) and diagnostic tests. EBM is identified through published best practices, clinical standards, and claims data to help clinicians learn whether or not any treatment will do more good than harm. When a community is connected within an ACO, this can be a powerful tool</a:t>
            </a:r>
            <a:r>
              <a:rPr lang="en-US" sz="1400" dirty="0" smtClean="0"/>
              <a:t>.</a:t>
            </a:r>
          </a:p>
          <a:p>
            <a:endParaRPr lang="en-US" sz="1400" dirty="0" smtClean="0"/>
          </a:p>
          <a:p>
            <a:r>
              <a:rPr lang="en-US" sz="1400" b="1" cap="all" dirty="0"/>
              <a:t>health information exchange (HIE)</a:t>
            </a:r>
            <a:r>
              <a:rPr lang="en-US" sz="1400" cap="all" dirty="0"/>
              <a:t>—</a:t>
            </a:r>
            <a:r>
              <a:rPr lang="en-US" sz="1400" dirty="0"/>
              <a:t>the mobilization of health care information electronically across organizations within a region, community, or hospital system. HIE provides the capability to electronically move clinical information among disparate health care information systems while maintaining the meaning of the information being exchanged. An HIE is a foundational piece of the ACO because it provides a way for EMRs to exchange information across different types of medical records.</a:t>
            </a:r>
          </a:p>
          <a:p>
            <a:pPr marL="0" indent="0">
              <a:buNone/>
            </a:pPr>
            <a:endParaRPr lang="en-US" sz="1400" dirty="0"/>
          </a:p>
          <a:p>
            <a:r>
              <a:rPr lang="en-US" sz="1400" b="1" cap="all" dirty="0"/>
              <a:t>Independent Practice Association (IPA) </a:t>
            </a:r>
            <a:r>
              <a:rPr lang="en-US" sz="1400" cap="all" dirty="0"/>
              <a:t>-</a:t>
            </a:r>
            <a:r>
              <a:rPr lang="en-US" sz="1400" dirty="0"/>
              <a:t>an association of independent physicians, or other organizations that contract with independent physicians, and provides services to managed care organizations on a negotiated per capita rate, flat retainer fee, or negotiated fee-for-service basis</a:t>
            </a:r>
          </a:p>
          <a:p>
            <a:pPr marL="0" indent="0">
              <a:buNone/>
            </a:pPr>
            <a:endParaRPr lang="en-US" sz="1400" b="1" cap="all" dirty="0"/>
          </a:p>
          <a:p>
            <a:r>
              <a:rPr lang="en-US" sz="1400" b="1" cap="all" dirty="0"/>
              <a:t>patient-centered medical home (PCMH</a:t>
            </a:r>
            <a:r>
              <a:rPr lang="en-US" sz="1400" b="1" dirty="0"/>
              <a:t>)</a:t>
            </a:r>
            <a:r>
              <a:rPr lang="en-US" sz="1400" dirty="0"/>
              <a:t>—an approach to providing comprehensive primary care for patients by facilitating partnerships between patients and their primary care provider (PCPs). It is designed to encourage the PCP to coordinate, but not necessarily directly provide, all aspects of a patient’s care, including emergency room and post-discharge care.</a:t>
            </a:r>
          </a:p>
          <a:p>
            <a:endParaRPr lang="en-US" sz="1300" dirty="0" smtClean="0"/>
          </a:p>
          <a:p>
            <a:pPr marL="0" indent="0">
              <a:buNone/>
            </a:pPr>
            <a:endParaRPr lang="en-US" sz="1300" dirty="0"/>
          </a:p>
          <a:p>
            <a:pPr>
              <a:spcBef>
                <a:spcPts val="0"/>
              </a:spcBef>
            </a:pPr>
            <a:endParaRPr lang="en-US" sz="1800" dirty="0">
              <a:latin typeface="+mj-lt"/>
            </a:endParaRPr>
          </a:p>
          <a:p>
            <a:pPr>
              <a:spcBef>
                <a:spcPts val="0"/>
              </a:spcBef>
            </a:pPr>
            <a:endParaRPr lang="en-US" sz="2000" i="1" dirty="0">
              <a:latin typeface="+mj-lt"/>
            </a:endParaRPr>
          </a:p>
          <a:p>
            <a:pPr marL="0" indent="0">
              <a:spcBef>
                <a:spcPts val="0"/>
              </a:spcBef>
              <a:buNone/>
            </a:pPr>
            <a:endParaRPr lang="en-US" sz="2000" i="1" dirty="0">
              <a:latin typeface="+mj-lt"/>
            </a:endParaRPr>
          </a:p>
        </p:txBody>
      </p:sp>
      <p:sp>
        <p:nvSpPr>
          <p:cNvPr id="4" name="Slide Number Placeholder 5"/>
          <p:cNvSpPr>
            <a:spLocks noGrp="1"/>
          </p:cNvSpPr>
          <p:nvPr>
            <p:ph type="sldNum" sz="quarter" idx="4"/>
          </p:nvPr>
        </p:nvSpPr>
        <p:spPr>
          <a:xfrm>
            <a:off x="223467" y="6356350"/>
            <a:ext cx="1809261"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fld id="{B01E474B-E64A-1643-BE86-DE6C30C3886C}" type="slidenum">
              <a:rPr lang="en-US" smtClean="0"/>
              <a:pPr algn="l"/>
              <a:t>54</a:t>
            </a:fld>
            <a:endParaRPr lang="en-US" dirty="0"/>
          </a:p>
        </p:txBody>
      </p:sp>
      <p:sp>
        <p:nvSpPr>
          <p:cNvPr id="7" name="Title 1"/>
          <p:cNvSpPr>
            <a:spLocks noGrp="1"/>
          </p:cNvSpPr>
          <p:nvPr>
            <p:ph type="title"/>
          </p:nvPr>
        </p:nvSpPr>
        <p:spPr>
          <a:xfrm>
            <a:off x="457200" y="737269"/>
            <a:ext cx="8229600" cy="555503"/>
          </a:xfrm>
        </p:spPr>
        <p:txBody>
          <a:bodyPr>
            <a:noAutofit/>
          </a:bodyPr>
          <a:lstStyle/>
          <a:p>
            <a:r>
              <a:rPr lang="en-US" sz="3200" dirty="0" smtClean="0"/>
              <a:t>Glossary of Terms</a:t>
            </a:r>
            <a:endParaRPr lang="en-US" sz="3200" dirty="0"/>
          </a:p>
        </p:txBody>
      </p:sp>
    </p:spTree>
    <p:extLst>
      <p:ext uri="{BB962C8B-B14F-4D97-AF65-F5344CB8AC3E}">
        <p14:creationId xmlns:p14="http://schemas.microsoft.com/office/powerpoint/2010/main" val="270734581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2076" y="1526628"/>
            <a:ext cx="8017164" cy="4846140"/>
          </a:xfrm>
        </p:spPr>
        <p:txBody>
          <a:bodyPr>
            <a:normAutofit/>
          </a:bodyPr>
          <a:lstStyle/>
          <a:p>
            <a:r>
              <a:rPr lang="en-US" sz="1400" b="1" cap="all" dirty="0" smtClean="0"/>
              <a:t>Physician </a:t>
            </a:r>
            <a:r>
              <a:rPr lang="en-US" sz="1400" b="1" cap="all" dirty="0"/>
              <a:t>Hospital Organization (PHO) </a:t>
            </a:r>
            <a:r>
              <a:rPr lang="en-US" sz="1400" dirty="0" smtClean="0"/>
              <a:t>- </a:t>
            </a:r>
            <a:r>
              <a:rPr lang="en-US" sz="1400" dirty="0"/>
              <a:t>legal (or perhaps informal) organizations that bond hospitals and their attending medical </a:t>
            </a:r>
            <a:r>
              <a:rPr lang="en-US" sz="1400" dirty="0" smtClean="0"/>
              <a:t>staff</a:t>
            </a:r>
            <a:r>
              <a:rPr lang="en-US" sz="1400" dirty="0"/>
              <a:t> </a:t>
            </a:r>
            <a:r>
              <a:rPr lang="en-US" sz="1400" dirty="0" smtClean="0"/>
              <a:t>via joint ownership of a new legal entity. </a:t>
            </a:r>
            <a:r>
              <a:rPr lang="en-US" sz="1400" dirty="0"/>
              <a:t>PHOs are frequently developed for the purpose of contracting with managed care </a:t>
            </a:r>
            <a:r>
              <a:rPr lang="en-US" sz="1400" dirty="0" smtClean="0"/>
              <a:t>plans</a:t>
            </a:r>
          </a:p>
          <a:p>
            <a:pPr marL="0" indent="0">
              <a:buNone/>
            </a:pPr>
            <a:endParaRPr lang="en-US" sz="1400" dirty="0" smtClean="0"/>
          </a:p>
          <a:p>
            <a:r>
              <a:rPr lang="en-US" sz="1400" b="1" cap="all" dirty="0"/>
              <a:t>Pioneer ACO</a:t>
            </a:r>
            <a:r>
              <a:rPr lang="en-US" sz="1400" cap="all" dirty="0"/>
              <a:t>— a </a:t>
            </a:r>
            <a:r>
              <a:rPr lang="en-US" sz="1400" dirty="0"/>
              <a:t>CMMI initiative designed for health care organizations and providers that are already experienced in coordinating care for patients across care settings. This model is designed to allow these providers to move more rapidly from a shared savings payment model to a population-based payment model on a track consistent with, but separate from, the MSSP. There are currently 32 systems that have been chosen to participate as Pioneer ACOs across the nation, and these systems will have a portion of their compensation tied to quality measures and their ability to manage per member per month.</a:t>
            </a:r>
          </a:p>
          <a:p>
            <a:pPr marL="0" indent="0">
              <a:buNone/>
            </a:pPr>
            <a:endParaRPr lang="en-US" sz="1400" b="1" cap="all" dirty="0"/>
          </a:p>
          <a:p>
            <a:r>
              <a:rPr lang="en-US" sz="1400" b="1" cap="all" dirty="0"/>
              <a:t>population health management (PHM)</a:t>
            </a:r>
            <a:r>
              <a:rPr lang="en-US" sz="1400" dirty="0"/>
              <a:t>—the health of a defined population which includes not only the amount of services they receive, but the general well-being of that group.</a:t>
            </a:r>
          </a:p>
          <a:p>
            <a:endParaRPr lang="en-US" sz="1400" b="1" cap="all" dirty="0"/>
          </a:p>
          <a:p>
            <a:endParaRPr lang="en-US" sz="1400" dirty="0"/>
          </a:p>
          <a:p>
            <a:endParaRPr lang="en-US" sz="1600" dirty="0" smtClean="0"/>
          </a:p>
          <a:p>
            <a:endParaRPr lang="en-US" sz="1600" dirty="0"/>
          </a:p>
          <a:p>
            <a:pPr marL="0" indent="0">
              <a:buNone/>
            </a:pPr>
            <a:endParaRPr lang="en-US" sz="1600" dirty="0"/>
          </a:p>
          <a:p>
            <a:pPr>
              <a:spcBef>
                <a:spcPts val="0"/>
              </a:spcBef>
            </a:pPr>
            <a:endParaRPr lang="en-US" sz="2000" i="1" dirty="0">
              <a:latin typeface="+mj-lt"/>
            </a:endParaRPr>
          </a:p>
          <a:p>
            <a:pPr marL="0" indent="0">
              <a:spcBef>
                <a:spcPts val="0"/>
              </a:spcBef>
              <a:buNone/>
            </a:pPr>
            <a:endParaRPr lang="en-US" sz="2000" i="1" dirty="0">
              <a:latin typeface="+mj-lt"/>
            </a:endParaRPr>
          </a:p>
        </p:txBody>
      </p:sp>
      <p:sp>
        <p:nvSpPr>
          <p:cNvPr id="4" name="Slide Number Placeholder 5"/>
          <p:cNvSpPr>
            <a:spLocks noGrp="1"/>
          </p:cNvSpPr>
          <p:nvPr>
            <p:ph type="sldNum" sz="quarter" idx="4"/>
          </p:nvPr>
        </p:nvSpPr>
        <p:spPr>
          <a:xfrm>
            <a:off x="223467" y="6356350"/>
            <a:ext cx="1809261"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fld id="{B01E474B-E64A-1643-BE86-DE6C30C3886C}" type="slidenum">
              <a:rPr lang="en-US" smtClean="0"/>
              <a:pPr algn="l"/>
              <a:t>55</a:t>
            </a:fld>
            <a:endParaRPr lang="en-US" dirty="0"/>
          </a:p>
        </p:txBody>
      </p:sp>
      <p:sp>
        <p:nvSpPr>
          <p:cNvPr id="7" name="Title 1"/>
          <p:cNvSpPr>
            <a:spLocks noGrp="1"/>
          </p:cNvSpPr>
          <p:nvPr>
            <p:ph type="title"/>
          </p:nvPr>
        </p:nvSpPr>
        <p:spPr>
          <a:xfrm>
            <a:off x="457200" y="737269"/>
            <a:ext cx="8229600" cy="555503"/>
          </a:xfrm>
        </p:spPr>
        <p:txBody>
          <a:bodyPr>
            <a:noAutofit/>
          </a:bodyPr>
          <a:lstStyle/>
          <a:p>
            <a:r>
              <a:rPr lang="en-US" sz="3200" dirty="0" smtClean="0"/>
              <a:t>Glossary of Terms</a:t>
            </a:r>
            <a:endParaRPr lang="en-US" sz="3200" dirty="0"/>
          </a:p>
        </p:txBody>
      </p:sp>
    </p:spTree>
    <p:extLst>
      <p:ext uri="{BB962C8B-B14F-4D97-AF65-F5344CB8AC3E}">
        <p14:creationId xmlns:p14="http://schemas.microsoft.com/office/powerpoint/2010/main" val="260949151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2076" y="1526628"/>
            <a:ext cx="8017164" cy="4846140"/>
          </a:xfrm>
        </p:spPr>
        <p:txBody>
          <a:bodyPr>
            <a:normAutofit/>
          </a:bodyPr>
          <a:lstStyle/>
          <a:p>
            <a:r>
              <a:rPr lang="en-US" sz="1400" b="1" cap="all" dirty="0"/>
              <a:t>Professional Services Agreement (PSA)</a:t>
            </a:r>
            <a:r>
              <a:rPr lang="en-US" sz="1400" dirty="0"/>
              <a:t> – a full integration strategic alignment model that does not entail employment. </a:t>
            </a:r>
          </a:p>
          <a:p>
            <a:pPr lvl="1"/>
            <a:r>
              <a:rPr lang="en-US" sz="1400" b="1" dirty="0"/>
              <a:t>Traditional PSA </a:t>
            </a:r>
            <a:r>
              <a:rPr lang="en-US" sz="1400" dirty="0"/>
              <a:t>– Hospital contracts with physicians for professional services; hospital employs the practice’s support staff and “owns” the practice’s administrative structure</a:t>
            </a:r>
          </a:p>
          <a:p>
            <a:pPr lvl="1"/>
            <a:r>
              <a:rPr lang="en-US" sz="1400" b="1" dirty="0"/>
              <a:t>Global Payment PSA </a:t>
            </a:r>
            <a:r>
              <a:rPr lang="en-US" sz="1400" dirty="0"/>
              <a:t>- Hospital contracts with physicians for professional services and compensates the practice via a Global Payment (includes providers’ professional services and benefits); practice retains all management responsibilities </a:t>
            </a:r>
          </a:p>
          <a:p>
            <a:pPr lvl="1"/>
            <a:r>
              <a:rPr lang="en-US" sz="1400" b="1" dirty="0"/>
              <a:t>Practice Management Arrangement</a:t>
            </a:r>
            <a:r>
              <a:rPr lang="en-US" sz="1400" dirty="0"/>
              <a:t> – Practice entity, support staff and management are retained and contracted by the hospital but the physicians become hospital employees</a:t>
            </a:r>
          </a:p>
          <a:p>
            <a:pPr lvl="1"/>
            <a:r>
              <a:rPr lang="en-US" sz="1400" b="1" dirty="0"/>
              <a:t>Hybrid Model</a:t>
            </a:r>
            <a:r>
              <a:rPr lang="en-US" sz="1400" dirty="0"/>
              <a:t> – numerous options available that can mix and match the above PSA models with management services organizations, etc</a:t>
            </a:r>
            <a:r>
              <a:rPr lang="en-US" sz="1400" dirty="0" smtClean="0"/>
              <a:t>.</a:t>
            </a:r>
          </a:p>
          <a:p>
            <a:pPr lvl="1"/>
            <a:endParaRPr lang="en-US" sz="1400" dirty="0" smtClean="0"/>
          </a:p>
          <a:p>
            <a:r>
              <a:rPr lang="en-US" sz="1400" b="1" cap="all" dirty="0"/>
              <a:t>Quality Collaborative </a:t>
            </a:r>
            <a:r>
              <a:rPr lang="en-US" sz="1400" dirty="0" smtClean="0"/>
              <a:t>– another form of an integrated delivery network that functions similarly to a CIN (i.e., same goals, IT requirements, etc.) made up of a group of interdependent providers working toward the improvement of the quality of care. </a:t>
            </a:r>
          </a:p>
          <a:p>
            <a:endParaRPr lang="en-US" sz="1400" dirty="0" smtClean="0"/>
          </a:p>
          <a:p>
            <a:r>
              <a:rPr lang="en-US" sz="1400" b="1" cap="all" dirty="0"/>
              <a:t>triple </a:t>
            </a:r>
            <a:r>
              <a:rPr lang="en-US" sz="1400" b="1" cap="all" dirty="0" smtClean="0"/>
              <a:t>aim </a:t>
            </a:r>
            <a:r>
              <a:rPr lang="en-US" sz="1400" dirty="0" smtClean="0"/>
              <a:t>—CMS </a:t>
            </a:r>
            <a:r>
              <a:rPr lang="en-US" sz="1400" dirty="0"/>
              <a:t>and The Institute for Healthcare Improvement (IHI) devised goals for improving the health care system by delivering care more efficiently. The three critical objectives include: improve the health of the population; enhance the patient experience of care (including quality, access, and reliability); and reduce, or at least control, the per capita cost of care.</a:t>
            </a:r>
          </a:p>
          <a:p>
            <a:endParaRPr lang="en-US" sz="1400" dirty="0" smtClean="0"/>
          </a:p>
          <a:p>
            <a:pPr lvl="1"/>
            <a:endParaRPr lang="en-US" sz="1600" dirty="0"/>
          </a:p>
          <a:p>
            <a:pPr>
              <a:spcBef>
                <a:spcPts val="0"/>
              </a:spcBef>
            </a:pPr>
            <a:endParaRPr lang="en-US" sz="1800" dirty="0">
              <a:latin typeface="+mj-lt"/>
            </a:endParaRPr>
          </a:p>
          <a:p>
            <a:pPr>
              <a:spcBef>
                <a:spcPts val="0"/>
              </a:spcBef>
            </a:pPr>
            <a:endParaRPr lang="en-US" sz="2000" i="1" dirty="0">
              <a:latin typeface="+mj-lt"/>
            </a:endParaRPr>
          </a:p>
          <a:p>
            <a:pPr marL="0" indent="0">
              <a:spcBef>
                <a:spcPts val="0"/>
              </a:spcBef>
              <a:buNone/>
            </a:pPr>
            <a:endParaRPr lang="en-US" sz="2000" i="1" dirty="0">
              <a:latin typeface="+mj-lt"/>
            </a:endParaRPr>
          </a:p>
        </p:txBody>
      </p:sp>
      <p:sp>
        <p:nvSpPr>
          <p:cNvPr id="4" name="Slide Number Placeholder 5"/>
          <p:cNvSpPr>
            <a:spLocks noGrp="1"/>
          </p:cNvSpPr>
          <p:nvPr>
            <p:ph type="sldNum" sz="quarter" idx="4"/>
          </p:nvPr>
        </p:nvSpPr>
        <p:spPr>
          <a:xfrm>
            <a:off x="223467" y="6356350"/>
            <a:ext cx="1809261"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fld id="{B01E474B-E64A-1643-BE86-DE6C30C3886C}" type="slidenum">
              <a:rPr lang="en-US" smtClean="0"/>
              <a:pPr algn="l"/>
              <a:t>56</a:t>
            </a:fld>
            <a:endParaRPr lang="en-US" dirty="0"/>
          </a:p>
        </p:txBody>
      </p:sp>
      <p:sp>
        <p:nvSpPr>
          <p:cNvPr id="6" name="Title 1"/>
          <p:cNvSpPr>
            <a:spLocks noGrp="1"/>
          </p:cNvSpPr>
          <p:nvPr>
            <p:ph type="title"/>
          </p:nvPr>
        </p:nvSpPr>
        <p:spPr>
          <a:xfrm>
            <a:off x="457200" y="737269"/>
            <a:ext cx="8229600" cy="948705"/>
          </a:xfrm>
        </p:spPr>
        <p:txBody>
          <a:bodyPr>
            <a:normAutofit fontScale="90000"/>
          </a:bodyPr>
          <a:lstStyle/>
          <a:p>
            <a:r>
              <a:rPr lang="en-US" dirty="0" smtClean="0"/>
              <a:t>Glossary of Terms</a:t>
            </a:r>
            <a:br>
              <a:rPr lang="en-US" dirty="0" smtClean="0"/>
            </a:br>
            <a:endParaRPr lang="en-US" dirty="0"/>
          </a:p>
        </p:txBody>
      </p:sp>
    </p:spTree>
    <p:extLst>
      <p:ext uri="{BB962C8B-B14F-4D97-AF65-F5344CB8AC3E}">
        <p14:creationId xmlns:p14="http://schemas.microsoft.com/office/powerpoint/2010/main" val="398631165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2076" y="1526628"/>
            <a:ext cx="8017164" cy="4846140"/>
          </a:xfrm>
        </p:spPr>
        <p:txBody>
          <a:bodyPr>
            <a:normAutofit fontScale="92500" lnSpcReduction="10000"/>
          </a:bodyPr>
          <a:lstStyle/>
          <a:p>
            <a:r>
              <a:rPr lang="en-US" sz="1600" b="1" cap="all" dirty="0"/>
              <a:t>Pioneer ACO</a:t>
            </a:r>
            <a:r>
              <a:rPr lang="en-US" sz="1600" cap="all" dirty="0"/>
              <a:t>— a </a:t>
            </a:r>
            <a:r>
              <a:rPr lang="en-US" sz="1600" dirty="0"/>
              <a:t>CMMI initiative designed for health care organizations and providers that are already experienced in coordinating care for patients across care settings. This model is designed to allow these providers to move more rapidly from a shared savings payment model to a population-based payment model on a track consistent with, but separate from, the MSSP. There are currently 32 systems that have been chosen to participate as Pioneer ACOs across the nation, and these systems will have a portion of their compensation tied to quality measures and their ability to manage per member per month</a:t>
            </a:r>
            <a:r>
              <a:rPr lang="en-US" sz="1600" dirty="0" smtClean="0"/>
              <a:t>.</a:t>
            </a:r>
          </a:p>
          <a:p>
            <a:pPr marL="0" indent="0">
              <a:buNone/>
            </a:pPr>
            <a:endParaRPr lang="en-US" sz="1600" b="1" cap="all" dirty="0" smtClean="0"/>
          </a:p>
          <a:p>
            <a:r>
              <a:rPr lang="en-US" sz="1600" b="1" cap="all" dirty="0" smtClean="0"/>
              <a:t>population </a:t>
            </a:r>
            <a:r>
              <a:rPr lang="en-US" sz="1600" b="1" cap="all" dirty="0"/>
              <a:t>health management (PHM)</a:t>
            </a:r>
            <a:r>
              <a:rPr lang="en-US" sz="1600" dirty="0"/>
              <a:t>—the health of a defined population which includes not only the amount of services they receive, but the general well-being of that group</a:t>
            </a:r>
            <a:r>
              <a:rPr lang="en-US" sz="1600" dirty="0" smtClean="0"/>
              <a:t>.</a:t>
            </a:r>
          </a:p>
          <a:p>
            <a:endParaRPr lang="en-US" sz="1600" b="1" cap="all" dirty="0" smtClean="0"/>
          </a:p>
          <a:p>
            <a:r>
              <a:rPr lang="en-US" sz="1600" b="1" cap="all" dirty="0" smtClean="0"/>
              <a:t>Professional </a:t>
            </a:r>
            <a:r>
              <a:rPr lang="en-US" sz="1600" b="1" cap="all" dirty="0"/>
              <a:t>Services Agreement (PSA)</a:t>
            </a:r>
            <a:r>
              <a:rPr lang="en-US" sz="1600" dirty="0"/>
              <a:t> – a full integration strategic alignment model that does not entail employment. </a:t>
            </a:r>
          </a:p>
          <a:p>
            <a:pPr lvl="1"/>
            <a:r>
              <a:rPr lang="en-US" sz="1400" b="1" dirty="0"/>
              <a:t>Traditional PSA </a:t>
            </a:r>
            <a:r>
              <a:rPr lang="en-US" sz="1400" dirty="0"/>
              <a:t>– Hospital contracts with physicians for professional services; hospital employs the practice’s support staff and “owns” the practice’s administrative structure</a:t>
            </a:r>
          </a:p>
          <a:p>
            <a:pPr lvl="1"/>
            <a:r>
              <a:rPr lang="en-US" sz="1400" b="1" dirty="0"/>
              <a:t>Global Payment PSA </a:t>
            </a:r>
            <a:r>
              <a:rPr lang="en-US" sz="1400" dirty="0"/>
              <a:t>- Hospital contracts with physicians for professional services and compensates the practice via a Global Payment (includes providers’ professional services and benefits); practice retains all management </a:t>
            </a:r>
            <a:r>
              <a:rPr lang="en-US" sz="1400" dirty="0" smtClean="0"/>
              <a:t>responsibilities </a:t>
            </a:r>
          </a:p>
          <a:p>
            <a:pPr lvl="1"/>
            <a:r>
              <a:rPr lang="en-US" sz="1400" b="1" dirty="0" smtClean="0"/>
              <a:t>Practice Management Arrangement</a:t>
            </a:r>
            <a:r>
              <a:rPr lang="en-US" sz="1400" dirty="0" smtClean="0"/>
              <a:t> – Practice entity, support staff and management are retained and contracted by the hospital but the physicians become hospital employees</a:t>
            </a:r>
          </a:p>
          <a:p>
            <a:pPr lvl="1"/>
            <a:r>
              <a:rPr lang="en-US" sz="1400" b="1" dirty="0" smtClean="0"/>
              <a:t>Hybrid Model</a:t>
            </a:r>
            <a:r>
              <a:rPr lang="en-US" sz="1400" dirty="0" smtClean="0"/>
              <a:t> – numerous options available that can mix and match the above PSA models with management services organizations, etc.</a:t>
            </a:r>
          </a:p>
          <a:p>
            <a:pPr lvl="1"/>
            <a:endParaRPr lang="en-US" sz="1600" dirty="0"/>
          </a:p>
          <a:p>
            <a:pPr>
              <a:spcBef>
                <a:spcPts val="0"/>
              </a:spcBef>
            </a:pPr>
            <a:endParaRPr lang="en-US" sz="1800" dirty="0">
              <a:latin typeface="+mj-lt"/>
            </a:endParaRPr>
          </a:p>
          <a:p>
            <a:pPr>
              <a:spcBef>
                <a:spcPts val="0"/>
              </a:spcBef>
            </a:pPr>
            <a:endParaRPr lang="en-US" sz="2000" i="1" dirty="0">
              <a:latin typeface="+mj-lt"/>
            </a:endParaRPr>
          </a:p>
          <a:p>
            <a:pPr marL="0" indent="0">
              <a:spcBef>
                <a:spcPts val="0"/>
              </a:spcBef>
              <a:buNone/>
            </a:pPr>
            <a:endParaRPr lang="en-US" sz="2000" i="1" dirty="0">
              <a:latin typeface="+mj-lt"/>
            </a:endParaRPr>
          </a:p>
        </p:txBody>
      </p:sp>
      <p:sp>
        <p:nvSpPr>
          <p:cNvPr id="4" name="Slide Number Placeholder 5"/>
          <p:cNvSpPr>
            <a:spLocks noGrp="1"/>
          </p:cNvSpPr>
          <p:nvPr>
            <p:ph type="sldNum" sz="quarter" idx="4"/>
          </p:nvPr>
        </p:nvSpPr>
        <p:spPr>
          <a:xfrm>
            <a:off x="223467" y="6356350"/>
            <a:ext cx="1809261"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fld id="{B01E474B-E64A-1643-BE86-DE6C30C3886C}" type="slidenum">
              <a:rPr lang="en-US" smtClean="0"/>
              <a:pPr algn="l"/>
              <a:t>57</a:t>
            </a:fld>
            <a:endParaRPr lang="en-US" dirty="0"/>
          </a:p>
        </p:txBody>
      </p:sp>
      <p:sp>
        <p:nvSpPr>
          <p:cNvPr id="6" name="Title 1"/>
          <p:cNvSpPr>
            <a:spLocks noGrp="1"/>
          </p:cNvSpPr>
          <p:nvPr>
            <p:ph type="title"/>
          </p:nvPr>
        </p:nvSpPr>
        <p:spPr>
          <a:xfrm>
            <a:off x="457200" y="737269"/>
            <a:ext cx="8229600" cy="948705"/>
          </a:xfrm>
        </p:spPr>
        <p:txBody>
          <a:bodyPr>
            <a:normAutofit fontScale="90000"/>
          </a:bodyPr>
          <a:lstStyle/>
          <a:p>
            <a:r>
              <a:rPr lang="en-US" dirty="0" smtClean="0"/>
              <a:t>Glossary of Terms</a:t>
            </a:r>
            <a:br>
              <a:rPr lang="en-US" dirty="0" smtClean="0"/>
            </a:br>
            <a:endParaRPr lang="en-US" dirty="0"/>
          </a:p>
        </p:txBody>
      </p:sp>
    </p:spTree>
    <p:extLst>
      <p:ext uri="{BB962C8B-B14F-4D97-AF65-F5344CB8AC3E}">
        <p14:creationId xmlns:p14="http://schemas.microsoft.com/office/powerpoint/2010/main" val="149996948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VII. Appendix</a:t>
            </a:r>
            <a:endParaRPr lang="en-US" dirty="0"/>
          </a:p>
        </p:txBody>
      </p:sp>
      <p:sp>
        <p:nvSpPr>
          <p:cNvPr id="3" name="Subtitle 2"/>
          <p:cNvSpPr>
            <a:spLocks noGrp="1"/>
          </p:cNvSpPr>
          <p:nvPr>
            <p:ph type="subTitle" idx="1"/>
          </p:nvPr>
        </p:nvSpPr>
        <p:spPr/>
        <p:txBody>
          <a:bodyPr/>
          <a:lstStyle/>
          <a:p>
            <a:r>
              <a:rPr lang="en-US" dirty="0" smtClean="0"/>
              <a:t>Strategic Alignment Case Studies</a:t>
            </a:r>
            <a:endParaRPr lang="en-US" dirty="0"/>
          </a:p>
        </p:txBody>
      </p:sp>
    </p:spTree>
    <p:extLst>
      <p:ext uri="{BB962C8B-B14F-4D97-AF65-F5344CB8AC3E}">
        <p14:creationId xmlns:p14="http://schemas.microsoft.com/office/powerpoint/2010/main" val="404455527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CCMA Case Study</a:t>
            </a:r>
            <a:br>
              <a:rPr lang="en-US" dirty="0" smtClean="0"/>
            </a:br>
            <a:r>
              <a:rPr lang="en-US" sz="3000" i="1" dirty="0" smtClean="0"/>
              <a:t>(“Case Study I”) </a:t>
            </a:r>
            <a:endParaRPr lang="en-US" sz="3000" i="1" dirty="0"/>
          </a:p>
        </p:txBody>
      </p:sp>
    </p:spTree>
    <p:extLst>
      <p:ext uri="{BB962C8B-B14F-4D97-AF65-F5344CB8AC3E}">
        <p14:creationId xmlns:p14="http://schemas.microsoft.com/office/powerpoint/2010/main" val="15432536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838" y="761506"/>
            <a:ext cx="8229600" cy="949325"/>
          </a:xfrm>
        </p:spPr>
        <p:txBody>
          <a:bodyPr>
            <a:normAutofit fontScale="90000"/>
          </a:bodyPr>
          <a:lstStyle/>
          <a:p>
            <a:pPr algn="l">
              <a:defRPr/>
            </a:pPr>
            <a:r>
              <a:rPr lang="en-US" sz="4000" dirty="0" smtClean="0">
                <a:ea typeface="ＭＳ Ｐゴシック" charset="0"/>
                <a:cs typeface="ＭＳ Ｐゴシック" charset="0"/>
              </a:rPr>
              <a:t>Hospital Provider Concerns in 2013</a:t>
            </a:r>
            <a:r>
              <a:rPr lang="en-US" dirty="0" smtClean="0">
                <a:ea typeface="ＭＳ Ｐゴシック" charset="0"/>
                <a:cs typeface="ＭＳ Ｐゴシック" charset="0"/>
              </a:rPr>
              <a:t/>
            </a:r>
            <a:br>
              <a:rPr lang="en-US" dirty="0" smtClean="0">
                <a:ea typeface="ＭＳ Ｐゴシック" charset="0"/>
                <a:cs typeface="ＭＳ Ｐゴシック" charset="0"/>
              </a:rPr>
            </a:br>
            <a:endParaRPr lang="en-US" dirty="0">
              <a:ea typeface="ＭＳ Ｐゴシック" charset="0"/>
              <a:cs typeface="ＭＳ Ｐゴシック" charset="0"/>
            </a:endParaRPr>
          </a:p>
        </p:txBody>
      </p:sp>
      <p:sp>
        <p:nvSpPr>
          <p:cNvPr id="35" name="Content Placeholder 2"/>
          <p:cNvSpPr>
            <a:spLocks noGrp="1"/>
          </p:cNvSpPr>
          <p:nvPr>
            <p:ph sz="quarter" idx="1"/>
          </p:nvPr>
        </p:nvSpPr>
        <p:spPr>
          <a:xfrm>
            <a:off x="5250452" y="2087724"/>
            <a:ext cx="3777937" cy="3879592"/>
          </a:xfrm>
        </p:spPr>
        <p:txBody>
          <a:bodyPr>
            <a:normAutofit/>
          </a:bodyPr>
          <a:lstStyle/>
          <a:p>
            <a:r>
              <a:rPr lang="en-US" sz="1800" dirty="0" smtClean="0"/>
              <a:t>Reimbursement and alignment rated as the top two most important concerns of a health system</a:t>
            </a:r>
          </a:p>
          <a:p>
            <a:r>
              <a:rPr lang="en-US" sz="1800" dirty="0" smtClean="0"/>
              <a:t>Alignment is still considered a primary strategic response to the continuing financial challenges </a:t>
            </a:r>
          </a:p>
          <a:p>
            <a:r>
              <a:rPr lang="en-US" sz="1800" dirty="0" smtClean="0"/>
              <a:t>Alignment is also Stage I of an organization’s accountable care strategy (without alignment, clinical integration is highly unlikely)</a:t>
            </a:r>
            <a:endParaRPr lang="en-US" sz="1800" dirty="0"/>
          </a:p>
        </p:txBody>
      </p:sp>
      <p:pic>
        <p:nvPicPr>
          <p:cNvPr id="36" name="Picture 35"/>
          <p:cNvPicPr>
            <a:picLocks noChangeAspect="1"/>
          </p:cNvPicPr>
          <p:nvPr/>
        </p:nvPicPr>
        <p:blipFill>
          <a:blip r:embed="rId2"/>
          <a:stretch>
            <a:fillRect/>
          </a:stretch>
        </p:blipFill>
        <p:spPr>
          <a:xfrm>
            <a:off x="323780" y="2003643"/>
            <a:ext cx="4694663" cy="3997799"/>
          </a:xfrm>
          <a:prstGeom prst="rect">
            <a:avLst/>
          </a:prstGeom>
        </p:spPr>
      </p:pic>
      <p:sp>
        <p:nvSpPr>
          <p:cNvPr id="37" name="TextBox 36"/>
          <p:cNvSpPr txBox="1"/>
          <p:nvPr/>
        </p:nvSpPr>
        <p:spPr>
          <a:xfrm>
            <a:off x="323780" y="1357312"/>
            <a:ext cx="5740400" cy="646331"/>
          </a:xfrm>
          <a:prstGeom prst="rect">
            <a:avLst/>
          </a:prstGeom>
          <a:noFill/>
        </p:spPr>
        <p:txBody>
          <a:bodyPr wrap="square" rtlCol="0">
            <a:spAutoFit/>
          </a:bodyPr>
          <a:lstStyle/>
          <a:p>
            <a:pPr algn="ctr"/>
            <a:r>
              <a:rPr lang="en-US" i="1" dirty="0" smtClean="0"/>
              <a:t>Please rate the following factors in regard to the strategic concerns of your facility.  </a:t>
            </a:r>
            <a:endParaRPr lang="en-US" i="1" dirty="0"/>
          </a:p>
        </p:txBody>
      </p:sp>
      <p:sp>
        <p:nvSpPr>
          <p:cNvPr id="38" name="Right Brace 37"/>
          <p:cNvSpPr/>
          <p:nvPr/>
        </p:nvSpPr>
        <p:spPr>
          <a:xfrm>
            <a:off x="4986383" y="2307412"/>
            <a:ext cx="355446" cy="845324"/>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9" name="TextBox 38"/>
          <p:cNvSpPr txBox="1"/>
          <p:nvPr/>
        </p:nvSpPr>
        <p:spPr>
          <a:xfrm>
            <a:off x="591152" y="6181300"/>
            <a:ext cx="6829151" cy="461665"/>
          </a:xfrm>
          <a:prstGeom prst="rect">
            <a:avLst/>
          </a:prstGeom>
          <a:noFill/>
        </p:spPr>
        <p:txBody>
          <a:bodyPr wrap="square" rtlCol="0">
            <a:spAutoFit/>
          </a:bodyPr>
          <a:lstStyle/>
          <a:p>
            <a:r>
              <a:rPr lang="en-US" sz="1200" dirty="0" smtClean="0"/>
              <a:t>Source: Merritt Hawkins and Trinity University Department of Healthcare Administration, “2013 Survey of Alumni Satisfaction and Health System Trends” </a:t>
            </a:r>
            <a:endParaRPr lang="en-US" sz="1200" dirty="0"/>
          </a:p>
        </p:txBody>
      </p:sp>
    </p:spTree>
    <p:extLst>
      <p:ext uri="{BB962C8B-B14F-4D97-AF65-F5344CB8AC3E}">
        <p14:creationId xmlns:p14="http://schemas.microsoft.com/office/powerpoint/2010/main" val="92928772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820" y="820615"/>
            <a:ext cx="8424980" cy="997552"/>
          </a:xfrm>
        </p:spPr>
        <p:txBody>
          <a:bodyPr/>
          <a:lstStyle/>
          <a:p>
            <a:r>
              <a:rPr lang="en-US" dirty="0" smtClean="0"/>
              <a:t>CCMA Case Study: The Organization </a:t>
            </a:r>
            <a:endParaRPr lang="en-US" dirty="0"/>
          </a:p>
        </p:txBody>
      </p:sp>
      <p:sp>
        <p:nvSpPr>
          <p:cNvPr id="4" name="Slide Number Placeholder 3"/>
          <p:cNvSpPr>
            <a:spLocks noGrp="1"/>
          </p:cNvSpPr>
          <p:nvPr>
            <p:ph type="sldNum" sz="quarter" idx="4"/>
          </p:nvPr>
        </p:nvSpPr>
        <p:spPr/>
        <p:txBody>
          <a:bodyPr/>
          <a:lstStyle/>
          <a:p>
            <a:fld id="{B01E474B-E64A-1643-BE86-DE6C30C3886C}" type="slidenum">
              <a:rPr lang="en-US" smtClean="0"/>
              <a:pPr/>
              <a:t>60</a:t>
            </a:fld>
            <a:endParaRPr lang="en-US" dirty="0"/>
          </a:p>
        </p:txBody>
      </p:sp>
      <p:sp>
        <p:nvSpPr>
          <p:cNvPr id="3" name="Content Placeholder 2"/>
          <p:cNvSpPr>
            <a:spLocks noGrp="1"/>
          </p:cNvSpPr>
          <p:nvPr>
            <p:ph idx="1"/>
          </p:nvPr>
        </p:nvSpPr>
        <p:spPr>
          <a:xfrm>
            <a:off x="378372" y="1818167"/>
            <a:ext cx="8308428" cy="4538183"/>
          </a:xfrm>
        </p:spPr>
        <p:txBody>
          <a:bodyPr>
            <a:normAutofit/>
          </a:bodyPr>
          <a:lstStyle/>
          <a:p>
            <a:r>
              <a:rPr lang="en-US" sz="2400" dirty="0" smtClean="0"/>
              <a:t>A small (&lt;10 providers) orthopedic surgery private practice in the Midwest (“Organization A”)</a:t>
            </a:r>
          </a:p>
          <a:p>
            <a:r>
              <a:rPr lang="en-US" sz="2400" dirty="0" smtClean="0"/>
              <a:t>Offers comprehensive orthopedic services with no ancillaries </a:t>
            </a:r>
          </a:p>
          <a:p>
            <a:r>
              <a:rPr lang="en-US" sz="2400" dirty="0" smtClean="0"/>
              <a:t>Has two main hospital affiliations:</a:t>
            </a:r>
          </a:p>
          <a:p>
            <a:pPr lvl="1"/>
            <a:r>
              <a:rPr lang="en-US" sz="2200" dirty="0" smtClean="0"/>
              <a:t>Hospital #1 is the region’s major health system with numerous orthopedic service line alignment/integration initiatives underway</a:t>
            </a:r>
          </a:p>
          <a:p>
            <a:pPr lvl="2"/>
            <a:r>
              <a:rPr lang="en-US" sz="1800" dirty="0" smtClean="0"/>
              <a:t>Its employed orthopedic group is the only other large single group in the area aside from Organization A</a:t>
            </a:r>
          </a:p>
          <a:p>
            <a:pPr lvl="1"/>
            <a:r>
              <a:rPr lang="en-US" sz="2200" dirty="0" smtClean="0"/>
              <a:t>Hospital #2 is a smaller health system </a:t>
            </a:r>
          </a:p>
          <a:p>
            <a:pPr lvl="2"/>
            <a:r>
              <a:rPr lang="en-US" sz="1800" dirty="0" smtClean="0"/>
              <a:t>A major competitor of Hospital #1 but with fewer alignment/integration initiatives </a:t>
            </a:r>
          </a:p>
          <a:p>
            <a:pPr lvl="1"/>
            <a:endParaRPr lang="en-US" sz="2200" dirty="0" smtClean="0"/>
          </a:p>
          <a:p>
            <a:pPr lvl="1"/>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44072748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820" y="820615"/>
            <a:ext cx="8424980" cy="997552"/>
          </a:xfrm>
        </p:spPr>
        <p:txBody>
          <a:bodyPr/>
          <a:lstStyle/>
          <a:p>
            <a:r>
              <a:rPr lang="en-US" dirty="0" smtClean="0"/>
              <a:t>CCMA Case Study: The Impetus</a:t>
            </a:r>
            <a:endParaRPr lang="en-US" dirty="0"/>
          </a:p>
        </p:txBody>
      </p:sp>
      <p:sp>
        <p:nvSpPr>
          <p:cNvPr id="4" name="Slide Number Placeholder 3"/>
          <p:cNvSpPr>
            <a:spLocks noGrp="1"/>
          </p:cNvSpPr>
          <p:nvPr>
            <p:ph type="sldNum" sz="quarter" idx="4"/>
          </p:nvPr>
        </p:nvSpPr>
        <p:spPr/>
        <p:txBody>
          <a:bodyPr/>
          <a:lstStyle/>
          <a:p>
            <a:fld id="{B01E474B-E64A-1643-BE86-DE6C30C3886C}" type="slidenum">
              <a:rPr lang="en-US" smtClean="0"/>
              <a:pPr/>
              <a:t>61</a:t>
            </a:fld>
            <a:endParaRPr lang="en-US" dirty="0"/>
          </a:p>
        </p:txBody>
      </p:sp>
      <p:sp>
        <p:nvSpPr>
          <p:cNvPr id="3" name="Content Placeholder 2"/>
          <p:cNvSpPr>
            <a:spLocks noGrp="1"/>
          </p:cNvSpPr>
          <p:nvPr>
            <p:ph idx="1"/>
          </p:nvPr>
        </p:nvSpPr>
        <p:spPr>
          <a:xfrm>
            <a:off x="378372" y="1818167"/>
            <a:ext cx="8308428" cy="4538183"/>
          </a:xfrm>
        </p:spPr>
        <p:txBody>
          <a:bodyPr>
            <a:normAutofit lnSpcReduction="10000"/>
          </a:bodyPr>
          <a:lstStyle/>
          <a:p>
            <a:pPr algn="just">
              <a:defRPr/>
            </a:pPr>
            <a:r>
              <a:rPr lang="en-US" sz="2200" dirty="0" smtClean="0"/>
              <a:t>Organization A, desiring to remain independent but improve its financial health over the long-term, decided to discuss alignment options with its hospital affiliates  </a:t>
            </a:r>
          </a:p>
          <a:p>
            <a:pPr algn="just">
              <a:defRPr/>
            </a:pPr>
            <a:r>
              <a:rPr lang="en-US" sz="2200" dirty="0" smtClean="0"/>
              <a:t>As Hospital #1 continued to develop its alignment/integration strategies, it approached Organization A with the potential to moderately align via a CCMA</a:t>
            </a:r>
          </a:p>
          <a:p>
            <a:pPr algn="just">
              <a:defRPr/>
            </a:pPr>
            <a:r>
              <a:rPr lang="en-US" sz="2200" dirty="0" smtClean="0"/>
              <a:t>Primary motivations for Organization A’s decision to accept Hospital #1’s offer:</a:t>
            </a:r>
          </a:p>
          <a:p>
            <a:pPr lvl="1" algn="just">
              <a:defRPr/>
            </a:pPr>
            <a:r>
              <a:rPr lang="en-US" sz="1800" dirty="0" smtClean="0"/>
              <a:t>Opportunity to </a:t>
            </a:r>
            <a:r>
              <a:rPr lang="en-US" sz="1800" b="1" i="1" dirty="0" smtClean="0"/>
              <a:t>realize an additional stream of revenue </a:t>
            </a:r>
            <a:r>
              <a:rPr lang="en-US" sz="1800" dirty="0" smtClean="0"/>
              <a:t>from Hospital #1’s quality/cost control initiatives that are inherent to the CCMA</a:t>
            </a:r>
          </a:p>
          <a:p>
            <a:pPr lvl="1" algn="just">
              <a:defRPr/>
            </a:pPr>
            <a:r>
              <a:rPr lang="en-US" sz="1800" dirty="0" smtClean="0"/>
              <a:t>Ability to </a:t>
            </a:r>
            <a:r>
              <a:rPr lang="en-US" sz="1800" b="1" i="1" dirty="0" smtClean="0"/>
              <a:t>segue more easily into a more full form of alignment/integration </a:t>
            </a:r>
            <a:r>
              <a:rPr lang="en-US" sz="1800" dirty="0" smtClean="0"/>
              <a:t>(i.e., a professional services agreement, clinical integration or even employment) with  Hospital #1, if so desired </a:t>
            </a:r>
          </a:p>
          <a:p>
            <a:pPr lvl="1" algn="just">
              <a:defRPr/>
            </a:pPr>
            <a:r>
              <a:rPr lang="en-US" sz="1800" dirty="0" smtClean="0"/>
              <a:t>Ability to </a:t>
            </a:r>
            <a:r>
              <a:rPr lang="en-US" sz="1800" b="1" i="1" dirty="0" smtClean="0"/>
              <a:t>continue providing services at Hospital #2 </a:t>
            </a:r>
          </a:p>
          <a:p>
            <a:pPr marL="457200" lvl="1" indent="0" algn="just">
              <a:buNone/>
              <a:defRPr/>
            </a:pPr>
            <a:endParaRPr lang="en-US" sz="1800" dirty="0" smtClean="0"/>
          </a:p>
          <a:p>
            <a:pPr lvl="1" algn="just">
              <a:defRPr/>
            </a:pPr>
            <a:endParaRPr lang="en-US" sz="1800" dirty="0" smtClean="0"/>
          </a:p>
          <a:p>
            <a:pPr algn="just">
              <a:defRPr/>
            </a:pPr>
            <a:endParaRPr lang="en-US" dirty="0" smtClean="0"/>
          </a:p>
          <a:p>
            <a:pPr algn="just"/>
            <a:endParaRPr lang="en-US" dirty="0" smtClean="0"/>
          </a:p>
          <a:p>
            <a:pPr algn="just"/>
            <a:endParaRPr lang="en-US" dirty="0" smtClean="0"/>
          </a:p>
          <a:p>
            <a:pPr algn="just"/>
            <a:endParaRPr lang="en-US" dirty="0"/>
          </a:p>
        </p:txBody>
      </p:sp>
    </p:spTree>
    <p:extLst>
      <p:ext uri="{BB962C8B-B14F-4D97-AF65-F5344CB8AC3E}">
        <p14:creationId xmlns:p14="http://schemas.microsoft.com/office/powerpoint/2010/main" val="370347067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820" y="820615"/>
            <a:ext cx="8424980" cy="997552"/>
          </a:xfrm>
        </p:spPr>
        <p:txBody>
          <a:bodyPr/>
          <a:lstStyle/>
          <a:p>
            <a:r>
              <a:rPr lang="en-US" dirty="0" smtClean="0"/>
              <a:t>CCMA Case Study: What Took Place?</a:t>
            </a:r>
            <a:endParaRPr lang="en-US" dirty="0"/>
          </a:p>
        </p:txBody>
      </p:sp>
      <p:sp>
        <p:nvSpPr>
          <p:cNvPr id="4" name="Slide Number Placeholder 3"/>
          <p:cNvSpPr>
            <a:spLocks noGrp="1"/>
          </p:cNvSpPr>
          <p:nvPr>
            <p:ph type="sldNum" sz="quarter" idx="4"/>
          </p:nvPr>
        </p:nvSpPr>
        <p:spPr/>
        <p:txBody>
          <a:bodyPr/>
          <a:lstStyle/>
          <a:p>
            <a:fld id="{B01E474B-E64A-1643-BE86-DE6C30C3886C}" type="slidenum">
              <a:rPr lang="en-US" smtClean="0"/>
              <a:pPr/>
              <a:t>62</a:t>
            </a:fld>
            <a:endParaRPr lang="en-US" dirty="0"/>
          </a:p>
        </p:txBody>
      </p:sp>
      <p:sp>
        <p:nvSpPr>
          <p:cNvPr id="3" name="Content Placeholder 2"/>
          <p:cNvSpPr>
            <a:spLocks noGrp="1"/>
          </p:cNvSpPr>
          <p:nvPr>
            <p:ph idx="1"/>
          </p:nvPr>
        </p:nvSpPr>
        <p:spPr>
          <a:xfrm>
            <a:off x="378372" y="1818167"/>
            <a:ext cx="8308428" cy="4538183"/>
          </a:xfrm>
        </p:spPr>
        <p:txBody>
          <a:bodyPr>
            <a:normAutofit/>
          </a:bodyPr>
          <a:lstStyle/>
          <a:p>
            <a:pPr algn="just">
              <a:defRPr/>
            </a:pPr>
            <a:r>
              <a:rPr lang="en-US" sz="2200" dirty="0" smtClean="0"/>
              <a:t>Key physician and administrative leaders from both Hospital #1 and Organization A met via a series of Working Group meetings to discuss CCMA models and corresponding performance metrics </a:t>
            </a:r>
          </a:p>
          <a:p>
            <a:pPr algn="just">
              <a:defRPr/>
            </a:pPr>
            <a:r>
              <a:rPr lang="en-US" sz="2200" dirty="0" smtClean="0"/>
              <a:t>Parties also discussed prospective cost reduction initiatives (including a surgical implant standardization effort)</a:t>
            </a:r>
          </a:p>
          <a:p>
            <a:pPr algn="just">
              <a:defRPr/>
            </a:pPr>
            <a:r>
              <a:rPr lang="en-US" sz="2200" dirty="0" smtClean="0"/>
              <a:t>Hospital #1 included Organization A’s physicians into the overall Management Services Agreement that memorializes the CCMA’s key terms and conditions </a:t>
            </a:r>
          </a:p>
          <a:p>
            <a:pPr algn="just">
              <a:defRPr/>
            </a:pPr>
            <a:r>
              <a:rPr lang="en-US" sz="2200" dirty="0" smtClean="0"/>
              <a:t>Organization A’s physicians and Hospital #1’s orthopedic surgeons collaborating to improve the value proposition for Hospital #1’s orthopedic service line </a:t>
            </a:r>
            <a:endParaRPr lang="en-US" sz="1800" dirty="0" smtClean="0"/>
          </a:p>
          <a:p>
            <a:pPr algn="just">
              <a:defRPr/>
            </a:pPr>
            <a:endParaRPr lang="en-US" dirty="0" smtClean="0"/>
          </a:p>
          <a:p>
            <a:pPr algn="just"/>
            <a:endParaRPr lang="en-US" dirty="0" smtClean="0"/>
          </a:p>
          <a:p>
            <a:pPr algn="just"/>
            <a:endParaRPr lang="en-US" dirty="0" smtClean="0"/>
          </a:p>
          <a:p>
            <a:pPr algn="just"/>
            <a:endParaRPr lang="en-US" dirty="0"/>
          </a:p>
        </p:txBody>
      </p:sp>
      <p:sp>
        <p:nvSpPr>
          <p:cNvPr id="5" name="TextBox 4"/>
          <p:cNvSpPr txBox="1"/>
          <p:nvPr/>
        </p:nvSpPr>
        <p:spPr>
          <a:xfrm>
            <a:off x="588580" y="6050290"/>
            <a:ext cx="6947337" cy="830997"/>
          </a:xfrm>
          <a:prstGeom prst="rect">
            <a:avLst/>
          </a:prstGeom>
          <a:noFill/>
        </p:spPr>
        <p:txBody>
          <a:bodyPr wrap="square" rtlCol="0">
            <a:spAutoFit/>
          </a:bodyPr>
          <a:lstStyle/>
          <a:p>
            <a:r>
              <a:rPr lang="en-US" sz="1200" i="1" dirty="0" smtClean="0">
                <a:solidFill>
                  <a:schemeClr val="tx1">
                    <a:lumMod val="65000"/>
                    <a:lumOff val="35000"/>
                  </a:schemeClr>
                </a:solidFill>
              </a:rPr>
              <a:t>*Coker’s role was to serve as the lead </a:t>
            </a:r>
            <a:r>
              <a:rPr lang="en-US" sz="1200" i="1" dirty="0">
                <a:solidFill>
                  <a:schemeClr val="tx1">
                    <a:lumMod val="65000"/>
                    <a:lumOff val="35000"/>
                  </a:schemeClr>
                </a:solidFill>
              </a:rPr>
              <a:t>transaction advisor </a:t>
            </a:r>
            <a:r>
              <a:rPr lang="en-US" sz="1200" i="1" dirty="0" smtClean="0">
                <a:solidFill>
                  <a:schemeClr val="tx1">
                    <a:lumMod val="65000"/>
                    <a:lumOff val="35000"/>
                  </a:schemeClr>
                </a:solidFill>
              </a:rPr>
              <a:t>to Hospital #1, </a:t>
            </a:r>
            <a:r>
              <a:rPr lang="en-US" sz="1200" i="1" dirty="0">
                <a:solidFill>
                  <a:schemeClr val="tx1">
                    <a:lumMod val="65000"/>
                    <a:lumOff val="35000"/>
                  </a:schemeClr>
                </a:solidFill>
              </a:rPr>
              <a:t>which included </a:t>
            </a:r>
            <a:r>
              <a:rPr lang="en-US" sz="1200" i="1" dirty="0" smtClean="0">
                <a:solidFill>
                  <a:schemeClr val="tx1">
                    <a:lumMod val="65000"/>
                    <a:lumOff val="35000"/>
                  </a:schemeClr>
                </a:solidFill>
              </a:rPr>
              <a:t>facilitating the working group meetings, structuring </a:t>
            </a:r>
            <a:r>
              <a:rPr lang="en-US" sz="1200" i="1" dirty="0">
                <a:solidFill>
                  <a:schemeClr val="tx1">
                    <a:lumMod val="65000"/>
                    <a:lumOff val="35000"/>
                  </a:schemeClr>
                </a:solidFill>
              </a:rPr>
              <a:t>the </a:t>
            </a:r>
            <a:r>
              <a:rPr lang="en-US" sz="1200" i="1" dirty="0" smtClean="0">
                <a:solidFill>
                  <a:schemeClr val="tx1">
                    <a:lumMod val="65000"/>
                    <a:lumOff val="35000"/>
                  </a:schemeClr>
                </a:solidFill>
              </a:rPr>
              <a:t>CCMA and the appropriate performance metrics/rewards, conducting </a:t>
            </a:r>
            <a:r>
              <a:rPr lang="en-US" sz="1200" i="1" dirty="0">
                <a:solidFill>
                  <a:schemeClr val="tx1">
                    <a:lumMod val="65000"/>
                    <a:lumOff val="35000"/>
                  </a:schemeClr>
                </a:solidFill>
              </a:rPr>
              <a:t>the due diligence and </a:t>
            </a:r>
            <a:r>
              <a:rPr lang="en-US" sz="1200" i="1" dirty="0" smtClean="0">
                <a:solidFill>
                  <a:schemeClr val="tx1">
                    <a:lumMod val="65000"/>
                    <a:lumOff val="35000"/>
                  </a:schemeClr>
                </a:solidFill>
              </a:rPr>
              <a:t>financial analyses related </a:t>
            </a:r>
            <a:r>
              <a:rPr lang="en-US" sz="1200" i="1" dirty="0">
                <a:solidFill>
                  <a:schemeClr val="tx1">
                    <a:lumMod val="65000"/>
                    <a:lumOff val="35000"/>
                  </a:schemeClr>
                </a:solidFill>
              </a:rPr>
              <a:t>to the </a:t>
            </a:r>
            <a:r>
              <a:rPr lang="en-US" sz="1200" i="1" dirty="0" smtClean="0">
                <a:solidFill>
                  <a:schemeClr val="tx1">
                    <a:lumMod val="65000"/>
                    <a:lumOff val="35000"/>
                  </a:schemeClr>
                </a:solidFill>
              </a:rPr>
              <a:t>deal, collaborating with legal counsel to develop definitive agreements and </a:t>
            </a:r>
            <a:r>
              <a:rPr lang="en-US" sz="1200" i="1" dirty="0">
                <a:solidFill>
                  <a:schemeClr val="tx1">
                    <a:lumMod val="65000"/>
                    <a:lumOff val="35000"/>
                  </a:schemeClr>
                </a:solidFill>
              </a:rPr>
              <a:t>overall management of the </a:t>
            </a:r>
            <a:r>
              <a:rPr lang="en-US" sz="1200" i="1" dirty="0" smtClean="0">
                <a:solidFill>
                  <a:schemeClr val="tx1">
                    <a:lumMod val="65000"/>
                    <a:lumOff val="35000"/>
                  </a:schemeClr>
                </a:solidFill>
              </a:rPr>
              <a:t>transaction’s processes.</a:t>
            </a:r>
            <a:r>
              <a:rPr lang="en-US" sz="1200" i="1" dirty="0">
                <a:solidFill>
                  <a:schemeClr val="tx1">
                    <a:lumMod val="65000"/>
                    <a:lumOff val="35000"/>
                  </a:schemeClr>
                </a:solidFill>
              </a:rPr>
              <a:t> </a:t>
            </a:r>
            <a:endParaRPr lang="de-DE" sz="1200" i="1" noProof="1">
              <a:solidFill>
                <a:schemeClr val="tx1">
                  <a:lumMod val="65000"/>
                  <a:lumOff val="35000"/>
                </a:schemeClr>
              </a:solidFill>
              <a:cs typeface="Arial" charset="0"/>
            </a:endParaRPr>
          </a:p>
        </p:txBody>
      </p:sp>
    </p:spTree>
    <p:extLst>
      <p:ext uri="{BB962C8B-B14F-4D97-AF65-F5344CB8AC3E}">
        <p14:creationId xmlns:p14="http://schemas.microsoft.com/office/powerpoint/2010/main" val="216964248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PSA Case Study</a:t>
            </a:r>
            <a:br>
              <a:rPr lang="en-US" dirty="0" smtClean="0"/>
            </a:br>
            <a:r>
              <a:rPr lang="en-US" sz="4400" i="1" dirty="0"/>
              <a:t>(“Case Study </a:t>
            </a:r>
            <a:r>
              <a:rPr lang="en-US" sz="4400" i="1" dirty="0" smtClean="0"/>
              <a:t>II”) </a:t>
            </a:r>
            <a:endParaRPr lang="en-US" dirty="0"/>
          </a:p>
        </p:txBody>
      </p:sp>
    </p:spTree>
    <p:extLst>
      <p:ext uri="{BB962C8B-B14F-4D97-AF65-F5344CB8AC3E}">
        <p14:creationId xmlns:p14="http://schemas.microsoft.com/office/powerpoint/2010/main" val="351388184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820" y="820615"/>
            <a:ext cx="8424980" cy="997552"/>
          </a:xfrm>
        </p:spPr>
        <p:txBody>
          <a:bodyPr/>
          <a:lstStyle/>
          <a:p>
            <a:r>
              <a:rPr lang="en-US" dirty="0" smtClean="0"/>
              <a:t>PSA Case Study: The Organization </a:t>
            </a:r>
            <a:endParaRPr lang="en-US" dirty="0"/>
          </a:p>
        </p:txBody>
      </p:sp>
      <p:sp>
        <p:nvSpPr>
          <p:cNvPr id="4" name="Slide Number Placeholder 3"/>
          <p:cNvSpPr>
            <a:spLocks noGrp="1"/>
          </p:cNvSpPr>
          <p:nvPr>
            <p:ph type="sldNum" sz="quarter" idx="4"/>
          </p:nvPr>
        </p:nvSpPr>
        <p:spPr/>
        <p:txBody>
          <a:bodyPr/>
          <a:lstStyle/>
          <a:p>
            <a:fld id="{B01E474B-E64A-1643-BE86-DE6C30C3886C}" type="slidenum">
              <a:rPr lang="en-US" smtClean="0"/>
              <a:pPr/>
              <a:t>64</a:t>
            </a:fld>
            <a:endParaRPr lang="en-US" dirty="0"/>
          </a:p>
        </p:txBody>
      </p:sp>
      <p:sp>
        <p:nvSpPr>
          <p:cNvPr id="3" name="Content Placeholder 2"/>
          <p:cNvSpPr>
            <a:spLocks noGrp="1"/>
          </p:cNvSpPr>
          <p:nvPr>
            <p:ph idx="1"/>
          </p:nvPr>
        </p:nvSpPr>
        <p:spPr>
          <a:xfrm>
            <a:off x="378372" y="1818167"/>
            <a:ext cx="8308428" cy="4538183"/>
          </a:xfrm>
        </p:spPr>
        <p:txBody>
          <a:bodyPr>
            <a:normAutofit fontScale="92500" lnSpcReduction="10000"/>
          </a:bodyPr>
          <a:lstStyle/>
          <a:p>
            <a:r>
              <a:rPr lang="en-US" sz="2400" dirty="0" smtClean="0"/>
              <a:t>A large (&gt;10 providers) primary care private practice in the South (“Organization B”)</a:t>
            </a:r>
          </a:p>
          <a:p>
            <a:r>
              <a:rPr lang="en-US" sz="2400" dirty="0" smtClean="0"/>
              <a:t>Represents the region’s largest and chief primary care facility with multiple ancillary services including an acute care center</a:t>
            </a:r>
          </a:p>
          <a:p>
            <a:r>
              <a:rPr lang="en-US" sz="2400" dirty="0" smtClean="0"/>
              <a:t>Has two main hospital affiliations:</a:t>
            </a:r>
          </a:p>
          <a:p>
            <a:pPr lvl="1"/>
            <a:r>
              <a:rPr lang="en-US" sz="2200" dirty="0" smtClean="0"/>
              <a:t>Hospital #1 is the region’s major health system with an established CIN and substantially more wherewithal than Hospital #2</a:t>
            </a:r>
          </a:p>
          <a:p>
            <a:pPr lvl="1"/>
            <a:r>
              <a:rPr lang="en-US" sz="2200" dirty="0" smtClean="0"/>
              <a:t>Hospital #2 is a smaller health system engaging in several alignment/clinical integration efforts</a:t>
            </a:r>
          </a:p>
          <a:p>
            <a:r>
              <a:rPr lang="en-US" sz="2600" dirty="0" smtClean="0"/>
              <a:t>Due to its long-standing reputation in the community as well as its strong primary care nature, Organization B is a highly coveted private practice partner for both Hospitals (and for their CINs, in particular)</a:t>
            </a:r>
          </a:p>
          <a:p>
            <a:pPr lvl="1"/>
            <a:endParaRPr lang="en-US" sz="2200" dirty="0" smtClean="0"/>
          </a:p>
          <a:p>
            <a:pPr lvl="1"/>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17374714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820" y="820615"/>
            <a:ext cx="8424980" cy="997552"/>
          </a:xfrm>
        </p:spPr>
        <p:txBody>
          <a:bodyPr/>
          <a:lstStyle/>
          <a:p>
            <a:r>
              <a:rPr lang="en-US" dirty="0" smtClean="0"/>
              <a:t>PSA Case Study: The Impetus</a:t>
            </a:r>
            <a:endParaRPr lang="en-US" dirty="0"/>
          </a:p>
        </p:txBody>
      </p:sp>
      <p:sp>
        <p:nvSpPr>
          <p:cNvPr id="4" name="Slide Number Placeholder 3"/>
          <p:cNvSpPr>
            <a:spLocks noGrp="1"/>
          </p:cNvSpPr>
          <p:nvPr>
            <p:ph type="sldNum" sz="quarter" idx="4"/>
          </p:nvPr>
        </p:nvSpPr>
        <p:spPr/>
        <p:txBody>
          <a:bodyPr/>
          <a:lstStyle/>
          <a:p>
            <a:fld id="{B01E474B-E64A-1643-BE86-DE6C30C3886C}" type="slidenum">
              <a:rPr lang="en-US" smtClean="0"/>
              <a:pPr/>
              <a:t>65</a:t>
            </a:fld>
            <a:endParaRPr lang="en-US" dirty="0"/>
          </a:p>
        </p:txBody>
      </p:sp>
      <p:sp>
        <p:nvSpPr>
          <p:cNvPr id="3" name="Content Placeholder 2"/>
          <p:cNvSpPr>
            <a:spLocks noGrp="1"/>
          </p:cNvSpPr>
          <p:nvPr>
            <p:ph idx="1"/>
          </p:nvPr>
        </p:nvSpPr>
        <p:spPr>
          <a:xfrm>
            <a:off x="378372" y="1818167"/>
            <a:ext cx="8308428" cy="4538183"/>
          </a:xfrm>
        </p:spPr>
        <p:txBody>
          <a:bodyPr>
            <a:normAutofit fontScale="92500" lnSpcReduction="10000"/>
          </a:bodyPr>
          <a:lstStyle/>
          <a:p>
            <a:pPr algn="just">
              <a:defRPr/>
            </a:pPr>
            <a:r>
              <a:rPr lang="en-US" sz="2200" dirty="0" smtClean="0"/>
              <a:t>Organization B, desiring to remain independent but improve its financial health over the long-term, decided to discuss alignment options with its hospital affiliates  </a:t>
            </a:r>
          </a:p>
          <a:p>
            <a:pPr algn="just">
              <a:defRPr/>
            </a:pPr>
            <a:r>
              <a:rPr lang="en-US" sz="2200" dirty="0" smtClean="0"/>
              <a:t>Organization B approached both Hospitals #1 and #2 with the potential for a GPPSA wherein the Hospitals contract for the practice’s professional services in exchange for a global payment rate </a:t>
            </a:r>
          </a:p>
          <a:p>
            <a:pPr lvl="1">
              <a:defRPr/>
            </a:pPr>
            <a:r>
              <a:rPr lang="en-US" sz="1800" dirty="0" smtClean="0"/>
              <a:t>The Practice entity remains intact</a:t>
            </a:r>
          </a:p>
          <a:p>
            <a:pPr lvl="1">
              <a:defRPr/>
            </a:pPr>
            <a:r>
              <a:rPr lang="en-US" sz="1800" dirty="0" smtClean="0"/>
              <a:t>The Practice physicians and support staff remain employed by the Practice</a:t>
            </a:r>
          </a:p>
          <a:p>
            <a:pPr algn="just">
              <a:defRPr/>
            </a:pPr>
            <a:r>
              <a:rPr lang="en-US" sz="2200" dirty="0" smtClean="0"/>
              <a:t>Primary motivations for Organization B’s decision to pursue the PSA:</a:t>
            </a:r>
          </a:p>
          <a:p>
            <a:pPr lvl="1" algn="just">
              <a:defRPr/>
            </a:pPr>
            <a:r>
              <a:rPr lang="en-US" sz="1800" dirty="0" smtClean="0"/>
              <a:t>Opportunity to </a:t>
            </a:r>
            <a:r>
              <a:rPr lang="en-US" sz="1800" b="1" i="1" dirty="0" smtClean="0"/>
              <a:t>significantly improve its bottom line </a:t>
            </a:r>
            <a:r>
              <a:rPr lang="en-US" sz="1800" dirty="0" smtClean="0"/>
              <a:t>without being employed</a:t>
            </a:r>
            <a:endParaRPr lang="en-US" sz="1800" dirty="0"/>
          </a:p>
          <a:p>
            <a:pPr lvl="1" algn="just">
              <a:defRPr/>
            </a:pPr>
            <a:r>
              <a:rPr lang="en-US" sz="1800" b="1" i="1" dirty="0" smtClean="0"/>
              <a:t>Off-loading of administrative burdens </a:t>
            </a:r>
            <a:r>
              <a:rPr lang="en-US" sz="1800" dirty="0" smtClean="0"/>
              <a:t>(i.e., real estate lease, overhead costs, etc.) to Hospital (and thereby, realizing a reduction in its cost structure)</a:t>
            </a:r>
          </a:p>
          <a:p>
            <a:pPr lvl="1" algn="just">
              <a:defRPr/>
            </a:pPr>
            <a:r>
              <a:rPr lang="en-US" sz="1800" dirty="0" smtClean="0"/>
              <a:t>Ability to </a:t>
            </a:r>
            <a:r>
              <a:rPr lang="en-US" sz="1800" b="1" i="1" dirty="0" smtClean="0"/>
              <a:t>return to unaligned private practice or segue more easily into a more full form of alignment/integration</a:t>
            </a:r>
            <a:r>
              <a:rPr lang="en-US" sz="1800" dirty="0" smtClean="0"/>
              <a:t> (i.e., clinical integration or even employment) with  the Hospital, if so desired </a:t>
            </a:r>
          </a:p>
          <a:p>
            <a:pPr marL="457200" lvl="1" indent="0" algn="just">
              <a:buNone/>
              <a:defRPr/>
            </a:pPr>
            <a:endParaRPr lang="en-US" sz="1800" dirty="0" smtClean="0"/>
          </a:p>
          <a:p>
            <a:pPr lvl="1" algn="just">
              <a:defRPr/>
            </a:pPr>
            <a:endParaRPr lang="en-US" sz="1800" dirty="0" smtClean="0"/>
          </a:p>
          <a:p>
            <a:pPr algn="just">
              <a:defRPr/>
            </a:pPr>
            <a:endParaRPr lang="en-US" dirty="0" smtClean="0"/>
          </a:p>
          <a:p>
            <a:pPr algn="just"/>
            <a:endParaRPr lang="en-US" dirty="0" smtClean="0"/>
          </a:p>
          <a:p>
            <a:pPr algn="just"/>
            <a:endParaRPr lang="en-US" dirty="0" smtClean="0"/>
          </a:p>
          <a:p>
            <a:pPr algn="just"/>
            <a:endParaRPr lang="en-US" dirty="0"/>
          </a:p>
        </p:txBody>
      </p:sp>
    </p:spTree>
    <p:extLst>
      <p:ext uri="{BB962C8B-B14F-4D97-AF65-F5344CB8AC3E}">
        <p14:creationId xmlns:p14="http://schemas.microsoft.com/office/powerpoint/2010/main" val="190443906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820" y="820615"/>
            <a:ext cx="8424980" cy="997552"/>
          </a:xfrm>
        </p:spPr>
        <p:txBody>
          <a:bodyPr/>
          <a:lstStyle/>
          <a:p>
            <a:r>
              <a:rPr lang="en-US" dirty="0" smtClean="0"/>
              <a:t>PSA Case Study: What Took Place?*</a:t>
            </a:r>
            <a:endParaRPr lang="en-US" dirty="0"/>
          </a:p>
        </p:txBody>
      </p:sp>
      <p:sp>
        <p:nvSpPr>
          <p:cNvPr id="4" name="Slide Number Placeholder 3"/>
          <p:cNvSpPr>
            <a:spLocks noGrp="1"/>
          </p:cNvSpPr>
          <p:nvPr>
            <p:ph type="sldNum" sz="quarter" idx="4"/>
          </p:nvPr>
        </p:nvSpPr>
        <p:spPr/>
        <p:txBody>
          <a:bodyPr/>
          <a:lstStyle/>
          <a:p>
            <a:fld id="{B01E474B-E64A-1643-BE86-DE6C30C3886C}" type="slidenum">
              <a:rPr lang="en-US" smtClean="0"/>
              <a:pPr/>
              <a:t>66</a:t>
            </a:fld>
            <a:endParaRPr lang="en-US" dirty="0"/>
          </a:p>
        </p:txBody>
      </p:sp>
      <p:sp>
        <p:nvSpPr>
          <p:cNvPr id="3" name="Content Placeholder 2"/>
          <p:cNvSpPr>
            <a:spLocks noGrp="1"/>
          </p:cNvSpPr>
          <p:nvPr>
            <p:ph idx="1"/>
          </p:nvPr>
        </p:nvSpPr>
        <p:spPr>
          <a:xfrm>
            <a:off x="378372" y="1818167"/>
            <a:ext cx="8308428" cy="4435487"/>
          </a:xfrm>
        </p:spPr>
        <p:txBody>
          <a:bodyPr>
            <a:normAutofit fontScale="92500" lnSpcReduction="10000"/>
          </a:bodyPr>
          <a:lstStyle/>
          <a:p>
            <a:pPr algn="just">
              <a:defRPr/>
            </a:pPr>
            <a:r>
              <a:rPr lang="en-US" sz="2200" dirty="0" smtClean="0"/>
              <a:t>Organization B presented the GPPSA model to both Hospitals #1 and #2, both of which expressed great interest </a:t>
            </a:r>
            <a:endParaRPr lang="en-US" sz="2200" dirty="0"/>
          </a:p>
          <a:p>
            <a:pPr algn="just">
              <a:defRPr/>
            </a:pPr>
            <a:r>
              <a:rPr lang="en-US" sz="2200" dirty="0" smtClean="0"/>
              <a:t>During negotiations, Hospital #2 was given exclusivity over Hospital #1 (with the ability to resume discussions with Hospital #1) due to its better reputation amongst the physician community as well as its slightly better offer </a:t>
            </a:r>
          </a:p>
          <a:p>
            <a:pPr algn="just">
              <a:defRPr/>
            </a:pPr>
            <a:r>
              <a:rPr lang="en-US" sz="2200" dirty="0" smtClean="0"/>
              <a:t>During the exclusive negotiations, Hospital #2 counteroffered with the Traditional PSA (the main difference being the employment of the Practice support staff) </a:t>
            </a:r>
          </a:p>
          <a:p>
            <a:pPr lvl="1">
              <a:defRPr/>
            </a:pPr>
            <a:r>
              <a:rPr lang="en-US" sz="1800" dirty="0" smtClean="0"/>
              <a:t>Organization B accepted this change primarily </a:t>
            </a:r>
            <a:r>
              <a:rPr lang="en-US" sz="1800" dirty="0"/>
              <a:t>because </a:t>
            </a:r>
            <a:r>
              <a:rPr lang="en-US" sz="1800" dirty="0" smtClean="0"/>
              <a:t>of Hospital #2’s </a:t>
            </a:r>
            <a:r>
              <a:rPr lang="en-US" sz="1800" dirty="0"/>
              <a:t>better employment benefits package </a:t>
            </a:r>
          </a:p>
          <a:p>
            <a:pPr lvl="1">
              <a:defRPr/>
            </a:pPr>
            <a:r>
              <a:rPr lang="en-US" sz="1800" dirty="0" smtClean="0"/>
              <a:t>Organization B would be able to re-hire these individuals upon PSA termination </a:t>
            </a:r>
          </a:p>
          <a:p>
            <a:pPr algn="just">
              <a:defRPr/>
            </a:pPr>
            <a:r>
              <a:rPr lang="en-US" sz="2200" dirty="0" smtClean="0"/>
              <a:t>Hospital #2 purchased all of Organization B’s ancillary services (under the condition that the Practice will be able to repurchase them at the then current fair market value upon PSA termination)</a:t>
            </a:r>
            <a:endParaRPr lang="en-US" dirty="0" smtClean="0"/>
          </a:p>
          <a:p>
            <a:pPr algn="just"/>
            <a:endParaRPr lang="en-US" dirty="0" smtClean="0"/>
          </a:p>
          <a:p>
            <a:pPr algn="just"/>
            <a:endParaRPr lang="en-US" dirty="0" smtClean="0"/>
          </a:p>
          <a:p>
            <a:pPr algn="just"/>
            <a:endParaRPr lang="en-US" dirty="0"/>
          </a:p>
        </p:txBody>
      </p:sp>
      <p:sp>
        <p:nvSpPr>
          <p:cNvPr id="8" name="TextBox 7"/>
          <p:cNvSpPr txBox="1"/>
          <p:nvPr/>
        </p:nvSpPr>
        <p:spPr>
          <a:xfrm>
            <a:off x="588580" y="6260490"/>
            <a:ext cx="7052442" cy="646331"/>
          </a:xfrm>
          <a:prstGeom prst="rect">
            <a:avLst/>
          </a:prstGeom>
          <a:noFill/>
        </p:spPr>
        <p:txBody>
          <a:bodyPr wrap="square" rtlCol="0">
            <a:spAutoFit/>
          </a:bodyPr>
          <a:lstStyle/>
          <a:p>
            <a:r>
              <a:rPr lang="en-US" sz="1200" i="1" dirty="0" smtClean="0">
                <a:solidFill>
                  <a:schemeClr val="tx1">
                    <a:lumMod val="65000"/>
                    <a:lumOff val="35000"/>
                  </a:schemeClr>
                </a:solidFill>
              </a:rPr>
              <a:t>*Coker’s role was to serve as the lead </a:t>
            </a:r>
            <a:r>
              <a:rPr lang="en-US" sz="1200" i="1" dirty="0">
                <a:solidFill>
                  <a:schemeClr val="tx1">
                    <a:lumMod val="65000"/>
                    <a:lumOff val="35000"/>
                  </a:schemeClr>
                </a:solidFill>
              </a:rPr>
              <a:t>transaction advisor </a:t>
            </a:r>
            <a:r>
              <a:rPr lang="en-US" sz="1200" i="1" dirty="0" smtClean="0">
                <a:solidFill>
                  <a:schemeClr val="tx1">
                    <a:lumMod val="65000"/>
                    <a:lumOff val="35000"/>
                  </a:schemeClr>
                </a:solidFill>
              </a:rPr>
              <a:t>to Organization B, </a:t>
            </a:r>
            <a:r>
              <a:rPr lang="en-US" sz="1200" i="1" dirty="0">
                <a:solidFill>
                  <a:schemeClr val="tx1">
                    <a:lumMod val="65000"/>
                    <a:lumOff val="35000"/>
                  </a:schemeClr>
                </a:solidFill>
              </a:rPr>
              <a:t>which included structuring the deal(s), conducting the due diligence and </a:t>
            </a:r>
            <a:r>
              <a:rPr lang="en-US" sz="1200" i="1" dirty="0" smtClean="0">
                <a:solidFill>
                  <a:schemeClr val="tx1">
                    <a:lumMod val="65000"/>
                    <a:lumOff val="35000"/>
                  </a:schemeClr>
                </a:solidFill>
              </a:rPr>
              <a:t>financial analyses related </a:t>
            </a:r>
            <a:r>
              <a:rPr lang="en-US" sz="1200" i="1" dirty="0">
                <a:solidFill>
                  <a:schemeClr val="tx1">
                    <a:lumMod val="65000"/>
                    <a:lumOff val="35000"/>
                  </a:schemeClr>
                </a:solidFill>
              </a:rPr>
              <a:t>to the deal(s), </a:t>
            </a:r>
            <a:r>
              <a:rPr lang="en-US" sz="1200" i="1" dirty="0" smtClean="0">
                <a:solidFill>
                  <a:schemeClr val="tx1">
                    <a:lumMod val="65000"/>
                    <a:lumOff val="35000"/>
                  </a:schemeClr>
                </a:solidFill>
              </a:rPr>
              <a:t>negotiating </a:t>
            </a:r>
            <a:r>
              <a:rPr lang="en-US" sz="1200" i="1" dirty="0">
                <a:solidFill>
                  <a:schemeClr val="tx1">
                    <a:lumMod val="65000"/>
                    <a:lumOff val="35000"/>
                  </a:schemeClr>
                </a:solidFill>
              </a:rPr>
              <a:t>the transactions and overall management of the </a:t>
            </a:r>
            <a:r>
              <a:rPr lang="en-US" sz="1200" i="1" dirty="0" smtClean="0">
                <a:solidFill>
                  <a:schemeClr val="tx1">
                    <a:lumMod val="65000"/>
                    <a:lumOff val="35000"/>
                  </a:schemeClr>
                </a:solidFill>
              </a:rPr>
              <a:t>transaction’s processes.</a:t>
            </a:r>
            <a:r>
              <a:rPr lang="en-US" sz="1200" i="1" dirty="0">
                <a:solidFill>
                  <a:schemeClr val="tx1">
                    <a:lumMod val="65000"/>
                    <a:lumOff val="35000"/>
                  </a:schemeClr>
                </a:solidFill>
              </a:rPr>
              <a:t> </a:t>
            </a:r>
            <a:endParaRPr lang="de-DE" sz="1200" i="1" noProof="1">
              <a:solidFill>
                <a:schemeClr val="tx1">
                  <a:lumMod val="65000"/>
                  <a:lumOff val="35000"/>
                </a:schemeClr>
              </a:solidFill>
              <a:cs typeface="Arial" charset="0"/>
            </a:endParaRPr>
          </a:p>
        </p:txBody>
      </p:sp>
    </p:spTree>
    <p:extLst>
      <p:ext uri="{BB962C8B-B14F-4D97-AF65-F5344CB8AC3E}">
        <p14:creationId xmlns:p14="http://schemas.microsoft.com/office/powerpoint/2010/main" val="8488494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838" y="761506"/>
            <a:ext cx="8229600" cy="949325"/>
          </a:xfrm>
        </p:spPr>
        <p:txBody>
          <a:bodyPr>
            <a:normAutofit fontScale="90000"/>
          </a:bodyPr>
          <a:lstStyle/>
          <a:p>
            <a:pPr algn="l">
              <a:defRPr/>
            </a:pPr>
            <a:r>
              <a:rPr lang="en-US" sz="4000" dirty="0" smtClean="0">
                <a:ea typeface="ＭＳ Ｐゴシック" charset="0"/>
                <a:cs typeface="ＭＳ Ｐゴシック" charset="0"/>
              </a:rPr>
              <a:t>Provider Concerns in 2013 (cont’d)</a:t>
            </a:r>
            <a:r>
              <a:rPr lang="en-US" dirty="0" smtClean="0">
                <a:ea typeface="ＭＳ Ｐゴシック" charset="0"/>
                <a:cs typeface="ＭＳ Ｐゴシック" charset="0"/>
              </a:rPr>
              <a:t/>
            </a:r>
            <a:br>
              <a:rPr lang="en-US" dirty="0" smtClean="0">
                <a:ea typeface="ＭＳ Ｐゴシック" charset="0"/>
                <a:cs typeface="ＭＳ Ｐゴシック" charset="0"/>
              </a:rPr>
            </a:br>
            <a:endParaRPr lang="en-US" dirty="0">
              <a:ea typeface="ＭＳ Ｐゴシック" charset="0"/>
              <a:cs typeface="ＭＳ Ｐゴシック" charset="0"/>
            </a:endParaRPr>
          </a:p>
        </p:txBody>
      </p:sp>
      <p:sp>
        <p:nvSpPr>
          <p:cNvPr id="39" name="TextBox 38"/>
          <p:cNvSpPr txBox="1"/>
          <p:nvPr/>
        </p:nvSpPr>
        <p:spPr>
          <a:xfrm>
            <a:off x="591150" y="6406032"/>
            <a:ext cx="6829151" cy="276999"/>
          </a:xfrm>
          <a:prstGeom prst="rect">
            <a:avLst/>
          </a:prstGeom>
          <a:noFill/>
        </p:spPr>
        <p:txBody>
          <a:bodyPr wrap="square" rtlCol="0">
            <a:spAutoFit/>
          </a:bodyPr>
          <a:lstStyle/>
          <a:p>
            <a:r>
              <a:rPr lang="en-US" sz="1200" dirty="0" smtClean="0"/>
              <a:t>Source: Becker’s Hospital Review, “10 Most Pressing Career Concerns for Physicians,” July 12, 2013</a:t>
            </a:r>
            <a:endParaRPr lang="en-US" sz="1200" dirty="0"/>
          </a:p>
        </p:txBody>
      </p:sp>
      <p:sp>
        <p:nvSpPr>
          <p:cNvPr id="3" name="Content Placeholder 2"/>
          <p:cNvSpPr>
            <a:spLocks noGrp="1"/>
          </p:cNvSpPr>
          <p:nvPr>
            <p:ph sz="half" idx="1"/>
          </p:nvPr>
        </p:nvSpPr>
        <p:spPr>
          <a:xfrm>
            <a:off x="331076" y="1513490"/>
            <a:ext cx="8676290" cy="4424855"/>
          </a:xfrm>
        </p:spPr>
        <p:txBody>
          <a:bodyPr>
            <a:normAutofit/>
          </a:bodyPr>
          <a:lstStyle/>
          <a:p>
            <a:pPr marL="0" indent="0">
              <a:buNone/>
            </a:pPr>
            <a:r>
              <a:rPr lang="en-US" sz="3200" b="1" i="1" u="sng" dirty="0" smtClean="0"/>
              <a:t>10 Most Pressing Career Concerns for Physicians</a:t>
            </a:r>
            <a:endParaRPr lang="en-US" sz="3200" b="1" dirty="0" smtClean="0"/>
          </a:p>
          <a:p>
            <a:pPr marL="400050" lvl="1" indent="0">
              <a:buNone/>
            </a:pPr>
            <a:r>
              <a:rPr lang="en-US" sz="2200" dirty="0" smtClean="0"/>
              <a:t>1</a:t>
            </a:r>
            <a:r>
              <a:rPr lang="en-US" sz="2200" dirty="0"/>
              <a:t>. Compensation and/or reimbursement — 53.9 </a:t>
            </a:r>
            <a:r>
              <a:rPr lang="en-US" sz="2200" dirty="0" smtClean="0"/>
              <a:t>percent</a:t>
            </a:r>
            <a:r>
              <a:rPr lang="en-US" sz="2200" dirty="0"/>
              <a:t/>
            </a:r>
            <a:br>
              <a:rPr lang="en-US" sz="2200" dirty="0"/>
            </a:br>
            <a:r>
              <a:rPr lang="en-US" sz="2200" dirty="0"/>
              <a:t>2. Work/life balance — 45.2 percent</a:t>
            </a:r>
            <a:br>
              <a:rPr lang="en-US" sz="2200" dirty="0"/>
            </a:br>
            <a:r>
              <a:rPr lang="en-US" sz="2200" dirty="0"/>
              <a:t>3. Work-related burnout and stress — 22.1 percent</a:t>
            </a:r>
            <a:br>
              <a:rPr lang="en-US" sz="2200" dirty="0"/>
            </a:br>
            <a:r>
              <a:rPr lang="en-US" sz="2200" b="1" dirty="0"/>
              <a:t>4. Impact of healthcare reform — 16.6 </a:t>
            </a:r>
            <a:r>
              <a:rPr lang="en-US" sz="2200" b="1" dirty="0" smtClean="0"/>
              <a:t>percent*</a:t>
            </a:r>
            <a:r>
              <a:rPr lang="en-US" sz="2200" b="1" dirty="0"/>
              <a:t/>
            </a:r>
            <a:br>
              <a:rPr lang="en-US" sz="2200" b="1" dirty="0"/>
            </a:br>
            <a:r>
              <a:rPr lang="en-US" sz="2200" dirty="0"/>
              <a:t>5. Lack of autonomy or control in my practice — 11.8 </a:t>
            </a:r>
            <a:r>
              <a:rPr lang="en-US" sz="2200" dirty="0" smtClean="0"/>
              <a:t>percent</a:t>
            </a:r>
            <a:r>
              <a:rPr lang="en-US" sz="2200" dirty="0"/>
              <a:t> </a:t>
            </a:r>
            <a:br>
              <a:rPr lang="en-US" sz="2200" dirty="0"/>
            </a:br>
            <a:r>
              <a:rPr lang="en-US" sz="2200" b="1" dirty="0"/>
              <a:t>6. Quality of healthcare — 10.8 </a:t>
            </a:r>
            <a:r>
              <a:rPr lang="en-US" sz="2200" b="1" dirty="0" smtClean="0"/>
              <a:t>percent*</a:t>
            </a:r>
            <a:r>
              <a:rPr lang="en-US" sz="2200" dirty="0"/>
              <a:t/>
            </a:r>
            <a:br>
              <a:rPr lang="en-US" sz="2200" dirty="0"/>
            </a:br>
            <a:r>
              <a:rPr lang="en-US" sz="2200" dirty="0"/>
              <a:t>7. Finding a new practice opportunity — 7.3 percent</a:t>
            </a:r>
            <a:br>
              <a:rPr lang="en-US" sz="2200" dirty="0"/>
            </a:br>
            <a:r>
              <a:rPr lang="en-US" sz="2200" dirty="0"/>
              <a:t>8. Malpractice issues — 6.7 percent</a:t>
            </a:r>
            <a:br>
              <a:rPr lang="en-US" sz="2200" dirty="0"/>
            </a:br>
            <a:r>
              <a:rPr lang="en-US" sz="2200" dirty="0"/>
              <a:t>9. Patient-physician relationships — 5.2 percent </a:t>
            </a:r>
            <a:br>
              <a:rPr lang="en-US" sz="2200" dirty="0"/>
            </a:br>
            <a:r>
              <a:rPr lang="en-US" sz="2200" b="1" dirty="0"/>
              <a:t>10. Implementing electronic medical records — 5 </a:t>
            </a:r>
            <a:r>
              <a:rPr lang="en-US" sz="2200" b="1" dirty="0" smtClean="0"/>
              <a:t>percent*</a:t>
            </a:r>
            <a:endParaRPr lang="en-US" sz="2200" b="1" dirty="0"/>
          </a:p>
        </p:txBody>
      </p:sp>
      <p:sp>
        <p:nvSpPr>
          <p:cNvPr id="4" name="TextBox 3"/>
          <p:cNvSpPr txBox="1"/>
          <p:nvPr/>
        </p:nvSpPr>
        <p:spPr>
          <a:xfrm>
            <a:off x="783022" y="5519394"/>
            <a:ext cx="7089226" cy="369332"/>
          </a:xfrm>
          <a:prstGeom prst="rect">
            <a:avLst/>
          </a:prstGeom>
          <a:noFill/>
        </p:spPr>
        <p:txBody>
          <a:bodyPr wrap="square" rtlCol="0">
            <a:spAutoFit/>
          </a:bodyPr>
          <a:lstStyle/>
          <a:p>
            <a:r>
              <a:rPr lang="en-US" i="1" dirty="0" smtClean="0">
                <a:solidFill>
                  <a:schemeClr val="tx1">
                    <a:lumMod val="65000"/>
                    <a:lumOff val="35000"/>
                  </a:schemeClr>
                </a:solidFill>
              </a:rPr>
              <a:t>*Likely to significantly rise in priority within 2014</a:t>
            </a:r>
            <a:endParaRPr lang="en-US" i="1" dirty="0">
              <a:solidFill>
                <a:schemeClr val="tx1">
                  <a:lumMod val="65000"/>
                  <a:lumOff val="35000"/>
                </a:schemeClr>
              </a:solidFill>
            </a:endParaRPr>
          </a:p>
        </p:txBody>
      </p:sp>
    </p:spTree>
    <p:extLst>
      <p:ext uri="{BB962C8B-B14F-4D97-AF65-F5344CB8AC3E}">
        <p14:creationId xmlns:p14="http://schemas.microsoft.com/office/powerpoint/2010/main" val="514027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838" y="761506"/>
            <a:ext cx="8229600" cy="949325"/>
          </a:xfrm>
        </p:spPr>
        <p:txBody>
          <a:bodyPr>
            <a:normAutofit fontScale="90000"/>
          </a:bodyPr>
          <a:lstStyle/>
          <a:p>
            <a:pPr algn="l">
              <a:defRPr/>
            </a:pPr>
            <a:r>
              <a:rPr lang="en-US" sz="4000" dirty="0" smtClean="0">
                <a:ea typeface="ＭＳ Ｐゴシック" charset="0"/>
                <a:cs typeface="ＭＳ Ｐゴシック" charset="0"/>
              </a:rPr>
              <a:t>Provider Concerns in 2013 (cont’d)</a:t>
            </a:r>
            <a:r>
              <a:rPr lang="en-US" dirty="0" smtClean="0">
                <a:ea typeface="ＭＳ Ｐゴシック" charset="0"/>
                <a:cs typeface="ＭＳ Ｐゴシック" charset="0"/>
              </a:rPr>
              <a:t/>
            </a:r>
            <a:br>
              <a:rPr lang="en-US" dirty="0" smtClean="0">
                <a:ea typeface="ＭＳ Ｐゴシック" charset="0"/>
                <a:cs typeface="ＭＳ Ｐゴシック" charset="0"/>
              </a:rPr>
            </a:br>
            <a:endParaRPr lang="en-US" dirty="0">
              <a:ea typeface="ＭＳ Ｐゴシック" charset="0"/>
              <a:cs typeface="ＭＳ Ｐゴシック" charset="0"/>
            </a:endParaRPr>
          </a:p>
        </p:txBody>
      </p:sp>
      <p:sp>
        <p:nvSpPr>
          <p:cNvPr id="39" name="TextBox 38"/>
          <p:cNvSpPr txBox="1"/>
          <p:nvPr/>
        </p:nvSpPr>
        <p:spPr>
          <a:xfrm>
            <a:off x="591150" y="6406032"/>
            <a:ext cx="6829151" cy="276999"/>
          </a:xfrm>
          <a:prstGeom prst="rect">
            <a:avLst/>
          </a:prstGeom>
          <a:noFill/>
        </p:spPr>
        <p:txBody>
          <a:bodyPr wrap="square" rtlCol="0">
            <a:spAutoFit/>
          </a:bodyPr>
          <a:lstStyle/>
          <a:p>
            <a:r>
              <a:rPr lang="en-US" sz="1200" dirty="0" smtClean="0"/>
              <a:t>Source: Becker’s Hospital Review, “Physician-Hospital Alignment in 2013: 17 Trends,” August 30, 2013</a:t>
            </a:r>
            <a:endParaRPr lang="en-US" sz="1200" dirty="0"/>
          </a:p>
        </p:txBody>
      </p:sp>
      <p:sp>
        <p:nvSpPr>
          <p:cNvPr id="3" name="Content Placeholder 2"/>
          <p:cNvSpPr>
            <a:spLocks noGrp="1"/>
          </p:cNvSpPr>
          <p:nvPr>
            <p:ph sz="half" idx="1"/>
          </p:nvPr>
        </p:nvSpPr>
        <p:spPr>
          <a:xfrm>
            <a:off x="331076" y="1513490"/>
            <a:ext cx="8676290" cy="4424855"/>
          </a:xfrm>
        </p:spPr>
        <p:txBody>
          <a:bodyPr>
            <a:normAutofit fontScale="40000" lnSpcReduction="20000"/>
          </a:bodyPr>
          <a:lstStyle/>
          <a:p>
            <a:pPr marL="0" indent="0">
              <a:buNone/>
            </a:pPr>
            <a:r>
              <a:rPr lang="en-US" sz="6700" b="1" i="1" u="sng" dirty="0" smtClean="0"/>
              <a:t>Five Alignment Trends of 2014</a:t>
            </a:r>
          </a:p>
          <a:p>
            <a:pPr marL="0" indent="0">
              <a:buNone/>
            </a:pPr>
            <a:endParaRPr lang="en-US" sz="3200" b="1" dirty="0" smtClean="0"/>
          </a:p>
          <a:p>
            <a:pPr marL="457200" indent="-457200">
              <a:buFont typeface="+mj-lt"/>
              <a:buAutoNum type="arabicPeriod"/>
            </a:pPr>
            <a:r>
              <a:rPr lang="en-US" sz="4300" dirty="0" smtClean="0"/>
              <a:t>As </a:t>
            </a:r>
            <a:r>
              <a:rPr lang="en-US" sz="4300" dirty="0"/>
              <a:t>2014 is a mid-term election year, we can expect more debate on the PPACA and potential political fallout.</a:t>
            </a:r>
            <a:br>
              <a:rPr lang="en-US" sz="4300" dirty="0"/>
            </a:br>
            <a:endParaRPr lang="en-US" sz="4300" dirty="0"/>
          </a:p>
          <a:p>
            <a:pPr marL="514350" indent="-514350">
              <a:buFont typeface="+mj-lt"/>
              <a:buAutoNum type="arabicPeriod"/>
            </a:pPr>
            <a:r>
              <a:rPr lang="en-US" sz="4300" dirty="0"/>
              <a:t>"Alignment" in advanced stages of accountable care structures will continue, analogous to what we have </a:t>
            </a:r>
            <a:r>
              <a:rPr lang="en-US" sz="4300" dirty="0" smtClean="0"/>
              <a:t>termed as “Stage II”. </a:t>
            </a:r>
            <a:r>
              <a:rPr lang="en-US" sz="4300" dirty="0"/>
              <a:t/>
            </a:r>
            <a:br>
              <a:rPr lang="en-US" sz="4300" dirty="0"/>
            </a:br>
            <a:endParaRPr lang="en-US" sz="4300" dirty="0"/>
          </a:p>
          <a:p>
            <a:pPr marL="514350" indent="-514350">
              <a:buFont typeface="+mj-lt"/>
              <a:buAutoNum type="arabicPeriod"/>
            </a:pPr>
            <a:r>
              <a:rPr lang="en-US" sz="4300" dirty="0"/>
              <a:t>Compensation and pay plans for physicians within alignment structures will be continuing to move away from fee-for-volume to fee-for-value</a:t>
            </a:r>
            <a:r>
              <a:rPr lang="en-US" sz="4300" dirty="0" smtClean="0"/>
              <a:t>.</a:t>
            </a:r>
            <a:r>
              <a:rPr lang="en-US" sz="4300" dirty="0"/>
              <a:t/>
            </a:r>
            <a:br>
              <a:rPr lang="en-US" sz="4300" dirty="0"/>
            </a:br>
            <a:endParaRPr lang="en-US" sz="4300" dirty="0"/>
          </a:p>
          <a:p>
            <a:pPr marL="514350" indent="-514350">
              <a:buFont typeface="+mj-lt"/>
              <a:buAutoNum type="arabicPeriod"/>
            </a:pPr>
            <a:r>
              <a:rPr lang="en-US" sz="4300" dirty="0"/>
              <a:t>Bundling and shared savings programs will continue to increase; thus, measuring values among participating providers will become a greater issue</a:t>
            </a:r>
            <a:r>
              <a:rPr lang="en-US" sz="4300" dirty="0" smtClean="0"/>
              <a:t>.</a:t>
            </a:r>
            <a:r>
              <a:rPr lang="en-US" sz="4300" dirty="0"/>
              <a:t/>
            </a:r>
            <a:br>
              <a:rPr lang="en-US" sz="4300" dirty="0"/>
            </a:br>
            <a:endParaRPr lang="en-US" sz="4300" dirty="0"/>
          </a:p>
          <a:p>
            <a:pPr marL="514350" indent="-514350">
              <a:buFont typeface="+mj-lt"/>
              <a:buAutoNum type="arabicPeriod"/>
            </a:pPr>
            <a:r>
              <a:rPr lang="en-US" sz="4300" b="1" i="1" dirty="0"/>
              <a:t>More of the same regarding physician-hospital alignment will </a:t>
            </a:r>
            <a:r>
              <a:rPr lang="en-US" sz="4300" b="1" i="1" dirty="0" smtClean="0"/>
              <a:t>continue</a:t>
            </a:r>
            <a:r>
              <a:rPr lang="en-US" sz="4300" b="1" i="1" dirty="0"/>
              <a:t> </a:t>
            </a:r>
            <a:r>
              <a:rPr lang="en-US" sz="4300" b="1" i="1" dirty="0" smtClean="0"/>
              <a:t>with the number of transactions consummated increasing within 2014. </a:t>
            </a:r>
            <a:r>
              <a:rPr lang="en-US" sz="4300" b="1" i="1" dirty="0"/>
              <a:t>As a result, physician-hospital alignment will be one of the most prominent initiatives on all providers' "to-do" lists for years to come.</a:t>
            </a:r>
          </a:p>
        </p:txBody>
      </p:sp>
    </p:spTree>
    <p:extLst>
      <p:ext uri="{BB962C8B-B14F-4D97-AF65-F5344CB8AC3E}">
        <p14:creationId xmlns:p14="http://schemas.microsoft.com/office/powerpoint/2010/main" val="56830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Straight Connector 41"/>
          <p:cNvCxnSpPr>
            <a:cxnSpLocks noChangeShapeType="1"/>
          </p:cNvCxnSpPr>
          <p:nvPr/>
        </p:nvCxnSpPr>
        <p:spPr bwMode="auto">
          <a:xfrm flipV="1">
            <a:off x="936625" y="5422413"/>
            <a:ext cx="0" cy="307975"/>
          </a:xfrm>
          <a:prstGeom prst="line">
            <a:avLst/>
          </a:prstGeom>
          <a:noFill/>
          <a:ln w="76200">
            <a:solidFill>
              <a:srgbClr val="558ED5"/>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221457" y="809297"/>
            <a:ext cx="8920162" cy="912032"/>
          </a:xfrm>
        </p:spPr>
        <p:txBody>
          <a:bodyPr>
            <a:normAutofit fontScale="90000"/>
          </a:bodyPr>
          <a:lstStyle/>
          <a:p>
            <a:pPr algn="l">
              <a:defRPr/>
            </a:pPr>
            <a:r>
              <a:rPr lang="en-US" sz="4000" dirty="0" smtClean="0">
                <a:ea typeface="ＭＳ Ｐゴシック" charset="0"/>
                <a:cs typeface="ＭＳ Ｐゴシック" charset="0"/>
              </a:rPr>
              <a:t>Driving Forces for Change: Paradigm Shifts</a:t>
            </a:r>
            <a:r>
              <a:rPr lang="en-US" dirty="0" smtClean="0">
                <a:ea typeface="ＭＳ Ｐゴシック" charset="0"/>
                <a:cs typeface="ＭＳ Ｐゴシック" charset="0"/>
              </a:rPr>
              <a:t/>
            </a:r>
            <a:br>
              <a:rPr lang="en-US" dirty="0" smtClean="0">
                <a:ea typeface="ＭＳ Ｐゴシック" charset="0"/>
                <a:cs typeface="ＭＳ Ｐゴシック" charset="0"/>
              </a:rPr>
            </a:br>
            <a:endParaRPr lang="en-US" dirty="0">
              <a:ea typeface="ＭＳ Ｐゴシック" charset="0"/>
              <a:cs typeface="ＭＳ Ｐゴシック" charset="0"/>
            </a:endParaRPr>
          </a:p>
        </p:txBody>
      </p:sp>
      <p:cxnSp>
        <p:nvCxnSpPr>
          <p:cNvPr id="21" name="Straight Connector 20"/>
          <p:cNvCxnSpPr>
            <a:cxnSpLocks noChangeShapeType="1"/>
          </p:cNvCxnSpPr>
          <p:nvPr/>
        </p:nvCxnSpPr>
        <p:spPr bwMode="auto">
          <a:xfrm flipV="1">
            <a:off x="5651500" y="5422413"/>
            <a:ext cx="0" cy="307975"/>
          </a:xfrm>
          <a:prstGeom prst="line">
            <a:avLst/>
          </a:prstGeom>
          <a:noFill/>
          <a:ln w="76200">
            <a:solidFill>
              <a:srgbClr val="558ED5"/>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22" name="Straight Connector 21"/>
          <p:cNvCxnSpPr>
            <a:cxnSpLocks noChangeShapeType="1"/>
          </p:cNvCxnSpPr>
          <p:nvPr/>
        </p:nvCxnSpPr>
        <p:spPr bwMode="auto">
          <a:xfrm flipV="1">
            <a:off x="3419475" y="5422413"/>
            <a:ext cx="0" cy="307975"/>
          </a:xfrm>
          <a:prstGeom prst="line">
            <a:avLst/>
          </a:prstGeom>
          <a:noFill/>
          <a:ln w="76200">
            <a:solidFill>
              <a:srgbClr val="558ED5"/>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grpSp>
        <p:nvGrpSpPr>
          <p:cNvPr id="14343" name="Gruppieren 20"/>
          <p:cNvGrpSpPr>
            <a:grpSpLocks/>
          </p:cNvGrpSpPr>
          <p:nvPr/>
        </p:nvGrpSpPr>
        <p:grpSpPr bwMode="auto">
          <a:xfrm>
            <a:off x="323850" y="1575900"/>
            <a:ext cx="8567738" cy="3821113"/>
            <a:chOff x="323849" y="1555750"/>
            <a:chExt cx="8497093" cy="4246564"/>
          </a:xfrm>
        </p:grpSpPr>
        <p:grpSp>
          <p:nvGrpSpPr>
            <p:cNvPr id="14346" name="Gruppieren 23"/>
            <p:cNvGrpSpPr>
              <a:grpSpLocks/>
            </p:cNvGrpSpPr>
            <p:nvPr/>
          </p:nvGrpSpPr>
          <p:grpSpPr bwMode="auto">
            <a:xfrm>
              <a:off x="323850" y="1555750"/>
              <a:ext cx="8496300" cy="4246563"/>
              <a:chOff x="323850" y="1555750"/>
              <a:chExt cx="8496300" cy="4246563"/>
            </a:xfrm>
          </p:grpSpPr>
          <p:sp>
            <p:nvSpPr>
              <p:cNvPr id="14357" name="Line 15"/>
              <p:cNvSpPr>
                <a:spLocks noChangeShapeType="1"/>
              </p:cNvSpPr>
              <p:nvPr/>
            </p:nvSpPr>
            <p:spPr bwMode="gray">
              <a:xfrm>
                <a:off x="323850" y="1555750"/>
                <a:ext cx="0" cy="4246563"/>
              </a:xfrm>
              <a:prstGeom prst="line">
                <a:avLst/>
              </a:prstGeom>
              <a:noFill/>
              <a:ln w="12700">
                <a:solidFill>
                  <a:srgbClr val="FFC00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4358" name="Line 16"/>
              <p:cNvSpPr>
                <a:spLocks noChangeShapeType="1"/>
              </p:cNvSpPr>
              <p:nvPr/>
            </p:nvSpPr>
            <p:spPr bwMode="gray">
              <a:xfrm>
                <a:off x="8820150" y="1555750"/>
                <a:ext cx="0" cy="4246563"/>
              </a:xfrm>
              <a:prstGeom prst="line">
                <a:avLst/>
              </a:prstGeom>
              <a:noFill/>
              <a:ln w="12700">
                <a:solidFill>
                  <a:srgbClr val="FFC00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4359" name="Line 31"/>
              <p:cNvSpPr>
                <a:spLocks noChangeShapeType="1"/>
              </p:cNvSpPr>
              <p:nvPr/>
            </p:nvSpPr>
            <p:spPr bwMode="gray">
              <a:xfrm rot="5400000">
                <a:off x="4572000" y="1554163"/>
                <a:ext cx="0" cy="8496300"/>
              </a:xfrm>
              <a:prstGeom prst="line">
                <a:avLst/>
              </a:prstGeom>
              <a:noFill/>
              <a:ln w="12700">
                <a:solidFill>
                  <a:srgbClr val="FFC00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4360" name="Line 7"/>
              <p:cNvSpPr>
                <a:spLocks noChangeShapeType="1"/>
              </p:cNvSpPr>
              <p:nvPr/>
            </p:nvSpPr>
            <p:spPr bwMode="gray">
              <a:xfrm rot="5400000">
                <a:off x="4572000" y="-2692400"/>
                <a:ext cx="0" cy="8496300"/>
              </a:xfrm>
              <a:prstGeom prst="line">
                <a:avLst/>
              </a:prstGeom>
              <a:noFill/>
              <a:ln w="12700">
                <a:solidFill>
                  <a:srgbClr val="FFC00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4361" name="Line 32"/>
              <p:cNvSpPr>
                <a:spLocks noChangeShapeType="1"/>
              </p:cNvSpPr>
              <p:nvPr/>
            </p:nvSpPr>
            <p:spPr bwMode="gray">
              <a:xfrm rot="5400000">
                <a:off x="4572000" y="-2332037"/>
                <a:ext cx="0" cy="8496300"/>
              </a:xfrm>
              <a:prstGeom prst="line">
                <a:avLst/>
              </a:prstGeom>
              <a:noFill/>
              <a:ln w="12700">
                <a:solidFill>
                  <a:srgbClr val="FFC00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4362" name="Line 27"/>
              <p:cNvSpPr>
                <a:spLocks noChangeShapeType="1"/>
              </p:cNvSpPr>
              <p:nvPr/>
            </p:nvSpPr>
            <p:spPr bwMode="gray">
              <a:xfrm rot="5400000">
                <a:off x="4572000" y="1193800"/>
                <a:ext cx="0" cy="8496300"/>
              </a:xfrm>
              <a:prstGeom prst="line">
                <a:avLst/>
              </a:prstGeom>
              <a:noFill/>
              <a:ln w="12700">
                <a:solidFill>
                  <a:srgbClr val="FFC00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grpSp>
        <p:sp>
          <p:nvSpPr>
            <p:cNvPr id="25" name="Rectangle 5"/>
            <p:cNvSpPr>
              <a:spLocks noChangeArrowheads="1"/>
            </p:cNvSpPr>
            <p:nvPr/>
          </p:nvSpPr>
          <p:spPr bwMode="gray">
            <a:xfrm>
              <a:off x="323849" y="3498196"/>
              <a:ext cx="2018394" cy="1944210"/>
            </a:xfrm>
            <a:prstGeom prst="rect">
              <a:avLst/>
            </a:prstGeom>
            <a:gradFill rotWithShape="1">
              <a:gsLst>
                <a:gs pos="0">
                  <a:srgbClr val="FFFFFF"/>
                </a:gs>
                <a:gs pos="100000">
                  <a:srgbClr val="D7D7D7"/>
                </a:gs>
              </a:gsLst>
              <a:lin ang="5400000" scaled="1"/>
            </a:gradFill>
            <a:ln w="12700">
              <a:solidFill>
                <a:srgbClr val="C0C0C0"/>
              </a:solidFill>
              <a:miter lim="800000"/>
              <a:headEnd/>
              <a:tailEnd/>
            </a:ln>
            <a:effectLst>
              <a:outerShdw blurRad="127000" dist="63500" dir="2700000" algn="tl" rotWithShape="0">
                <a:srgbClr val="808080">
                  <a:alpha val="39998"/>
                </a:srgbClr>
              </a:outerShdw>
            </a:effectLst>
          </p:spPr>
          <p:txBody>
            <a:bodyPr lIns="108000" tIns="684000" rIns="144000" bIns="72000" anchor="ctr"/>
            <a:lstStyle/>
            <a:p>
              <a:pPr algn="ctr">
                <a:lnSpc>
                  <a:spcPct val="95000"/>
                </a:lnSpc>
                <a:buClr>
                  <a:srgbClr val="969696"/>
                </a:buClr>
                <a:defRPr/>
              </a:pPr>
              <a:r>
                <a:rPr lang="de-DE" sz="1600" noProof="1">
                  <a:solidFill>
                    <a:srgbClr val="000000"/>
                  </a:solidFill>
                  <a:latin typeface="Calibri" charset="0"/>
                  <a:ea typeface="ＭＳ Ｐゴシック" charset="0"/>
                  <a:cs typeface="Arial" charset="0"/>
                </a:rPr>
                <a:t>Integrated care management focusing on preventative care</a:t>
              </a:r>
            </a:p>
          </p:txBody>
        </p:sp>
        <p:sp>
          <p:nvSpPr>
            <p:cNvPr id="26" name="Rectangle 5"/>
            <p:cNvSpPr>
              <a:spLocks noChangeArrowheads="1"/>
            </p:cNvSpPr>
            <p:nvPr/>
          </p:nvSpPr>
          <p:spPr bwMode="gray">
            <a:xfrm>
              <a:off x="2485515" y="3498196"/>
              <a:ext cx="2018394" cy="1944210"/>
            </a:xfrm>
            <a:prstGeom prst="rect">
              <a:avLst/>
            </a:prstGeom>
            <a:gradFill rotWithShape="1">
              <a:gsLst>
                <a:gs pos="0">
                  <a:srgbClr val="FFFFFF"/>
                </a:gs>
                <a:gs pos="100000">
                  <a:srgbClr val="D7D7D7"/>
                </a:gs>
              </a:gsLst>
              <a:lin ang="5400000" scaled="1"/>
            </a:gradFill>
            <a:ln w="12700">
              <a:solidFill>
                <a:srgbClr val="C0C0C0"/>
              </a:solidFill>
              <a:miter lim="800000"/>
              <a:headEnd/>
              <a:tailEnd/>
            </a:ln>
            <a:effectLst>
              <a:outerShdw blurRad="127000" dist="63500" dir="2700000" algn="tl" rotWithShape="0">
                <a:srgbClr val="808080">
                  <a:alpha val="39998"/>
                </a:srgbClr>
              </a:outerShdw>
            </a:effectLst>
          </p:spPr>
          <p:txBody>
            <a:bodyPr lIns="108000" tIns="684000" rIns="144000" bIns="72000" anchor="ctr"/>
            <a:lstStyle/>
            <a:p>
              <a:pPr algn="ctr">
                <a:lnSpc>
                  <a:spcPct val="95000"/>
                </a:lnSpc>
                <a:buClr>
                  <a:srgbClr val="969696"/>
                </a:buClr>
                <a:defRPr/>
              </a:pPr>
              <a:r>
                <a:rPr lang="de-DE" sz="1600" noProof="1">
                  <a:solidFill>
                    <a:srgbClr val="000000"/>
                  </a:solidFill>
                  <a:latin typeface="Calibri" charset="0"/>
                  <a:ea typeface="ＭＳ Ｐゴシック" charset="0"/>
                  <a:cs typeface="Arial" charset="0"/>
                </a:rPr>
                <a:t>Coordinated delivery of care rendering appropriate services at appropriate place and time</a:t>
              </a:r>
            </a:p>
          </p:txBody>
        </p:sp>
        <p:sp>
          <p:nvSpPr>
            <p:cNvPr id="27" name="Rectangle 5"/>
            <p:cNvSpPr>
              <a:spLocks noChangeArrowheads="1"/>
            </p:cNvSpPr>
            <p:nvPr/>
          </p:nvSpPr>
          <p:spPr bwMode="gray">
            <a:xfrm>
              <a:off x="4645606" y="3498196"/>
              <a:ext cx="2018394" cy="1944210"/>
            </a:xfrm>
            <a:prstGeom prst="rect">
              <a:avLst/>
            </a:prstGeom>
            <a:gradFill rotWithShape="1">
              <a:gsLst>
                <a:gs pos="0">
                  <a:srgbClr val="FFFFFF"/>
                </a:gs>
                <a:gs pos="100000">
                  <a:srgbClr val="D7D7D7"/>
                </a:gs>
              </a:gsLst>
              <a:lin ang="5400000" scaled="1"/>
            </a:gradFill>
            <a:ln w="12700">
              <a:solidFill>
                <a:srgbClr val="C0C0C0"/>
              </a:solidFill>
              <a:miter lim="800000"/>
              <a:headEnd/>
              <a:tailEnd/>
            </a:ln>
            <a:effectLst>
              <a:outerShdw blurRad="127000" dist="63500" dir="2700000" algn="tl" rotWithShape="0">
                <a:srgbClr val="808080">
                  <a:alpha val="39998"/>
                </a:srgbClr>
              </a:outerShdw>
            </a:effectLst>
          </p:spPr>
          <p:txBody>
            <a:bodyPr lIns="108000" tIns="684000" rIns="144000" bIns="72000" anchor="ctr"/>
            <a:lstStyle/>
            <a:p>
              <a:pPr algn="ctr">
                <a:lnSpc>
                  <a:spcPct val="95000"/>
                </a:lnSpc>
                <a:buClr>
                  <a:srgbClr val="969696"/>
                </a:buClr>
                <a:defRPr/>
              </a:pPr>
              <a:r>
                <a:rPr lang="de-DE" sz="1600" noProof="1">
                  <a:solidFill>
                    <a:srgbClr val="000000"/>
                  </a:solidFill>
                  <a:latin typeface="Calibri" charset="0"/>
                  <a:ea typeface="ＭＳ Ｐゴシック" charset="0"/>
                  <a:cs typeface="Arial" charset="0"/>
                </a:rPr>
                <a:t>Performance (value); Quality/cost control; bundled payments; capitation; risk-based</a:t>
              </a:r>
            </a:p>
          </p:txBody>
        </p:sp>
        <p:sp>
          <p:nvSpPr>
            <p:cNvPr id="28" name="Rectangle 5"/>
            <p:cNvSpPr>
              <a:spLocks noChangeArrowheads="1"/>
            </p:cNvSpPr>
            <p:nvPr/>
          </p:nvSpPr>
          <p:spPr bwMode="gray">
            <a:xfrm>
              <a:off x="6802548" y="3498196"/>
              <a:ext cx="2018394" cy="1944210"/>
            </a:xfrm>
            <a:prstGeom prst="rect">
              <a:avLst/>
            </a:prstGeom>
            <a:gradFill rotWithShape="1">
              <a:gsLst>
                <a:gs pos="0">
                  <a:srgbClr val="FFFFFF"/>
                </a:gs>
                <a:gs pos="100000">
                  <a:srgbClr val="D7D7D7"/>
                </a:gs>
              </a:gsLst>
              <a:lin ang="5400000" scaled="1"/>
            </a:gradFill>
            <a:ln w="12700">
              <a:solidFill>
                <a:srgbClr val="C0C0C0"/>
              </a:solidFill>
              <a:miter lim="800000"/>
              <a:headEnd/>
              <a:tailEnd/>
            </a:ln>
            <a:effectLst>
              <a:outerShdw blurRad="127000" dist="63500" dir="2700000" algn="tl" rotWithShape="0">
                <a:srgbClr val="808080">
                  <a:alpha val="39998"/>
                </a:srgbClr>
              </a:outerShdw>
            </a:effectLst>
          </p:spPr>
          <p:txBody>
            <a:bodyPr lIns="108000" tIns="684000" rIns="144000" bIns="72000" anchor="ctr"/>
            <a:lstStyle/>
            <a:p>
              <a:pPr algn="ctr">
                <a:lnSpc>
                  <a:spcPct val="95000"/>
                </a:lnSpc>
                <a:buClr>
                  <a:srgbClr val="969696"/>
                </a:buClr>
                <a:defRPr/>
              </a:pPr>
              <a:r>
                <a:rPr lang="de-DE" sz="1600" noProof="1">
                  <a:solidFill>
                    <a:srgbClr val="000000"/>
                  </a:solidFill>
                  <a:latin typeface="Calibri" charset="0"/>
                  <a:ea typeface="ＭＳ Ｐゴシック" charset="0"/>
                  <a:cs typeface="Arial" charset="0"/>
                </a:rPr>
                <a:t>Collaboratives: ACOs/CINs/PCMHs/ QCs</a:t>
              </a:r>
            </a:p>
          </p:txBody>
        </p:sp>
        <p:sp>
          <p:nvSpPr>
            <p:cNvPr id="29" name="Rectangle 19"/>
            <p:cNvSpPr>
              <a:spLocks noChangeArrowheads="1"/>
            </p:cNvSpPr>
            <p:nvPr/>
          </p:nvSpPr>
          <p:spPr bwMode="gray">
            <a:xfrm>
              <a:off x="323849" y="5442406"/>
              <a:ext cx="8497093" cy="359908"/>
            </a:xfrm>
            <a:prstGeom prst="rect">
              <a:avLst/>
            </a:prstGeom>
            <a:gradFill rotWithShape="1">
              <a:gsLst>
                <a:gs pos="0">
                  <a:srgbClr val="FFFFFF"/>
                </a:gs>
                <a:gs pos="100000">
                  <a:srgbClr val="D7D7D7"/>
                </a:gs>
              </a:gsLst>
              <a:lin ang="5400000" scaled="1"/>
            </a:gradFill>
            <a:ln w="12700">
              <a:solidFill>
                <a:srgbClr val="C0C0C0"/>
              </a:solidFill>
              <a:miter lim="800000"/>
              <a:headEnd/>
              <a:tailEnd/>
            </a:ln>
            <a:effectLst>
              <a:outerShdw blurRad="127000" dist="63500" dir="2700000" algn="tl" rotWithShape="0">
                <a:srgbClr val="808080">
                  <a:alpha val="39998"/>
                </a:srgbClr>
              </a:outerShdw>
            </a:effectLst>
          </p:spPr>
          <p:txBody>
            <a:bodyPr lIns="0" tIns="0" rIns="0" bIns="0" anchor="ctr"/>
            <a:lstStyle/>
            <a:p>
              <a:pPr algn="ctr" defTabSz="801688" eaLnBrk="0" hangingPunct="0">
                <a:defRPr/>
              </a:pPr>
              <a:r>
                <a:rPr lang="de-DE" b="1" noProof="1">
                  <a:solidFill>
                    <a:srgbClr val="000000"/>
                  </a:solidFill>
                  <a:latin typeface="Calibri" charset="0"/>
                  <a:ea typeface="ＭＳ Ｐゴシック" charset="0"/>
                  <a:cs typeface="Arial" charset="0"/>
                </a:rPr>
                <a:t>Accountable care era health care delivery</a:t>
              </a:r>
            </a:p>
          </p:txBody>
        </p:sp>
        <p:sp>
          <p:nvSpPr>
            <p:cNvPr id="30" name="Rectangle 19"/>
            <p:cNvSpPr>
              <a:spLocks noChangeArrowheads="1"/>
            </p:cNvSpPr>
            <p:nvPr/>
          </p:nvSpPr>
          <p:spPr bwMode="gray">
            <a:xfrm>
              <a:off x="323849" y="1555750"/>
              <a:ext cx="8495518" cy="359908"/>
            </a:xfrm>
            <a:prstGeom prst="rect">
              <a:avLst/>
            </a:prstGeom>
            <a:gradFill rotWithShape="0">
              <a:gsLst>
                <a:gs pos="0">
                  <a:srgbClr val="95B3D7"/>
                </a:gs>
                <a:gs pos="100000">
                  <a:schemeClr val="accent1"/>
                </a:gs>
              </a:gsLst>
              <a:lin ang="5400000"/>
            </a:gradFill>
            <a:ln w="12700">
              <a:solidFill>
                <a:srgbClr val="C0C0C0"/>
              </a:solidFill>
              <a:miter lim="800000"/>
              <a:headEnd/>
              <a:tailEnd/>
            </a:ln>
            <a:effectLst>
              <a:outerShdw blurRad="127000" dist="63500" dir="2700000" algn="tl" rotWithShape="0">
                <a:srgbClr val="808080">
                  <a:alpha val="39998"/>
                </a:srgbClr>
              </a:outerShdw>
            </a:effectLst>
          </p:spPr>
          <p:txBody>
            <a:bodyPr lIns="0" tIns="0" rIns="0" bIns="0" anchor="ctr"/>
            <a:lstStyle/>
            <a:p>
              <a:pPr algn="ctr" defTabSz="801688" eaLnBrk="0" hangingPunct="0">
                <a:defRPr/>
              </a:pPr>
              <a:r>
                <a:rPr lang="de-DE" b="1" noProof="1">
                  <a:solidFill>
                    <a:srgbClr val="FFFFFF"/>
                  </a:solidFill>
                  <a:latin typeface="Calibri" charset="0"/>
                  <a:ea typeface="ＭＳ Ｐゴシック" charset="0"/>
                  <a:cs typeface="Arial" charset="0"/>
                </a:rPr>
                <a:t>Traditional healthcare delivery model</a:t>
              </a:r>
            </a:p>
          </p:txBody>
        </p:sp>
        <p:sp>
          <p:nvSpPr>
            <p:cNvPr id="31" name="Freeform 6"/>
            <p:cNvSpPr>
              <a:spLocks/>
            </p:cNvSpPr>
            <p:nvPr/>
          </p:nvSpPr>
          <p:spPr bwMode="gray">
            <a:xfrm>
              <a:off x="323849" y="1919187"/>
              <a:ext cx="2018394" cy="2166506"/>
            </a:xfrm>
            <a:custGeom>
              <a:avLst/>
              <a:gdLst>
                <a:gd name="T0" fmla="*/ 2147483647 w 1886"/>
                <a:gd name="T1" fmla="*/ 1868074880 h 2025"/>
                <a:gd name="T2" fmla="*/ 2147483647 w 1886"/>
                <a:gd name="T3" fmla="*/ 0 h 2025"/>
                <a:gd name="T4" fmla="*/ 0 w 1886"/>
                <a:gd name="T5" fmla="*/ 0 h 2025"/>
                <a:gd name="T6" fmla="*/ 0 w 1886"/>
                <a:gd name="T7" fmla="*/ 1868074880 h 2025"/>
                <a:gd name="T8" fmla="*/ 801496124 w 1886"/>
                <a:gd name="T9" fmla="*/ 1868074880 h 2025"/>
                <a:gd name="T10" fmla="*/ 801496124 w 1886"/>
                <a:gd name="T11" fmla="*/ 1925308085 h 2025"/>
                <a:gd name="T12" fmla="*/ 543872637 w 1886"/>
                <a:gd name="T13" fmla="*/ 1925308085 h 2025"/>
                <a:gd name="T14" fmla="*/ 1079730560 w 1886"/>
                <a:gd name="T15" fmla="*/ 2147483647 h 2025"/>
                <a:gd name="T16" fmla="*/ 1615587412 w 1886"/>
                <a:gd name="T17" fmla="*/ 1925308085 h 2025"/>
                <a:gd name="T18" fmla="*/ 1357963925 w 1886"/>
                <a:gd name="T19" fmla="*/ 1925308085 h 2025"/>
                <a:gd name="T20" fmla="*/ 1357963925 w 1886"/>
                <a:gd name="T21" fmla="*/ 1868074880 h 2025"/>
                <a:gd name="T22" fmla="*/ 2147483647 w 1886"/>
                <a:gd name="T23" fmla="*/ 1868074880 h 20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86"/>
                <a:gd name="T37" fmla="*/ 0 h 2025"/>
                <a:gd name="T38" fmla="*/ 1886 w 1886"/>
                <a:gd name="T39" fmla="*/ 2025 h 20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86" h="2025">
                  <a:moveTo>
                    <a:pt x="1886" y="1632"/>
                  </a:moveTo>
                  <a:lnTo>
                    <a:pt x="1886" y="0"/>
                  </a:lnTo>
                  <a:lnTo>
                    <a:pt x="0" y="0"/>
                  </a:lnTo>
                  <a:lnTo>
                    <a:pt x="0" y="1632"/>
                  </a:lnTo>
                  <a:lnTo>
                    <a:pt x="700" y="1632"/>
                  </a:lnTo>
                  <a:lnTo>
                    <a:pt x="700" y="1682"/>
                  </a:lnTo>
                  <a:lnTo>
                    <a:pt x="475" y="1682"/>
                  </a:lnTo>
                  <a:lnTo>
                    <a:pt x="943" y="2025"/>
                  </a:lnTo>
                  <a:lnTo>
                    <a:pt x="1411" y="1682"/>
                  </a:lnTo>
                  <a:lnTo>
                    <a:pt x="1186" y="1682"/>
                  </a:lnTo>
                  <a:lnTo>
                    <a:pt x="1186" y="1632"/>
                  </a:lnTo>
                  <a:lnTo>
                    <a:pt x="1886" y="1632"/>
                  </a:lnTo>
                  <a:close/>
                </a:path>
              </a:pathLst>
            </a:custGeom>
            <a:gradFill rotWithShape="0">
              <a:gsLst>
                <a:gs pos="0">
                  <a:srgbClr val="95B3D7"/>
                </a:gs>
                <a:gs pos="100000">
                  <a:schemeClr val="accent1"/>
                </a:gs>
              </a:gsLst>
              <a:lin ang="5400000"/>
            </a:gradFill>
            <a:ln w="12700">
              <a:solidFill>
                <a:srgbClr val="C0C0C0"/>
              </a:solidFill>
              <a:miter lim="800000"/>
              <a:headEnd/>
              <a:tailEnd/>
            </a:ln>
            <a:effectLst>
              <a:outerShdw blurRad="127000" dist="63500" dir="2700000" algn="tl" rotWithShape="0">
                <a:srgbClr val="808080">
                  <a:alpha val="39998"/>
                </a:srgbClr>
              </a:outerShdw>
            </a:effectLst>
          </p:spPr>
          <p:txBody>
            <a:bodyPr lIns="108000" tIns="108000" rIns="144000" bIns="504000" anchor="ctr"/>
            <a:lstStyle/>
            <a:p>
              <a:pPr algn="ctr">
                <a:lnSpc>
                  <a:spcPct val="95000"/>
                </a:lnSpc>
                <a:buClr>
                  <a:srgbClr val="969696"/>
                </a:buClr>
                <a:defRPr/>
              </a:pPr>
              <a:r>
                <a:rPr lang="de-DE" sz="1600" noProof="1">
                  <a:solidFill>
                    <a:srgbClr val="FFFFFF"/>
                  </a:solidFill>
                  <a:latin typeface="Calibri" charset="0"/>
                  <a:ea typeface="ＭＳ Ｐゴシック" charset="0"/>
                  <a:cs typeface="Arial" charset="0"/>
                </a:rPr>
                <a:t>Fragmented care management treating primarily sick people</a:t>
              </a:r>
            </a:p>
          </p:txBody>
        </p:sp>
        <p:sp>
          <p:nvSpPr>
            <p:cNvPr id="32" name="Freeform 6"/>
            <p:cNvSpPr>
              <a:spLocks/>
            </p:cNvSpPr>
            <p:nvPr/>
          </p:nvSpPr>
          <p:spPr bwMode="gray">
            <a:xfrm>
              <a:off x="2485515" y="1919187"/>
              <a:ext cx="2018394" cy="2166506"/>
            </a:xfrm>
            <a:custGeom>
              <a:avLst/>
              <a:gdLst>
                <a:gd name="T0" fmla="*/ 2147483647 w 1886"/>
                <a:gd name="T1" fmla="*/ 1868074880 h 2025"/>
                <a:gd name="T2" fmla="*/ 2147483647 w 1886"/>
                <a:gd name="T3" fmla="*/ 0 h 2025"/>
                <a:gd name="T4" fmla="*/ 0 w 1886"/>
                <a:gd name="T5" fmla="*/ 0 h 2025"/>
                <a:gd name="T6" fmla="*/ 0 w 1886"/>
                <a:gd name="T7" fmla="*/ 1868074880 h 2025"/>
                <a:gd name="T8" fmla="*/ 801496124 w 1886"/>
                <a:gd name="T9" fmla="*/ 1868074880 h 2025"/>
                <a:gd name="T10" fmla="*/ 801496124 w 1886"/>
                <a:gd name="T11" fmla="*/ 1925308085 h 2025"/>
                <a:gd name="T12" fmla="*/ 543872637 w 1886"/>
                <a:gd name="T13" fmla="*/ 1925308085 h 2025"/>
                <a:gd name="T14" fmla="*/ 1079730560 w 1886"/>
                <a:gd name="T15" fmla="*/ 2147483647 h 2025"/>
                <a:gd name="T16" fmla="*/ 1615587412 w 1886"/>
                <a:gd name="T17" fmla="*/ 1925308085 h 2025"/>
                <a:gd name="T18" fmla="*/ 1357963925 w 1886"/>
                <a:gd name="T19" fmla="*/ 1925308085 h 2025"/>
                <a:gd name="T20" fmla="*/ 1357963925 w 1886"/>
                <a:gd name="T21" fmla="*/ 1868074880 h 2025"/>
                <a:gd name="T22" fmla="*/ 2147483647 w 1886"/>
                <a:gd name="T23" fmla="*/ 1868074880 h 20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86"/>
                <a:gd name="T37" fmla="*/ 0 h 2025"/>
                <a:gd name="T38" fmla="*/ 1886 w 1886"/>
                <a:gd name="T39" fmla="*/ 2025 h 20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86" h="2025">
                  <a:moveTo>
                    <a:pt x="1886" y="1632"/>
                  </a:moveTo>
                  <a:lnTo>
                    <a:pt x="1886" y="0"/>
                  </a:lnTo>
                  <a:lnTo>
                    <a:pt x="0" y="0"/>
                  </a:lnTo>
                  <a:lnTo>
                    <a:pt x="0" y="1632"/>
                  </a:lnTo>
                  <a:lnTo>
                    <a:pt x="700" y="1632"/>
                  </a:lnTo>
                  <a:lnTo>
                    <a:pt x="700" y="1682"/>
                  </a:lnTo>
                  <a:lnTo>
                    <a:pt x="475" y="1682"/>
                  </a:lnTo>
                  <a:lnTo>
                    <a:pt x="943" y="2025"/>
                  </a:lnTo>
                  <a:lnTo>
                    <a:pt x="1411" y="1682"/>
                  </a:lnTo>
                  <a:lnTo>
                    <a:pt x="1186" y="1682"/>
                  </a:lnTo>
                  <a:lnTo>
                    <a:pt x="1186" y="1632"/>
                  </a:lnTo>
                  <a:lnTo>
                    <a:pt x="1886" y="1632"/>
                  </a:lnTo>
                  <a:close/>
                </a:path>
              </a:pathLst>
            </a:custGeom>
            <a:gradFill rotWithShape="0">
              <a:gsLst>
                <a:gs pos="0">
                  <a:srgbClr val="95B3D7"/>
                </a:gs>
                <a:gs pos="100000">
                  <a:schemeClr val="accent1"/>
                </a:gs>
              </a:gsLst>
              <a:lin ang="5400000"/>
            </a:gradFill>
            <a:ln w="12700">
              <a:solidFill>
                <a:srgbClr val="C0C0C0"/>
              </a:solidFill>
              <a:miter lim="800000"/>
              <a:headEnd/>
              <a:tailEnd/>
            </a:ln>
            <a:effectLst>
              <a:outerShdw blurRad="127000" dist="63500" dir="2700000" algn="tl" rotWithShape="0">
                <a:srgbClr val="808080">
                  <a:alpha val="39998"/>
                </a:srgbClr>
              </a:outerShdw>
            </a:effectLst>
          </p:spPr>
          <p:txBody>
            <a:bodyPr lIns="108000" tIns="108000" rIns="144000" bIns="504000" anchor="ctr"/>
            <a:lstStyle/>
            <a:p>
              <a:pPr algn="ctr">
                <a:lnSpc>
                  <a:spcPct val="95000"/>
                </a:lnSpc>
                <a:buClr>
                  <a:srgbClr val="969696"/>
                </a:buClr>
                <a:defRPr/>
              </a:pPr>
              <a:r>
                <a:rPr lang="de-DE" sz="1600" noProof="1">
                  <a:solidFill>
                    <a:srgbClr val="FFFFFF"/>
                  </a:solidFill>
                  <a:latin typeface="Calibri" charset="0"/>
                  <a:ea typeface="ＭＳ Ｐゴシック" charset="0"/>
                  <a:cs typeface="Arial" charset="0"/>
                </a:rPr>
                <a:t>Episodes of care; utilization management </a:t>
              </a:r>
            </a:p>
          </p:txBody>
        </p:sp>
        <p:sp>
          <p:nvSpPr>
            <p:cNvPr id="33" name="Freeform 6"/>
            <p:cNvSpPr>
              <a:spLocks/>
            </p:cNvSpPr>
            <p:nvPr/>
          </p:nvSpPr>
          <p:spPr bwMode="gray">
            <a:xfrm>
              <a:off x="4645606" y="1919187"/>
              <a:ext cx="2018394" cy="2166506"/>
            </a:xfrm>
            <a:custGeom>
              <a:avLst/>
              <a:gdLst>
                <a:gd name="T0" fmla="*/ 2147483647 w 1886"/>
                <a:gd name="T1" fmla="*/ 1868074880 h 2025"/>
                <a:gd name="T2" fmla="*/ 2147483647 w 1886"/>
                <a:gd name="T3" fmla="*/ 0 h 2025"/>
                <a:gd name="T4" fmla="*/ 0 w 1886"/>
                <a:gd name="T5" fmla="*/ 0 h 2025"/>
                <a:gd name="T6" fmla="*/ 0 w 1886"/>
                <a:gd name="T7" fmla="*/ 1868074880 h 2025"/>
                <a:gd name="T8" fmla="*/ 801496124 w 1886"/>
                <a:gd name="T9" fmla="*/ 1868074880 h 2025"/>
                <a:gd name="T10" fmla="*/ 801496124 w 1886"/>
                <a:gd name="T11" fmla="*/ 1925308085 h 2025"/>
                <a:gd name="T12" fmla="*/ 543872637 w 1886"/>
                <a:gd name="T13" fmla="*/ 1925308085 h 2025"/>
                <a:gd name="T14" fmla="*/ 1079730560 w 1886"/>
                <a:gd name="T15" fmla="*/ 2147483647 h 2025"/>
                <a:gd name="T16" fmla="*/ 1615587412 w 1886"/>
                <a:gd name="T17" fmla="*/ 1925308085 h 2025"/>
                <a:gd name="T18" fmla="*/ 1357963925 w 1886"/>
                <a:gd name="T19" fmla="*/ 1925308085 h 2025"/>
                <a:gd name="T20" fmla="*/ 1357963925 w 1886"/>
                <a:gd name="T21" fmla="*/ 1868074880 h 2025"/>
                <a:gd name="T22" fmla="*/ 2147483647 w 1886"/>
                <a:gd name="T23" fmla="*/ 1868074880 h 20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86"/>
                <a:gd name="T37" fmla="*/ 0 h 2025"/>
                <a:gd name="T38" fmla="*/ 1886 w 1886"/>
                <a:gd name="T39" fmla="*/ 2025 h 20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86" h="2025">
                  <a:moveTo>
                    <a:pt x="1886" y="1632"/>
                  </a:moveTo>
                  <a:lnTo>
                    <a:pt x="1886" y="0"/>
                  </a:lnTo>
                  <a:lnTo>
                    <a:pt x="0" y="0"/>
                  </a:lnTo>
                  <a:lnTo>
                    <a:pt x="0" y="1632"/>
                  </a:lnTo>
                  <a:lnTo>
                    <a:pt x="700" y="1632"/>
                  </a:lnTo>
                  <a:lnTo>
                    <a:pt x="700" y="1682"/>
                  </a:lnTo>
                  <a:lnTo>
                    <a:pt x="475" y="1682"/>
                  </a:lnTo>
                  <a:lnTo>
                    <a:pt x="943" y="2025"/>
                  </a:lnTo>
                  <a:lnTo>
                    <a:pt x="1411" y="1682"/>
                  </a:lnTo>
                  <a:lnTo>
                    <a:pt x="1186" y="1682"/>
                  </a:lnTo>
                  <a:lnTo>
                    <a:pt x="1186" y="1632"/>
                  </a:lnTo>
                  <a:lnTo>
                    <a:pt x="1886" y="1632"/>
                  </a:lnTo>
                  <a:close/>
                </a:path>
              </a:pathLst>
            </a:custGeom>
            <a:gradFill rotWithShape="0">
              <a:gsLst>
                <a:gs pos="0">
                  <a:srgbClr val="95B3D7"/>
                </a:gs>
                <a:gs pos="100000">
                  <a:schemeClr val="accent1"/>
                </a:gs>
              </a:gsLst>
              <a:lin ang="5400000"/>
            </a:gradFill>
            <a:ln w="12700">
              <a:solidFill>
                <a:srgbClr val="C0C0C0"/>
              </a:solidFill>
              <a:miter lim="800000"/>
              <a:headEnd/>
              <a:tailEnd/>
            </a:ln>
            <a:effectLst>
              <a:outerShdw blurRad="127000" dist="63500" dir="2700000" algn="tl" rotWithShape="0">
                <a:srgbClr val="808080">
                  <a:alpha val="39998"/>
                </a:srgbClr>
              </a:outerShdw>
            </a:effectLst>
          </p:spPr>
          <p:txBody>
            <a:bodyPr lIns="108000" tIns="108000" rIns="144000" bIns="504000" anchor="ctr"/>
            <a:lstStyle/>
            <a:p>
              <a:pPr algn="ctr">
                <a:lnSpc>
                  <a:spcPct val="95000"/>
                </a:lnSpc>
                <a:buClr>
                  <a:srgbClr val="969696"/>
                </a:buClr>
                <a:defRPr/>
              </a:pPr>
              <a:r>
                <a:rPr lang="de-DE" sz="1600" noProof="1">
                  <a:solidFill>
                    <a:srgbClr val="FFFFFF"/>
                  </a:solidFill>
                  <a:latin typeface="Calibri" charset="0"/>
                  <a:ea typeface="ＭＳ Ｐゴシック" charset="0"/>
                  <a:cs typeface="Arial" charset="0"/>
                </a:rPr>
                <a:t>Production (volume)/Fee-for-service payments</a:t>
              </a:r>
            </a:p>
          </p:txBody>
        </p:sp>
        <p:sp>
          <p:nvSpPr>
            <p:cNvPr id="34" name="Freeform 6"/>
            <p:cNvSpPr>
              <a:spLocks/>
            </p:cNvSpPr>
            <p:nvPr/>
          </p:nvSpPr>
          <p:spPr bwMode="gray">
            <a:xfrm>
              <a:off x="6802548" y="1915658"/>
              <a:ext cx="2016819" cy="2166506"/>
            </a:xfrm>
            <a:custGeom>
              <a:avLst/>
              <a:gdLst>
                <a:gd name="T0" fmla="*/ 2147483647 w 1886"/>
                <a:gd name="T1" fmla="*/ 1868074880 h 2025"/>
                <a:gd name="T2" fmla="*/ 2147483647 w 1886"/>
                <a:gd name="T3" fmla="*/ 0 h 2025"/>
                <a:gd name="T4" fmla="*/ 0 w 1886"/>
                <a:gd name="T5" fmla="*/ 0 h 2025"/>
                <a:gd name="T6" fmla="*/ 0 w 1886"/>
                <a:gd name="T7" fmla="*/ 1868074880 h 2025"/>
                <a:gd name="T8" fmla="*/ 800870698 w 1886"/>
                <a:gd name="T9" fmla="*/ 1868074880 h 2025"/>
                <a:gd name="T10" fmla="*/ 800870698 w 1886"/>
                <a:gd name="T11" fmla="*/ 1925308085 h 2025"/>
                <a:gd name="T12" fmla="*/ 543448241 w 1886"/>
                <a:gd name="T13" fmla="*/ 1925308085 h 2025"/>
                <a:gd name="T14" fmla="*/ 1078888021 w 1886"/>
                <a:gd name="T15" fmla="*/ 2147483647 h 2025"/>
                <a:gd name="T16" fmla="*/ 1614326731 w 1886"/>
                <a:gd name="T17" fmla="*/ 1925308085 h 2025"/>
                <a:gd name="T18" fmla="*/ 1356904274 w 1886"/>
                <a:gd name="T19" fmla="*/ 1925308085 h 2025"/>
                <a:gd name="T20" fmla="*/ 1356904274 w 1886"/>
                <a:gd name="T21" fmla="*/ 1868074880 h 2025"/>
                <a:gd name="T22" fmla="*/ 2147483647 w 1886"/>
                <a:gd name="T23" fmla="*/ 1868074880 h 20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86"/>
                <a:gd name="T37" fmla="*/ 0 h 2025"/>
                <a:gd name="T38" fmla="*/ 1886 w 1886"/>
                <a:gd name="T39" fmla="*/ 2025 h 20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86" h="2025">
                  <a:moveTo>
                    <a:pt x="1886" y="1632"/>
                  </a:moveTo>
                  <a:lnTo>
                    <a:pt x="1886" y="0"/>
                  </a:lnTo>
                  <a:lnTo>
                    <a:pt x="0" y="0"/>
                  </a:lnTo>
                  <a:lnTo>
                    <a:pt x="0" y="1632"/>
                  </a:lnTo>
                  <a:lnTo>
                    <a:pt x="700" y="1632"/>
                  </a:lnTo>
                  <a:lnTo>
                    <a:pt x="700" y="1682"/>
                  </a:lnTo>
                  <a:lnTo>
                    <a:pt x="475" y="1682"/>
                  </a:lnTo>
                  <a:lnTo>
                    <a:pt x="943" y="2025"/>
                  </a:lnTo>
                  <a:lnTo>
                    <a:pt x="1411" y="1682"/>
                  </a:lnTo>
                  <a:lnTo>
                    <a:pt x="1186" y="1682"/>
                  </a:lnTo>
                  <a:lnTo>
                    <a:pt x="1186" y="1632"/>
                  </a:lnTo>
                  <a:lnTo>
                    <a:pt x="1886" y="1632"/>
                  </a:lnTo>
                  <a:close/>
                </a:path>
              </a:pathLst>
            </a:custGeom>
            <a:gradFill rotWithShape="0">
              <a:gsLst>
                <a:gs pos="0">
                  <a:srgbClr val="95B3D7"/>
                </a:gs>
                <a:gs pos="100000">
                  <a:schemeClr val="accent1"/>
                </a:gs>
              </a:gsLst>
              <a:lin ang="5400000"/>
            </a:gradFill>
            <a:ln w="12700">
              <a:solidFill>
                <a:srgbClr val="C0C0C0"/>
              </a:solidFill>
              <a:miter lim="800000"/>
              <a:headEnd/>
              <a:tailEnd/>
            </a:ln>
            <a:effectLst>
              <a:outerShdw blurRad="127000" dist="63500" dir="2700000" algn="tl" rotWithShape="0">
                <a:srgbClr val="808080">
                  <a:alpha val="39998"/>
                </a:srgbClr>
              </a:outerShdw>
            </a:effectLst>
          </p:spPr>
          <p:txBody>
            <a:bodyPr lIns="108000" tIns="108000" rIns="144000" bIns="504000" anchor="ctr"/>
            <a:lstStyle/>
            <a:p>
              <a:pPr algn="ctr">
                <a:lnSpc>
                  <a:spcPct val="95000"/>
                </a:lnSpc>
                <a:buClr>
                  <a:srgbClr val="969696"/>
                </a:buClr>
                <a:defRPr/>
              </a:pPr>
              <a:r>
                <a:rPr lang="de-DE" sz="1600" noProof="1">
                  <a:solidFill>
                    <a:srgbClr val="FFFFFF"/>
                  </a:solidFill>
                  <a:latin typeface="Calibri" charset="0"/>
                  <a:ea typeface="ＭＳ Ｐゴシック" charset="0"/>
                  <a:cs typeface="Arial" charset="0"/>
                </a:rPr>
                <a:t>Disjointed provider base</a:t>
              </a:r>
            </a:p>
          </p:txBody>
        </p:sp>
      </p:grpSp>
      <p:sp>
        <p:nvSpPr>
          <p:cNvPr id="41" name="Bent-Up Arrow 4"/>
          <p:cNvSpPr>
            <a:spLocks/>
          </p:cNvSpPr>
          <p:nvPr/>
        </p:nvSpPr>
        <p:spPr bwMode="auto">
          <a:xfrm>
            <a:off x="900113" y="5109675"/>
            <a:ext cx="7127875" cy="655638"/>
          </a:xfrm>
          <a:custGeom>
            <a:avLst/>
            <a:gdLst>
              <a:gd name="T0" fmla="*/ 0 w 7128792"/>
              <a:gd name="T1" fmla="*/ 492372 h 654782"/>
              <a:gd name="T2" fmla="*/ 6939476 w 7128792"/>
              <a:gd name="T3" fmla="*/ 492372 h 654782"/>
              <a:gd name="T4" fmla="*/ 6939476 w 7128792"/>
              <a:gd name="T5" fmla="*/ 100509 h 654782"/>
              <a:gd name="T6" fmla="*/ 6915648 w 7128792"/>
              <a:gd name="T7" fmla="*/ 100509 h 654782"/>
              <a:gd name="T8" fmla="*/ 7021304 w 7128792"/>
              <a:gd name="T9" fmla="*/ 0 h 654782"/>
              <a:gd name="T10" fmla="*/ 7126958 w 7128792"/>
              <a:gd name="T11" fmla="*/ 100509 h 654782"/>
              <a:gd name="T12" fmla="*/ 7103130 w 7128792"/>
              <a:gd name="T13" fmla="*/ 100509 h 654782"/>
              <a:gd name="T14" fmla="*/ 7103130 w 7128792"/>
              <a:gd name="T15" fmla="*/ 656495 h 654782"/>
              <a:gd name="T16" fmla="*/ 0 w 7128792"/>
              <a:gd name="T17" fmla="*/ 656495 h 654782"/>
              <a:gd name="T18" fmla="*/ 0 w 7128792"/>
              <a:gd name="T19" fmla="*/ 492372 h 6547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128792" h="654782">
                <a:moveTo>
                  <a:pt x="0" y="491087"/>
                </a:moveTo>
                <a:lnTo>
                  <a:pt x="6941262" y="491087"/>
                </a:lnTo>
                <a:lnTo>
                  <a:pt x="6941262" y="100247"/>
                </a:lnTo>
                <a:lnTo>
                  <a:pt x="6917428" y="100247"/>
                </a:lnTo>
                <a:lnTo>
                  <a:pt x="7023110" y="0"/>
                </a:lnTo>
                <a:lnTo>
                  <a:pt x="7128792" y="100247"/>
                </a:lnTo>
                <a:lnTo>
                  <a:pt x="7104958" y="100247"/>
                </a:lnTo>
                <a:lnTo>
                  <a:pt x="7104958" y="654782"/>
                </a:lnTo>
                <a:lnTo>
                  <a:pt x="0" y="654782"/>
                </a:lnTo>
                <a:lnTo>
                  <a:pt x="0" y="491087"/>
                </a:lnTo>
                <a:close/>
              </a:path>
            </a:pathLst>
          </a:custGeom>
          <a:gradFill rotWithShape="1">
            <a:gsLst>
              <a:gs pos="0">
                <a:srgbClr val="9BC1FF"/>
              </a:gs>
              <a:gs pos="100000">
                <a:srgbClr val="3F80CD"/>
              </a:gs>
            </a:gsLst>
            <a:lin ang="5400000"/>
          </a:gradFill>
          <a:ln w="9525" cap="flat" cmpd="sng">
            <a:solidFill>
              <a:srgbClr val="4A7EBB"/>
            </a:solidFill>
            <a:prstDash val="solid"/>
            <a:round/>
            <a:headEnd/>
            <a:tailEnd/>
          </a:ln>
          <a:effectLst>
            <a:outerShdw blurRad="40000" dist="23000" dir="5400000" rotWithShape="0">
              <a:srgbClr val="000000">
                <a:alpha val="34998"/>
              </a:srgbClr>
            </a:outerShdw>
          </a:effectLst>
        </p:spPr>
        <p:txBody>
          <a:bodyPr anchor="ctr"/>
          <a:lstStyle/>
          <a:p>
            <a:pPr>
              <a:defRPr/>
            </a:pPr>
            <a:endParaRPr lang="en-US" dirty="0"/>
          </a:p>
        </p:txBody>
      </p:sp>
      <p:sp>
        <p:nvSpPr>
          <p:cNvPr id="43" name="Oval 42"/>
          <p:cNvSpPr>
            <a:spLocks noChangeArrowheads="1"/>
          </p:cNvSpPr>
          <p:nvPr/>
        </p:nvSpPr>
        <p:spPr bwMode="auto">
          <a:xfrm>
            <a:off x="6732588" y="3801575"/>
            <a:ext cx="2178050" cy="1360488"/>
          </a:xfrm>
          <a:prstGeom prst="ellipse">
            <a:avLst/>
          </a:prstGeom>
          <a:noFill/>
          <a:ln w="9525">
            <a:solidFill>
              <a:srgbClr val="FF000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dirty="0">
              <a:solidFill>
                <a:srgbClr val="FF0000"/>
              </a:solidFill>
              <a:latin typeface="+mn-lt"/>
              <a:ea typeface="+mn-ea"/>
            </a:endParaRPr>
          </a:p>
        </p:txBody>
      </p:sp>
    </p:spTree>
    <p:extLst>
      <p:ext uri="{BB962C8B-B14F-4D97-AF65-F5344CB8AC3E}">
        <p14:creationId xmlns:p14="http://schemas.microsoft.com/office/powerpoint/2010/main" val="273589616"/>
      </p:ext>
    </p:extLst>
  </p:cSld>
  <p:clrMapOvr>
    <a:masterClrMapping/>
  </p:clrMapOvr>
  <p:timing>
    <p:tnLst>
      <p:par>
        <p:cTn id="1" dur="indefinite" restart="never" nodeType="tmRoot"/>
      </p:par>
    </p:tnLst>
  </p:timing>
</p:sld>
</file>

<file path=ppt/theme/theme1.xml><?xml version="1.0" encoding="utf-8"?>
<a:theme xmlns:a="http://schemas.openxmlformats.org/drawingml/2006/main" name="CG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CG PPT Template</Template>
  <TotalTime>4572</TotalTime>
  <Words>6612</Words>
  <Application>Microsoft Office PowerPoint</Application>
  <PresentationFormat>On-screen Show (4:3)</PresentationFormat>
  <Paragraphs>827</Paragraphs>
  <Slides>66</Slides>
  <Notes>28</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CG PPT Template</vt:lpstr>
      <vt:lpstr>Breaking It Down-Building It Up:  The Health System of Tomorrow in the Accountable Care Era</vt:lpstr>
      <vt:lpstr>Disclaimer</vt:lpstr>
      <vt:lpstr>Contents</vt:lpstr>
      <vt:lpstr>I. Current Industry Trends</vt:lpstr>
      <vt:lpstr>Comparative Look at 2013 and 2014 </vt:lpstr>
      <vt:lpstr>Hospital Provider Concerns in 2013 </vt:lpstr>
      <vt:lpstr>Provider Concerns in 2013 (cont’d) </vt:lpstr>
      <vt:lpstr>Provider Concerns in 2013 (cont’d) </vt:lpstr>
      <vt:lpstr>Driving Forces for Change: Paradigm Shifts </vt:lpstr>
      <vt:lpstr>PowerPoint Presentation</vt:lpstr>
      <vt:lpstr> It All Culminates to Value…  </vt:lpstr>
      <vt:lpstr>The Ultimate Provider Challenge </vt:lpstr>
      <vt:lpstr>Using Alignment to Further Integration* </vt:lpstr>
      <vt:lpstr>II. Stage I: Strategic Alignment</vt:lpstr>
      <vt:lpstr>Spectrum of Alignment Models  </vt:lpstr>
      <vt:lpstr>Traditional Alignment Model Descriptions </vt:lpstr>
      <vt:lpstr>Joint Ventures</vt:lpstr>
      <vt:lpstr>Joint Ventures  </vt:lpstr>
      <vt:lpstr>Joint Ventures (cont’d)  </vt:lpstr>
      <vt:lpstr>Joint Ventures (cont’d)  </vt:lpstr>
      <vt:lpstr>Clinical Co-Management Agreements (CCMA)</vt:lpstr>
      <vt:lpstr>CCMA Description </vt:lpstr>
      <vt:lpstr>CCMA Example: Gastroenterology Service Line*</vt:lpstr>
      <vt:lpstr>CCMA Takeaways </vt:lpstr>
      <vt:lpstr>Professional Services Agreements: “Employment Lite”</vt:lpstr>
      <vt:lpstr>Professional Services Agreements - Overview </vt:lpstr>
      <vt:lpstr>Four Popular PSA Models  </vt:lpstr>
      <vt:lpstr>1.  PSA – Traditional Model  </vt:lpstr>
      <vt:lpstr>2.  PSA – Global Payment Model* </vt:lpstr>
      <vt:lpstr>2.  PSA – Global Payment Model: Economic Components*</vt:lpstr>
      <vt:lpstr>3.  PSA – Practice Management Arrangement </vt:lpstr>
      <vt:lpstr>PSA – Model Comparison </vt:lpstr>
      <vt:lpstr>Employment vs. Employment “Lite” Comparison </vt:lpstr>
      <vt:lpstr>Collaboratives</vt:lpstr>
      <vt:lpstr>Accountable Care Era: Private Practice Decision  </vt:lpstr>
      <vt:lpstr>The IPA Model </vt:lpstr>
      <vt:lpstr>Collaborative Structure  </vt:lpstr>
      <vt:lpstr>III. Stage II: Clinical Integration</vt:lpstr>
      <vt:lpstr>Clinically Integrated Models  </vt:lpstr>
      <vt:lpstr>Goal of Clinical Integration: Population Health Management </vt:lpstr>
      <vt:lpstr>Clinically Integrating to Deliver Value </vt:lpstr>
      <vt:lpstr>A Clinically Integrated Care Delivery Model </vt:lpstr>
      <vt:lpstr>Future Directions: The Business of Healthcare</vt:lpstr>
      <vt:lpstr>IV. The Overall Integration/Accountable Care Strategy for Providers</vt:lpstr>
      <vt:lpstr>The Alignment and (Clinical) Integration Strategy </vt:lpstr>
      <vt:lpstr>The Alignment and (Clinical) Integration Strategy (cont’d) </vt:lpstr>
      <vt:lpstr>The Alignment and (Clinical) Integration Strategy (cont’d) </vt:lpstr>
      <vt:lpstr>In Conclusion… </vt:lpstr>
      <vt:lpstr>V. Q &amp; A</vt:lpstr>
      <vt:lpstr>PowerPoint Presentation</vt:lpstr>
      <vt:lpstr>VI. Glossary of Terms</vt:lpstr>
      <vt:lpstr>Glossary of Terms</vt:lpstr>
      <vt:lpstr>Glossary of Terms</vt:lpstr>
      <vt:lpstr>Glossary of Terms</vt:lpstr>
      <vt:lpstr>Glossary of Terms</vt:lpstr>
      <vt:lpstr>Glossary of Terms </vt:lpstr>
      <vt:lpstr>Glossary of Terms </vt:lpstr>
      <vt:lpstr>VII. Appendix</vt:lpstr>
      <vt:lpstr>CCMA Case Study (“Case Study I”) </vt:lpstr>
      <vt:lpstr>CCMA Case Study: The Organization </vt:lpstr>
      <vt:lpstr>CCMA Case Study: The Impetus</vt:lpstr>
      <vt:lpstr>CCMA Case Study: What Took Place?</vt:lpstr>
      <vt:lpstr>PSA Case Study (“Case Study II”) </vt:lpstr>
      <vt:lpstr>PSA Case Study: The Organization </vt:lpstr>
      <vt:lpstr>PSA Case Study: The Impetus</vt:lpstr>
      <vt:lpstr>PSA Case Study: What Took Place?*</vt:lpstr>
    </vt:vector>
  </TitlesOfParts>
  <Company>Windows 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Sue Lindstrom</dc:creator>
  <cp:lastModifiedBy>Madiha Khan</cp:lastModifiedBy>
  <cp:revision>527</cp:revision>
  <cp:lastPrinted>2014-02-21T18:55:25Z</cp:lastPrinted>
  <dcterms:created xsi:type="dcterms:W3CDTF">2013-08-05T20:23:32Z</dcterms:created>
  <dcterms:modified xsi:type="dcterms:W3CDTF">2014-04-17T14:15:20Z</dcterms:modified>
</cp:coreProperties>
</file>