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81" r:id="rId2"/>
    <p:sldId id="282" r:id="rId3"/>
    <p:sldId id="277" r:id="rId4"/>
    <p:sldId id="258" r:id="rId5"/>
    <p:sldId id="266" r:id="rId6"/>
    <p:sldId id="259" r:id="rId7"/>
    <p:sldId id="257" r:id="rId8"/>
    <p:sldId id="262" r:id="rId9"/>
    <p:sldId id="271" r:id="rId10"/>
    <p:sldId id="256" r:id="rId11"/>
    <p:sldId id="284" r:id="rId12"/>
    <p:sldId id="272" r:id="rId13"/>
    <p:sldId id="275" r:id="rId14"/>
    <p:sldId id="283" r:id="rId15"/>
    <p:sldId id="278"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7B11B-DDFB-4A0A-BA68-DDE22A539C30}" type="doc">
      <dgm:prSet loTypeId="urn:microsoft.com/office/officeart/2005/8/layout/matrix3" loCatId="matrix" qsTypeId="urn:microsoft.com/office/officeart/2005/8/quickstyle/simple1" qsCatId="simple" csTypeId="urn:microsoft.com/office/officeart/2005/8/colors/accent1_2" csCatId="accent1" phldr="0"/>
      <dgm:spPr/>
      <dgm:t>
        <a:bodyPr/>
        <a:lstStyle/>
        <a:p>
          <a:endParaRPr lang="en-US"/>
        </a:p>
      </dgm:t>
    </dgm:pt>
    <dgm:pt modelId="{867B5843-CD68-4F25-98FA-2FD014A5610B}">
      <dgm:prSet phldrT="[Text]" phldr="1"/>
      <dgm:spPr/>
      <dgm:t>
        <a:bodyPr/>
        <a:lstStyle/>
        <a:p>
          <a:endParaRPr lang="en-US" dirty="0"/>
        </a:p>
      </dgm:t>
    </dgm:pt>
    <dgm:pt modelId="{CA281252-81D5-4F28-9D7E-1C1C53AEFCF5}" type="parTrans" cxnId="{2ACDB8E1-DFCF-41D8-9A32-48D93084F904}">
      <dgm:prSet/>
      <dgm:spPr/>
      <dgm:t>
        <a:bodyPr/>
        <a:lstStyle/>
        <a:p>
          <a:endParaRPr lang="en-US"/>
        </a:p>
      </dgm:t>
    </dgm:pt>
    <dgm:pt modelId="{03B4514B-0831-46D4-8530-B88CD9B6614D}" type="sibTrans" cxnId="{2ACDB8E1-DFCF-41D8-9A32-48D93084F904}">
      <dgm:prSet/>
      <dgm:spPr/>
      <dgm:t>
        <a:bodyPr/>
        <a:lstStyle/>
        <a:p>
          <a:endParaRPr lang="en-US"/>
        </a:p>
      </dgm:t>
    </dgm:pt>
    <dgm:pt modelId="{3257F23F-E60E-4C72-9000-F2459E255D63}">
      <dgm:prSet phldrT="[Text]" phldr="1"/>
      <dgm:spPr/>
      <dgm:t>
        <a:bodyPr/>
        <a:lstStyle/>
        <a:p>
          <a:endParaRPr lang="en-US" dirty="0"/>
        </a:p>
      </dgm:t>
    </dgm:pt>
    <dgm:pt modelId="{58DEFA58-9A2D-4DF7-A58F-F19AA004F15B}" type="parTrans" cxnId="{1A365015-7C89-41C5-A0E4-30A9AA3BA62F}">
      <dgm:prSet/>
      <dgm:spPr/>
      <dgm:t>
        <a:bodyPr/>
        <a:lstStyle/>
        <a:p>
          <a:endParaRPr lang="en-US"/>
        </a:p>
      </dgm:t>
    </dgm:pt>
    <dgm:pt modelId="{B4000869-5266-4678-92AA-95CB9BBEE936}" type="sibTrans" cxnId="{1A365015-7C89-41C5-A0E4-30A9AA3BA62F}">
      <dgm:prSet/>
      <dgm:spPr/>
      <dgm:t>
        <a:bodyPr/>
        <a:lstStyle/>
        <a:p>
          <a:endParaRPr lang="en-US"/>
        </a:p>
      </dgm:t>
    </dgm:pt>
    <dgm:pt modelId="{DF3751F7-F91C-4369-AC01-DC97765D99D1}">
      <dgm:prSet phldrT="[Text]" phldr="1"/>
      <dgm:spPr/>
      <dgm:t>
        <a:bodyPr/>
        <a:lstStyle/>
        <a:p>
          <a:endParaRPr lang="en-US" dirty="0"/>
        </a:p>
      </dgm:t>
    </dgm:pt>
    <dgm:pt modelId="{A81F2729-DC65-4EA9-8721-06C80C5EB192}" type="parTrans" cxnId="{A8844885-499C-488B-B992-3FEF0FB2A36D}">
      <dgm:prSet/>
      <dgm:spPr/>
      <dgm:t>
        <a:bodyPr/>
        <a:lstStyle/>
        <a:p>
          <a:endParaRPr lang="en-US"/>
        </a:p>
      </dgm:t>
    </dgm:pt>
    <dgm:pt modelId="{34F511BC-76E7-4AA3-9CDB-3A4A7878D4B7}" type="sibTrans" cxnId="{A8844885-499C-488B-B992-3FEF0FB2A36D}">
      <dgm:prSet/>
      <dgm:spPr/>
      <dgm:t>
        <a:bodyPr/>
        <a:lstStyle/>
        <a:p>
          <a:endParaRPr lang="en-US"/>
        </a:p>
      </dgm:t>
    </dgm:pt>
    <dgm:pt modelId="{A0811038-CAB2-464B-8E3F-38C82960F1DE}">
      <dgm:prSet phldrT="[Text]" phldr="1"/>
      <dgm:spPr/>
      <dgm:t>
        <a:bodyPr/>
        <a:lstStyle/>
        <a:p>
          <a:endParaRPr lang="en-US" dirty="0"/>
        </a:p>
      </dgm:t>
    </dgm:pt>
    <dgm:pt modelId="{A48AB7F5-9163-4D98-86FB-90C90392BBB7}" type="parTrans" cxnId="{8CED68F5-C5EB-4FB9-9DFC-C24517573D03}">
      <dgm:prSet/>
      <dgm:spPr/>
      <dgm:t>
        <a:bodyPr/>
        <a:lstStyle/>
        <a:p>
          <a:endParaRPr lang="en-US"/>
        </a:p>
      </dgm:t>
    </dgm:pt>
    <dgm:pt modelId="{FC8D8136-B08E-4C68-8343-49C1455CEA05}" type="sibTrans" cxnId="{8CED68F5-C5EB-4FB9-9DFC-C24517573D03}">
      <dgm:prSet/>
      <dgm:spPr/>
      <dgm:t>
        <a:bodyPr/>
        <a:lstStyle/>
        <a:p>
          <a:endParaRPr lang="en-US"/>
        </a:p>
      </dgm:t>
    </dgm:pt>
    <dgm:pt modelId="{04E63313-E70C-46F4-B6F5-0623A3275D89}" type="pres">
      <dgm:prSet presAssocID="{B377B11B-DDFB-4A0A-BA68-DDE22A539C30}" presName="matrix" presStyleCnt="0">
        <dgm:presLayoutVars>
          <dgm:chMax val="1"/>
          <dgm:dir/>
          <dgm:resizeHandles val="exact"/>
        </dgm:presLayoutVars>
      </dgm:prSet>
      <dgm:spPr/>
    </dgm:pt>
    <dgm:pt modelId="{A23CFDFC-5C45-4216-9194-9C84BAAAB44B}" type="pres">
      <dgm:prSet presAssocID="{B377B11B-DDFB-4A0A-BA68-DDE22A539C30}" presName="diamond" presStyleLbl="bgShp" presStyleIdx="0" presStyleCnt="1"/>
      <dgm:spPr/>
    </dgm:pt>
    <dgm:pt modelId="{CBDEB822-2B08-41A6-B41E-0BAA132A23C7}" type="pres">
      <dgm:prSet presAssocID="{B377B11B-DDFB-4A0A-BA68-DDE22A539C30}" presName="quad1" presStyleLbl="node1" presStyleIdx="0" presStyleCnt="4">
        <dgm:presLayoutVars>
          <dgm:chMax val="0"/>
          <dgm:chPref val="0"/>
          <dgm:bulletEnabled val="1"/>
        </dgm:presLayoutVars>
      </dgm:prSet>
      <dgm:spPr/>
    </dgm:pt>
    <dgm:pt modelId="{9BDD067F-7644-44B7-B67D-61EFD792866B}" type="pres">
      <dgm:prSet presAssocID="{B377B11B-DDFB-4A0A-BA68-DDE22A539C30}" presName="quad2" presStyleLbl="node1" presStyleIdx="1" presStyleCnt="4">
        <dgm:presLayoutVars>
          <dgm:chMax val="0"/>
          <dgm:chPref val="0"/>
          <dgm:bulletEnabled val="1"/>
        </dgm:presLayoutVars>
      </dgm:prSet>
      <dgm:spPr/>
    </dgm:pt>
    <dgm:pt modelId="{2A18E592-2677-4738-8B4F-A6BCF725E8A6}" type="pres">
      <dgm:prSet presAssocID="{B377B11B-DDFB-4A0A-BA68-DDE22A539C30}" presName="quad3" presStyleLbl="node1" presStyleIdx="2" presStyleCnt="4">
        <dgm:presLayoutVars>
          <dgm:chMax val="0"/>
          <dgm:chPref val="0"/>
          <dgm:bulletEnabled val="1"/>
        </dgm:presLayoutVars>
      </dgm:prSet>
      <dgm:spPr/>
    </dgm:pt>
    <dgm:pt modelId="{4335C355-0AF5-4ABE-BB45-6FE038BEB2A5}" type="pres">
      <dgm:prSet presAssocID="{B377B11B-DDFB-4A0A-BA68-DDE22A539C30}" presName="quad4" presStyleLbl="node1" presStyleIdx="3" presStyleCnt="4">
        <dgm:presLayoutVars>
          <dgm:chMax val="0"/>
          <dgm:chPref val="0"/>
          <dgm:bulletEnabled val="1"/>
        </dgm:presLayoutVars>
      </dgm:prSet>
      <dgm:spPr/>
    </dgm:pt>
  </dgm:ptLst>
  <dgm:cxnLst>
    <dgm:cxn modelId="{1A365015-7C89-41C5-A0E4-30A9AA3BA62F}" srcId="{B377B11B-DDFB-4A0A-BA68-DDE22A539C30}" destId="{3257F23F-E60E-4C72-9000-F2459E255D63}" srcOrd="1" destOrd="0" parTransId="{58DEFA58-9A2D-4DF7-A58F-F19AA004F15B}" sibTransId="{B4000869-5266-4678-92AA-95CB9BBEE936}"/>
    <dgm:cxn modelId="{1297BC3A-1784-46E5-B35C-CFEA54F83FC9}" type="presOf" srcId="{DF3751F7-F91C-4369-AC01-DC97765D99D1}" destId="{2A18E592-2677-4738-8B4F-A6BCF725E8A6}" srcOrd="0" destOrd="0" presId="urn:microsoft.com/office/officeart/2005/8/layout/matrix3"/>
    <dgm:cxn modelId="{089F2880-7CED-4FA3-8539-0238320899BF}" type="presOf" srcId="{A0811038-CAB2-464B-8E3F-38C82960F1DE}" destId="{4335C355-0AF5-4ABE-BB45-6FE038BEB2A5}" srcOrd="0" destOrd="0" presId="urn:microsoft.com/office/officeart/2005/8/layout/matrix3"/>
    <dgm:cxn modelId="{B039F580-0C2B-4574-B06C-316573EF277F}" type="presOf" srcId="{867B5843-CD68-4F25-98FA-2FD014A5610B}" destId="{CBDEB822-2B08-41A6-B41E-0BAA132A23C7}" srcOrd="0" destOrd="0" presId="urn:microsoft.com/office/officeart/2005/8/layout/matrix3"/>
    <dgm:cxn modelId="{A8844885-499C-488B-B992-3FEF0FB2A36D}" srcId="{B377B11B-DDFB-4A0A-BA68-DDE22A539C30}" destId="{DF3751F7-F91C-4369-AC01-DC97765D99D1}" srcOrd="2" destOrd="0" parTransId="{A81F2729-DC65-4EA9-8721-06C80C5EB192}" sibTransId="{34F511BC-76E7-4AA3-9CDB-3A4A7878D4B7}"/>
    <dgm:cxn modelId="{054176AA-34CD-40E2-A34E-B66423774C4E}" type="presOf" srcId="{B377B11B-DDFB-4A0A-BA68-DDE22A539C30}" destId="{04E63313-E70C-46F4-B6F5-0623A3275D89}" srcOrd="0" destOrd="0" presId="urn:microsoft.com/office/officeart/2005/8/layout/matrix3"/>
    <dgm:cxn modelId="{0AA833C9-6BE2-4FCC-8BFD-5D355FFF625A}" type="presOf" srcId="{3257F23F-E60E-4C72-9000-F2459E255D63}" destId="{9BDD067F-7644-44B7-B67D-61EFD792866B}" srcOrd="0" destOrd="0" presId="urn:microsoft.com/office/officeart/2005/8/layout/matrix3"/>
    <dgm:cxn modelId="{2ACDB8E1-DFCF-41D8-9A32-48D93084F904}" srcId="{B377B11B-DDFB-4A0A-BA68-DDE22A539C30}" destId="{867B5843-CD68-4F25-98FA-2FD014A5610B}" srcOrd="0" destOrd="0" parTransId="{CA281252-81D5-4F28-9D7E-1C1C53AEFCF5}" sibTransId="{03B4514B-0831-46D4-8530-B88CD9B6614D}"/>
    <dgm:cxn modelId="{8CED68F5-C5EB-4FB9-9DFC-C24517573D03}" srcId="{B377B11B-DDFB-4A0A-BA68-DDE22A539C30}" destId="{A0811038-CAB2-464B-8E3F-38C82960F1DE}" srcOrd="3" destOrd="0" parTransId="{A48AB7F5-9163-4D98-86FB-90C90392BBB7}" sibTransId="{FC8D8136-B08E-4C68-8343-49C1455CEA05}"/>
    <dgm:cxn modelId="{2FB49BBC-B46C-40C9-88C1-835E840BA945}" type="presParOf" srcId="{04E63313-E70C-46F4-B6F5-0623A3275D89}" destId="{A23CFDFC-5C45-4216-9194-9C84BAAAB44B}" srcOrd="0" destOrd="0" presId="urn:microsoft.com/office/officeart/2005/8/layout/matrix3"/>
    <dgm:cxn modelId="{272B09CC-C15E-4D93-B5A5-ED58E5C292BB}" type="presParOf" srcId="{04E63313-E70C-46F4-B6F5-0623A3275D89}" destId="{CBDEB822-2B08-41A6-B41E-0BAA132A23C7}" srcOrd="1" destOrd="0" presId="urn:microsoft.com/office/officeart/2005/8/layout/matrix3"/>
    <dgm:cxn modelId="{E31CC8EC-4AED-4987-8125-21A458B9972A}" type="presParOf" srcId="{04E63313-E70C-46F4-B6F5-0623A3275D89}" destId="{9BDD067F-7644-44B7-B67D-61EFD792866B}" srcOrd="2" destOrd="0" presId="urn:microsoft.com/office/officeart/2005/8/layout/matrix3"/>
    <dgm:cxn modelId="{15D1F614-57F0-4FBA-8C04-03A8F6CBBED4}" type="presParOf" srcId="{04E63313-E70C-46F4-B6F5-0623A3275D89}" destId="{2A18E592-2677-4738-8B4F-A6BCF725E8A6}" srcOrd="3" destOrd="0" presId="urn:microsoft.com/office/officeart/2005/8/layout/matrix3"/>
    <dgm:cxn modelId="{7105C4E1-4FC9-415C-B731-EBDAB235D360}" type="presParOf" srcId="{04E63313-E70C-46F4-B6F5-0623A3275D89}" destId="{4335C355-0AF5-4ABE-BB45-6FE038BEB2A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B9DE6-9462-45DD-AA14-0BF17B2B50C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6303DE1-6A54-4687-A751-1BC39356ECB4}">
      <dgm:prSet phldrT="[Text]"/>
      <dgm:spPr>
        <a:solidFill>
          <a:srgbClr val="005AA4"/>
        </a:solidFill>
      </dgm:spPr>
      <dgm:t>
        <a:bodyPr/>
        <a:lstStyle/>
        <a:p>
          <a:r>
            <a:rPr lang="en-US" b="1" dirty="0"/>
            <a:t>Skills, tools and environment to support patient care</a:t>
          </a:r>
        </a:p>
      </dgm:t>
    </dgm:pt>
    <dgm:pt modelId="{1DDFD846-316E-4F42-A63F-5FA28F494D9B}" type="parTrans" cxnId="{D74549A8-8DD7-4631-AF5D-E3A0C7E66508}">
      <dgm:prSet/>
      <dgm:spPr/>
      <dgm:t>
        <a:bodyPr/>
        <a:lstStyle/>
        <a:p>
          <a:endParaRPr lang="en-US"/>
        </a:p>
      </dgm:t>
    </dgm:pt>
    <dgm:pt modelId="{758769C2-C467-44FF-A651-C18ED9530C43}" type="sibTrans" cxnId="{D74549A8-8DD7-4631-AF5D-E3A0C7E66508}">
      <dgm:prSet/>
      <dgm:spPr/>
      <dgm:t>
        <a:bodyPr/>
        <a:lstStyle/>
        <a:p>
          <a:endParaRPr lang="en-US"/>
        </a:p>
      </dgm:t>
    </dgm:pt>
    <dgm:pt modelId="{83E0F34F-2DCF-42BA-B603-ABF9D0B04F86}">
      <dgm:prSet phldrT="[Text]"/>
      <dgm:spPr>
        <a:solidFill>
          <a:srgbClr val="005AA4"/>
        </a:solidFill>
      </dgm:spPr>
      <dgm:t>
        <a:bodyPr/>
        <a:lstStyle/>
        <a:p>
          <a:r>
            <a:rPr lang="en-US" b="1" dirty="0"/>
            <a:t>Skills, tools and information to  manage resources</a:t>
          </a:r>
        </a:p>
      </dgm:t>
    </dgm:pt>
    <dgm:pt modelId="{86566F8D-4712-4080-88CF-95518C6BADBA}" type="parTrans" cxnId="{BAFF6AC2-8D8A-4541-A4BD-C71EFCF48BC7}">
      <dgm:prSet/>
      <dgm:spPr/>
      <dgm:t>
        <a:bodyPr/>
        <a:lstStyle/>
        <a:p>
          <a:endParaRPr lang="en-US"/>
        </a:p>
      </dgm:t>
    </dgm:pt>
    <dgm:pt modelId="{2ED07B49-AFAC-4AA2-B271-5A2223DDDD13}" type="sibTrans" cxnId="{BAFF6AC2-8D8A-4541-A4BD-C71EFCF48BC7}">
      <dgm:prSet/>
      <dgm:spPr/>
      <dgm:t>
        <a:bodyPr/>
        <a:lstStyle/>
        <a:p>
          <a:endParaRPr lang="en-US"/>
        </a:p>
      </dgm:t>
    </dgm:pt>
    <dgm:pt modelId="{FB137D5E-25F9-4496-B76E-8A66857B6B95}">
      <dgm:prSet phldrT="[Text]" custT="1"/>
      <dgm:spPr>
        <a:solidFill>
          <a:srgbClr val="005AA4"/>
        </a:solidFill>
      </dgm:spPr>
      <dgm:t>
        <a:bodyPr/>
        <a:lstStyle/>
        <a:p>
          <a:endParaRPr lang="en-US" sz="1300" b="1" dirty="0"/>
        </a:p>
        <a:p>
          <a:r>
            <a:rPr lang="en-US" sz="1600" b="1" dirty="0"/>
            <a:t>Data needed to develop evidence for patient care and policy</a:t>
          </a:r>
        </a:p>
      </dgm:t>
    </dgm:pt>
    <dgm:pt modelId="{BE0A6639-2DFA-4B15-97A1-2D5A2CA93F84}" type="parTrans" cxnId="{F2498A58-F41E-41C7-9B1A-5C8AB5A5259A}">
      <dgm:prSet/>
      <dgm:spPr/>
      <dgm:t>
        <a:bodyPr/>
        <a:lstStyle/>
        <a:p>
          <a:endParaRPr lang="en-US"/>
        </a:p>
      </dgm:t>
    </dgm:pt>
    <dgm:pt modelId="{3D70C1DD-FE9B-4C46-AFA3-E05F019882FE}" type="sibTrans" cxnId="{F2498A58-F41E-41C7-9B1A-5C8AB5A5259A}">
      <dgm:prSet/>
      <dgm:spPr/>
      <dgm:t>
        <a:bodyPr/>
        <a:lstStyle/>
        <a:p>
          <a:endParaRPr lang="en-US"/>
        </a:p>
      </dgm:t>
    </dgm:pt>
    <dgm:pt modelId="{7E01004A-BB93-484C-BC36-AC408F641950}">
      <dgm:prSet phldrT="[Text]"/>
      <dgm:spPr>
        <a:solidFill>
          <a:srgbClr val="B3D9FF"/>
        </a:solidFill>
      </dgm:spPr>
      <dgm:t>
        <a:bodyPr/>
        <a:lstStyle/>
        <a:p>
          <a:r>
            <a:rPr lang="en-US" b="1" dirty="0"/>
            <a:t>Researchers</a:t>
          </a:r>
        </a:p>
      </dgm:t>
    </dgm:pt>
    <dgm:pt modelId="{D9FE8157-1B5B-4B0D-8184-A9136C5069AE}" type="parTrans" cxnId="{FA96CB7A-CFFA-455D-B8E7-57B165F363B1}">
      <dgm:prSet/>
      <dgm:spPr/>
      <dgm:t>
        <a:bodyPr/>
        <a:lstStyle/>
        <a:p>
          <a:endParaRPr lang="en-US"/>
        </a:p>
      </dgm:t>
    </dgm:pt>
    <dgm:pt modelId="{1EE8E65C-D641-421C-A0EF-1C5022013EE0}" type="sibTrans" cxnId="{FA96CB7A-CFFA-455D-B8E7-57B165F363B1}">
      <dgm:prSet/>
      <dgm:spPr/>
      <dgm:t>
        <a:bodyPr/>
        <a:lstStyle/>
        <a:p>
          <a:endParaRPr lang="en-US"/>
        </a:p>
      </dgm:t>
    </dgm:pt>
    <dgm:pt modelId="{421B8203-26FA-43CE-B594-F8AE40A5EC9D}">
      <dgm:prSet phldrT="[Text]" custT="1"/>
      <dgm:spPr>
        <a:solidFill>
          <a:srgbClr val="005AA4"/>
        </a:solidFill>
      </dgm:spPr>
      <dgm:t>
        <a:bodyPr/>
        <a:lstStyle/>
        <a:p>
          <a:r>
            <a:rPr lang="en-US" sz="1600" b="1" dirty="0"/>
            <a:t>Information necessary to  establish policy</a:t>
          </a:r>
        </a:p>
      </dgm:t>
    </dgm:pt>
    <dgm:pt modelId="{8D3813D8-BF96-442A-B7E8-FB5EC2130085}" type="parTrans" cxnId="{E9378A1E-BD64-47C7-AFDA-F9A7249A2B40}">
      <dgm:prSet/>
      <dgm:spPr/>
      <dgm:t>
        <a:bodyPr/>
        <a:lstStyle/>
        <a:p>
          <a:endParaRPr lang="en-US"/>
        </a:p>
      </dgm:t>
    </dgm:pt>
    <dgm:pt modelId="{161E8FF4-3938-40C4-93C1-74C8AEC2C338}" type="sibTrans" cxnId="{E9378A1E-BD64-47C7-AFDA-F9A7249A2B40}">
      <dgm:prSet/>
      <dgm:spPr/>
      <dgm:t>
        <a:bodyPr/>
        <a:lstStyle/>
        <a:p>
          <a:endParaRPr lang="en-US"/>
        </a:p>
      </dgm:t>
    </dgm:pt>
    <dgm:pt modelId="{A35BB750-614D-4ED4-B161-0376D6A2039E}">
      <dgm:prSet phldrT="[Text]"/>
      <dgm:spPr>
        <a:solidFill>
          <a:srgbClr val="B3D9FF"/>
        </a:solidFill>
      </dgm:spPr>
      <dgm:t>
        <a:bodyPr lIns="0"/>
        <a:lstStyle/>
        <a:p>
          <a:r>
            <a:rPr lang="en-US" b="1" dirty="0"/>
            <a:t>Program Offices</a:t>
          </a:r>
        </a:p>
      </dgm:t>
    </dgm:pt>
    <dgm:pt modelId="{1EB27B81-2788-47F2-9F4E-E4BF043F2E7D}" type="parTrans" cxnId="{1AD670E8-CBB3-439E-BBC6-6944BEA4B78C}">
      <dgm:prSet/>
      <dgm:spPr/>
      <dgm:t>
        <a:bodyPr/>
        <a:lstStyle/>
        <a:p>
          <a:endParaRPr lang="en-US"/>
        </a:p>
      </dgm:t>
    </dgm:pt>
    <dgm:pt modelId="{18F663BE-83A7-4201-ACCC-E152E4CF10EB}" type="sibTrans" cxnId="{1AD670E8-CBB3-439E-BBC6-6944BEA4B78C}">
      <dgm:prSet/>
      <dgm:spPr/>
      <dgm:t>
        <a:bodyPr/>
        <a:lstStyle/>
        <a:p>
          <a:endParaRPr lang="en-US"/>
        </a:p>
      </dgm:t>
    </dgm:pt>
    <dgm:pt modelId="{AA70ABDD-FD6D-4EB8-A441-166776C99329}">
      <dgm:prSet phldrT="[Text]"/>
      <dgm:spPr>
        <a:solidFill>
          <a:srgbClr val="B3D9FF"/>
        </a:solidFill>
      </dgm:spPr>
      <dgm:t>
        <a:bodyPr lIns="0"/>
        <a:lstStyle/>
        <a:p>
          <a:r>
            <a:rPr lang="en-US" b="1" dirty="0"/>
            <a:t>Front Line Nursing Knowledge</a:t>
          </a:r>
        </a:p>
      </dgm:t>
    </dgm:pt>
    <dgm:pt modelId="{5E55549B-C585-4B5B-A5AD-B47D54C9B7A8}" type="parTrans" cxnId="{627A620B-7C0A-4D13-BA50-F5DE8437A2F4}">
      <dgm:prSet/>
      <dgm:spPr/>
      <dgm:t>
        <a:bodyPr/>
        <a:lstStyle/>
        <a:p>
          <a:endParaRPr lang="en-US"/>
        </a:p>
      </dgm:t>
    </dgm:pt>
    <dgm:pt modelId="{E4B2F62C-C2A3-42EE-97D4-72427188D4E4}" type="sibTrans" cxnId="{627A620B-7C0A-4D13-BA50-F5DE8437A2F4}">
      <dgm:prSet/>
      <dgm:spPr/>
      <dgm:t>
        <a:bodyPr/>
        <a:lstStyle/>
        <a:p>
          <a:endParaRPr lang="en-US"/>
        </a:p>
      </dgm:t>
    </dgm:pt>
    <dgm:pt modelId="{D0DE6A66-62E6-4B24-8267-1C22F659C1CE}">
      <dgm:prSet phldrT="[Text]"/>
      <dgm:spPr>
        <a:solidFill>
          <a:srgbClr val="B3D9FF"/>
        </a:solidFill>
      </dgm:spPr>
      <dgm:t>
        <a:bodyPr lIns="0"/>
        <a:lstStyle/>
        <a:p>
          <a:r>
            <a:rPr lang="en-US" b="1" dirty="0"/>
            <a:t>Nurse Managers</a:t>
          </a:r>
        </a:p>
      </dgm:t>
    </dgm:pt>
    <dgm:pt modelId="{C320696D-08E3-498D-9638-F94B458B2EF4}" type="parTrans" cxnId="{EF55D855-7134-44C7-9DF4-5A63FD5451AB}">
      <dgm:prSet/>
      <dgm:spPr/>
      <dgm:t>
        <a:bodyPr/>
        <a:lstStyle/>
        <a:p>
          <a:endParaRPr lang="en-US"/>
        </a:p>
      </dgm:t>
    </dgm:pt>
    <dgm:pt modelId="{B939C557-E185-4BD5-AA52-8180DBEACC20}" type="sibTrans" cxnId="{EF55D855-7134-44C7-9DF4-5A63FD5451AB}">
      <dgm:prSet/>
      <dgm:spPr/>
      <dgm:t>
        <a:bodyPr/>
        <a:lstStyle/>
        <a:p>
          <a:endParaRPr lang="en-US"/>
        </a:p>
      </dgm:t>
    </dgm:pt>
    <dgm:pt modelId="{E9BD33BD-8075-4016-84B5-C0192171F813}">
      <dgm:prSet phldrT="[Text]"/>
      <dgm:spPr>
        <a:solidFill>
          <a:srgbClr val="B3D9FF"/>
        </a:solidFill>
      </dgm:spPr>
      <dgm:t>
        <a:bodyPr lIns="0"/>
        <a:lstStyle/>
        <a:p>
          <a:r>
            <a:rPr lang="en-US" b="1" dirty="0">
              <a:solidFill>
                <a:srgbClr val="B3D9FF"/>
              </a:solidFill>
            </a:rPr>
            <a:t>.</a:t>
          </a:r>
          <a:r>
            <a:rPr lang="en-US" b="1" dirty="0"/>
            <a:t>and Executives</a:t>
          </a:r>
        </a:p>
      </dgm:t>
    </dgm:pt>
    <dgm:pt modelId="{C9010DD2-8E55-4F91-9148-8C0DE4CC9A63}" type="parTrans" cxnId="{3995DF63-42FA-40EC-8E19-618C9F07AAE2}">
      <dgm:prSet/>
      <dgm:spPr/>
      <dgm:t>
        <a:bodyPr/>
        <a:lstStyle/>
        <a:p>
          <a:endParaRPr lang="en-US"/>
        </a:p>
      </dgm:t>
    </dgm:pt>
    <dgm:pt modelId="{CA14ACB4-1A1E-40A5-997F-546BBF94C9C7}" type="sibTrans" cxnId="{3995DF63-42FA-40EC-8E19-618C9F07AAE2}">
      <dgm:prSet/>
      <dgm:spPr/>
      <dgm:t>
        <a:bodyPr/>
        <a:lstStyle/>
        <a:p>
          <a:endParaRPr lang="en-US"/>
        </a:p>
      </dgm:t>
    </dgm:pt>
    <dgm:pt modelId="{EB8E7B4D-987C-441B-9C14-0C3ECC1A3623}" type="pres">
      <dgm:prSet presAssocID="{C29B9DE6-9462-45DD-AA14-0BF17B2B50C7}" presName="cycleMatrixDiagram" presStyleCnt="0">
        <dgm:presLayoutVars>
          <dgm:chMax val="1"/>
          <dgm:dir/>
          <dgm:animLvl val="lvl"/>
          <dgm:resizeHandles val="exact"/>
        </dgm:presLayoutVars>
      </dgm:prSet>
      <dgm:spPr/>
    </dgm:pt>
    <dgm:pt modelId="{A184D95E-BD32-40E8-B41B-B9E80317B868}" type="pres">
      <dgm:prSet presAssocID="{C29B9DE6-9462-45DD-AA14-0BF17B2B50C7}" presName="children" presStyleCnt="0"/>
      <dgm:spPr/>
    </dgm:pt>
    <dgm:pt modelId="{190B0585-0B1C-4D54-BFCE-3FB4A79DA3CA}" type="pres">
      <dgm:prSet presAssocID="{C29B9DE6-9462-45DD-AA14-0BF17B2B50C7}" presName="child1group" presStyleCnt="0"/>
      <dgm:spPr/>
    </dgm:pt>
    <dgm:pt modelId="{8A4FDAD1-604D-4BE5-8EB2-CE5D07A027BE}" type="pres">
      <dgm:prSet presAssocID="{C29B9DE6-9462-45DD-AA14-0BF17B2B50C7}" presName="child1" presStyleLbl="bgAcc1" presStyleIdx="0" presStyleCnt="4" custScaleX="134285" custScaleY="116322" custLinFactNeighborX="-28501" custLinFactNeighborY="12946"/>
      <dgm:spPr/>
    </dgm:pt>
    <dgm:pt modelId="{D2174D01-03A1-4579-96CA-E81E87FDBE52}" type="pres">
      <dgm:prSet presAssocID="{C29B9DE6-9462-45DD-AA14-0BF17B2B50C7}" presName="child1Text" presStyleLbl="bgAcc1" presStyleIdx="0" presStyleCnt="4">
        <dgm:presLayoutVars>
          <dgm:bulletEnabled val="1"/>
        </dgm:presLayoutVars>
      </dgm:prSet>
      <dgm:spPr/>
    </dgm:pt>
    <dgm:pt modelId="{CC63ADEB-9639-4C78-8717-6A4A9CBF3120}" type="pres">
      <dgm:prSet presAssocID="{C29B9DE6-9462-45DD-AA14-0BF17B2B50C7}" presName="child2group" presStyleCnt="0"/>
      <dgm:spPr/>
    </dgm:pt>
    <dgm:pt modelId="{9CC36B36-A93F-4B85-88A0-A83AED8669E2}" type="pres">
      <dgm:prSet presAssocID="{C29B9DE6-9462-45DD-AA14-0BF17B2B50C7}" presName="child2" presStyleLbl="bgAcc1" presStyleIdx="1" presStyleCnt="4" custScaleX="133824" custScaleY="115768" custLinFactNeighborX="36691" custLinFactNeighborY="12669"/>
      <dgm:spPr/>
    </dgm:pt>
    <dgm:pt modelId="{6A94AD64-5C77-4B88-856D-B04F1320A138}" type="pres">
      <dgm:prSet presAssocID="{C29B9DE6-9462-45DD-AA14-0BF17B2B50C7}" presName="child2Text" presStyleLbl="bgAcc1" presStyleIdx="1" presStyleCnt="4">
        <dgm:presLayoutVars>
          <dgm:bulletEnabled val="1"/>
        </dgm:presLayoutVars>
      </dgm:prSet>
      <dgm:spPr/>
    </dgm:pt>
    <dgm:pt modelId="{66DC7CCA-8A81-4D5B-BB30-90B7707F6772}" type="pres">
      <dgm:prSet presAssocID="{C29B9DE6-9462-45DD-AA14-0BF17B2B50C7}" presName="child3group" presStyleCnt="0"/>
      <dgm:spPr/>
    </dgm:pt>
    <dgm:pt modelId="{17E705CE-E30E-4A9F-B469-3538B2149D94}" type="pres">
      <dgm:prSet presAssocID="{C29B9DE6-9462-45DD-AA14-0BF17B2B50C7}" presName="child3" presStyleLbl="bgAcc1" presStyleIdx="2" presStyleCnt="4" custScaleX="134159" custScaleY="116183" custLinFactNeighborX="33188" custLinFactNeighborY="-15032"/>
      <dgm:spPr/>
    </dgm:pt>
    <dgm:pt modelId="{53D7BE2B-7DF3-4264-A0E6-3D5B83343981}" type="pres">
      <dgm:prSet presAssocID="{C29B9DE6-9462-45DD-AA14-0BF17B2B50C7}" presName="child3Text" presStyleLbl="bgAcc1" presStyleIdx="2" presStyleCnt="4">
        <dgm:presLayoutVars>
          <dgm:bulletEnabled val="1"/>
        </dgm:presLayoutVars>
      </dgm:prSet>
      <dgm:spPr/>
    </dgm:pt>
    <dgm:pt modelId="{943C485F-CFD5-4DE6-95D4-3C7DE3DAF035}" type="pres">
      <dgm:prSet presAssocID="{C29B9DE6-9462-45DD-AA14-0BF17B2B50C7}" presName="child4group" presStyleCnt="0"/>
      <dgm:spPr/>
    </dgm:pt>
    <dgm:pt modelId="{B6B6340E-C383-44A4-A23B-C639C3A404D6}" type="pres">
      <dgm:prSet presAssocID="{C29B9DE6-9462-45DD-AA14-0BF17B2B50C7}" presName="child4" presStyleLbl="bgAcc1" presStyleIdx="3" presStyleCnt="4" custScaleX="134159" custScaleY="116184" custLinFactNeighborX="-34568" custLinFactNeighborY="-18869"/>
      <dgm:spPr/>
    </dgm:pt>
    <dgm:pt modelId="{31797EF8-4BFB-4BEF-AD1F-55F3967EF922}" type="pres">
      <dgm:prSet presAssocID="{C29B9DE6-9462-45DD-AA14-0BF17B2B50C7}" presName="child4Text" presStyleLbl="bgAcc1" presStyleIdx="3" presStyleCnt="4">
        <dgm:presLayoutVars>
          <dgm:bulletEnabled val="1"/>
        </dgm:presLayoutVars>
      </dgm:prSet>
      <dgm:spPr/>
    </dgm:pt>
    <dgm:pt modelId="{C6A80716-22C4-4F38-BA19-9A5A249570BE}" type="pres">
      <dgm:prSet presAssocID="{C29B9DE6-9462-45DD-AA14-0BF17B2B50C7}" presName="childPlaceholder" presStyleCnt="0"/>
      <dgm:spPr/>
    </dgm:pt>
    <dgm:pt modelId="{E7E11D96-EA9E-4A41-85EA-533AD95F6160}" type="pres">
      <dgm:prSet presAssocID="{C29B9DE6-9462-45DD-AA14-0BF17B2B50C7}" presName="circle" presStyleCnt="0"/>
      <dgm:spPr/>
    </dgm:pt>
    <dgm:pt modelId="{AB0639A4-4D54-4DFE-942E-7941AB2F2B51}" type="pres">
      <dgm:prSet presAssocID="{C29B9DE6-9462-45DD-AA14-0BF17B2B50C7}" presName="quadrant1" presStyleLbl="node1" presStyleIdx="0" presStyleCnt="4">
        <dgm:presLayoutVars>
          <dgm:chMax val="1"/>
          <dgm:bulletEnabled val="1"/>
        </dgm:presLayoutVars>
      </dgm:prSet>
      <dgm:spPr/>
    </dgm:pt>
    <dgm:pt modelId="{0305ECFB-7C44-44B3-8F53-39D3E22F4D47}" type="pres">
      <dgm:prSet presAssocID="{C29B9DE6-9462-45DD-AA14-0BF17B2B50C7}" presName="quadrant2" presStyleLbl="node1" presStyleIdx="1" presStyleCnt="4">
        <dgm:presLayoutVars>
          <dgm:chMax val="1"/>
          <dgm:bulletEnabled val="1"/>
        </dgm:presLayoutVars>
      </dgm:prSet>
      <dgm:spPr/>
    </dgm:pt>
    <dgm:pt modelId="{FFA1A551-A484-452C-A04E-0A55C16BDC1D}" type="pres">
      <dgm:prSet presAssocID="{C29B9DE6-9462-45DD-AA14-0BF17B2B50C7}" presName="quadrant3" presStyleLbl="node1" presStyleIdx="2" presStyleCnt="4">
        <dgm:presLayoutVars>
          <dgm:chMax val="1"/>
          <dgm:bulletEnabled val="1"/>
        </dgm:presLayoutVars>
      </dgm:prSet>
      <dgm:spPr/>
    </dgm:pt>
    <dgm:pt modelId="{93F99C1D-25CD-4041-9D36-26F61BC76F48}" type="pres">
      <dgm:prSet presAssocID="{C29B9DE6-9462-45DD-AA14-0BF17B2B50C7}" presName="quadrant4" presStyleLbl="node1" presStyleIdx="3" presStyleCnt="4">
        <dgm:presLayoutVars>
          <dgm:chMax val="1"/>
          <dgm:bulletEnabled val="1"/>
        </dgm:presLayoutVars>
      </dgm:prSet>
      <dgm:spPr/>
    </dgm:pt>
    <dgm:pt modelId="{C67DA3C5-44E6-4B34-BCD0-0EEC3FFE0E3F}" type="pres">
      <dgm:prSet presAssocID="{C29B9DE6-9462-45DD-AA14-0BF17B2B50C7}" presName="quadrantPlaceholder" presStyleCnt="0"/>
      <dgm:spPr/>
    </dgm:pt>
    <dgm:pt modelId="{5AF7F4FD-BF5B-4860-AF17-A467A322E921}" type="pres">
      <dgm:prSet presAssocID="{C29B9DE6-9462-45DD-AA14-0BF17B2B50C7}" presName="center1" presStyleLbl="fgShp" presStyleIdx="0" presStyleCnt="2" custLinFactNeighborX="2017" custLinFactNeighborY="9280"/>
      <dgm:spPr>
        <a:solidFill>
          <a:srgbClr val="FFC000"/>
        </a:solidFill>
        <a:ln>
          <a:solidFill>
            <a:schemeClr val="bg1">
              <a:lumMod val="85000"/>
            </a:schemeClr>
          </a:solidFill>
        </a:ln>
      </dgm:spPr>
    </dgm:pt>
    <dgm:pt modelId="{A1813F1A-3EEE-43FF-AA6D-1619FB65C6C9}" type="pres">
      <dgm:prSet presAssocID="{C29B9DE6-9462-45DD-AA14-0BF17B2B50C7}" presName="center2" presStyleLbl="fgShp" presStyleIdx="1" presStyleCnt="2" custLinFactNeighborY="-16240"/>
      <dgm:spPr>
        <a:solidFill>
          <a:srgbClr val="FFC000"/>
        </a:solidFill>
        <a:ln>
          <a:solidFill>
            <a:schemeClr val="bg1">
              <a:lumMod val="85000"/>
            </a:schemeClr>
          </a:solidFill>
        </a:ln>
      </dgm:spPr>
    </dgm:pt>
  </dgm:ptLst>
  <dgm:cxnLst>
    <dgm:cxn modelId="{3AB7EF07-75CB-431E-92F5-531D21B74A2B}" type="presOf" srcId="{C29B9DE6-9462-45DD-AA14-0BF17B2B50C7}" destId="{EB8E7B4D-987C-441B-9C14-0C3ECC1A3623}" srcOrd="0" destOrd="0" presId="urn:microsoft.com/office/officeart/2005/8/layout/cycle4"/>
    <dgm:cxn modelId="{627A620B-7C0A-4D13-BA50-F5DE8437A2F4}" srcId="{86303DE1-6A54-4687-A751-1BC39356ECB4}" destId="{AA70ABDD-FD6D-4EB8-A441-166776C99329}" srcOrd="0" destOrd="0" parTransId="{5E55549B-C585-4B5B-A5AD-B47D54C9B7A8}" sibTransId="{E4B2F62C-C2A3-42EE-97D4-72427188D4E4}"/>
    <dgm:cxn modelId="{9DF85F17-C103-4DE9-A759-909B7F59808B}" type="presOf" srcId="{86303DE1-6A54-4687-A751-1BC39356ECB4}" destId="{AB0639A4-4D54-4DFE-942E-7941AB2F2B51}" srcOrd="0" destOrd="0" presId="urn:microsoft.com/office/officeart/2005/8/layout/cycle4"/>
    <dgm:cxn modelId="{E9378A1E-BD64-47C7-AFDA-F9A7249A2B40}" srcId="{C29B9DE6-9462-45DD-AA14-0BF17B2B50C7}" destId="{421B8203-26FA-43CE-B594-F8AE40A5EC9D}" srcOrd="3" destOrd="0" parTransId="{8D3813D8-BF96-442A-B7E8-FB5EC2130085}" sibTransId="{161E8FF4-3938-40C4-93C1-74C8AEC2C338}"/>
    <dgm:cxn modelId="{D8D68240-B976-42AF-8CD8-2CE4FDC122A7}" type="presOf" srcId="{83E0F34F-2DCF-42BA-B603-ABF9D0B04F86}" destId="{0305ECFB-7C44-44B3-8F53-39D3E22F4D47}" srcOrd="0" destOrd="0" presId="urn:microsoft.com/office/officeart/2005/8/layout/cycle4"/>
    <dgm:cxn modelId="{3995DF63-42FA-40EC-8E19-618C9F07AAE2}" srcId="{83E0F34F-2DCF-42BA-B603-ABF9D0B04F86}" destId="{E9BD33BD-8075-4016-84B5-C0192171F813}" srcOrd="1" destOrd="0" parTransId="{C9010DD2-8E55-4F91-9148-8C0DE4CC9A63}" sibTransId="{CA14ACB4-1A1E-40A5-997F-546BBF94C9C7}"/>
    <dgm:cxn modelId="{66B49E46-4CCC-47D1-ACE9-5A0D3C651514}" type="presOf" srcId="{E9BD33BD-8075-4016-84B5-C0192171F813}" destId="{9CC36B36-A93F-4B85-88A0-A83AED8669E2}" srcOrd="0" destOrd="1" presId="urn:microsoft.com/office/officeart/2005/8/layout/cycle4"/>
    <dgm:cxn modelId="{1B819A55-235D-4C84-869C-2BB5BEF8EC99}" type="presOf" srcId="{D0DE6A66-62E6-4B24-8267-1C22F659C1CE}" destId="{9CC36B36-A93F-4B85-88A0-A83AED8669E2}" srcOrd="0" destOrd="0" presId="urn:microsoft.com/office/officeart/2005/8/layout/cycle4"/>
    <dgm:cxn modelId="{EF55D855-7134-44C7-9DF4-5A63FD5451AB}" srcId="{83E0F34F-2DCF-42BA-B603-ABF9D0B04F86}" destId="{D0DE6A66-62E6-4B24-8267-1C22F659C1CE}" srcOrd="0" destOrd="0" parTransId="{C320696D-08E3-498D-9638-F94B458B2EF4}" sibTransId="{B939C557-E185-4BD5-AA52-8180DBEACC20}"/>
    <dgm:cxn modelId="{F2498A58-F41E-41C7-9B1A-5C8AB5A5259A}" srcId="{C29B9DE6-9462-45DD-AA14-0BF17B2B50C7}" destId="{FB137D5E-25F9-4496-B76E-8A66857B6B95}" srcOrd="2" destOrd="0" parTransId="{BE0A6639-2DFA-4B15-97A1-2D5A2CA93F84}" sibTransId="{3D70C1DD-FE9B-4C46-AFA3-E05F019882FE}"/>
    <dgm:cxn modelId="{FA96CB7A-CFFA-455D-B8E7-57B165F363B1}" srcId="{FB137D5E-25F9-4496-B76E-8A66857B6B95}" destId="{7E01004A-BB93-484C-BC36-AC408F641950}" srcOrd="0" destOrd="0" parTransId="{D9FE8157-1B5B-4B0D-8184-A9136C5069AE}" sibTransId="{1EE8E65C-D641-421C-A0EF-1C5022013EE0}"/>
    <dgm:cxn modelId="{36A164A5-1BEC-499D-B5D0-7E65587D681D}" type="presOf" srcId="{7E01004A-BB93-484C-BC36-AC408F641950}" destId="{53D7BE2B-7DF3-4264-A0E6-3D5B83343981}" srcOrd="1" destOrd="0" presId="urn:microsoft.com/office/officeart/2005/8/layout/cycle4"/>
    <dgm:cxn modelId="{D74549A8-8DD7-4631-AF5D-E3A0C7E66508}" srcId="{C29B9DE6-9462-45DD-AA14-0BF17B2B50C7}" destId="{86303DE1-6A54-4687-A751-1BC39356ECB4}" srcOrd="0" destOrd="0" parTransId="{1DDFD846-316E-4F42-A63F-5FA28F494D9B}" sibTransId="{758769C2-C467-44FF-A651-C18ED9530C43}"/>
    <dgm:cxn modelId="{AF1133B7-706D-4D95-96B3-D02FE05A960A}" type="presOf" srcId="{AA70ABDD-FD6D-4EB8-A441-166776C99329}" destId="{D2174D01-03A1-4579-96CA-E81E87FDBE52}" srcOrd="1" destOrd="0" presId="urn:microsoft.com/office/officeart/2005/8/layout/cycle4"/>
    <dgm:cxn modelId="{9F5977BC-B70A-4343-BD84-311C370858B3}" type="presOf" srcId="{A35BB750-614D-4ED4-B161-0376D6A2039E}" destId="{31797EF8-4BFB-4BEF-AD1F-55F3967EF922}" srcOrd="1" destOrd="0" presId="urn:microsoft.com/office/officeart/2005/8/layout/cycle4"/>
    <dgm:cxn modelId="{BAFF6AC2-8D8A-4541-A4BD-C71EFCF48BC7}" srcId="{C29B9DE6-9462-45DD-AA14-0BF17B2B50C7}" destId="{83E0F34F-2DCF-42BA-B603-ABF9D0B04F86}" srcOrd="1" destOrd="0" parTransId="{86566F8D-4712-4080-88CF-95518C6BADBA}" sibTransId="{2ED07B49-AFAC-4AA2-B271-5A2223DDDD13}"/>
    <dgm:cxn modelId="{54469FC2-4896-45E1-846C-D84CD2880111}" type="presOf" srcId="{A35BB750-614D-4ED4-B161-0376D6A2039E}" destId="{B6B6340E-C383-44A4-A23B-C639C3A404D6}" srcOrd="0" destOrd="0" presId="urn:microsoft.com/office/officeart/2005/8/layout/cycle4"/>
    <dgm:cxn modelId="{568963CA-0702-4AC5-9520-4765412E239D}" type="presOf" srcId="{AA70ABDD-FD6D-4EB8-A441-166776C99329}" destId="{8A4FDAD1-604D-4BE5-8EB2-CE5D07A027BE}" srcOrd="0" destOrd="0" presId="urn:microsoft.com/office/officeart/2005/8/layout/cycle4"/>
    <dgm:cxn modelId="{EDE99DCD-386E-4832-A0CA-37A1B292AE30}" type="presOf" srcId="{E9BD33BD-8075-4016-84B5-C0192171F813}" destId="{6A94AD64-5C77-4B88-856D-B04F1320A138}" srcOrd="1" destOrd="1" presId="urn:microsoft.com/office/officeart/2005/8/layout/cycle4"/>
    <dgm:cxn modelId="{FFC197E1-0816-498C-8329-2830547F020C}" type="presOf" srcId="{421B8203-26FA-43CE-B594-F8AE40A5EC9D}" destId="{93F99C1D-25CD-4041-9D36-26F61BC76F48}" srcOrd="0" destOrd="0" presId="urn:microsoft.com/office/officeart/2005/8/layout/cycle4"/>
    <dgm:cxn modelId="{1AD670E8-CBB3-439E-BBC6-6944BEA4B78C}" srcId="{421B8203-26FA-43CE-B594-F8AE40A5EC9D}" destId="{A35BB750-614D-4ED4-B161-0376D6A2039E}" srcOrd="0" destOrd="0" parTransId="{1EB27B81-2788-47F2-9F4E-E4BF043F2E7D}" sibTransId="{18F663BE-83A7-4201-ACCC-E152E4CF10EB}"/>
    <dgm:cxn modelId="{9D19B2EA-9C69-41C1-AF17-DCDA1D59ABC7}" type="presOf" srcId="{D0DE6A66-62E6-4B24-8267-1C22F659C1CE}" destId="{6A94AD64-5C77-4B88-856D-B04F1320A138}" srcOrd="1" destOrd="0" presId="urn:microsoft.com/office/officeart/2005/8/layout/cycle4"/>
    <dgm:cxn modelId="{FE0F6EF1-6E68-4866-A272-F14A87813EFE}" type="presOf" srcId="{7E01004A-BB93-484C-BC36-AC408F641950}" destId="{17E705CE-E30E-4A9F-B469-3538B2149D94}" srcOrd="0" destOrd="0" presId="urn:microsoft.com/office/officeart/2005/8/layout/cycle4"/>
    <dgm:cxn modelId="{869ED1FD-DE7C-4733-9692-6D0A2E877EAB}" type="presOf" srcId="{FB137D5E-25F9-4496-B76E-8A66857B6B95}" destId="{FFA1A551-A484-452C-A04E-0A55C16BDC1D}" srcOrd="0" destOrd="0" presId="urn:microsoft.com/office/officeart/2005/8/layout/cycle4"/>
    <dgm:cxn modelId="{BDACF12C-232D-49B6-9B88-168FBE524E10}" type="presParOf" srcId="{EB8E7B4D-987C-441B-9C14-0C3ECC1A3623}" destId="{A184D95E-BD32-40E8-B41B-B9E80317B868}" srcOrd="0" destOrd="0" presId="urn:microsoft.com/office/officeart/2005/8/layout/cycle4"/>
    <dgm:cxn modelId="{1C3B2912-7DD5-428B-BC48-A301BF34A19D}" type="presParOf" srcId="{A184D95E-BD32-40E8-B41B-B9E80317B868}" destId="{190B0585-0B1C-4D54-BFCE-3FB4A79DA3CA}" srcOrd="0" destOrd="0" presId="urn:microsoft.com/office/officeart/2005/8/layout/cycle4"/>
    <dgm:cxn modelId="{1FF4DBEB-7570-43D6-8D0D-62BB53DE4642}" type="presParOf" srcId="{190B0585-0B1C-4D54-BFCE-3FB4A79DA3CA}" destId="{8A4FDAD1-604D-4BE5-8EB2-CE5D07A027BE}" srcOrd="0" destOrd="0" presId="urn:microsoft.com/office/officeart/2005/8/layout/cycle4"/>
    <dgm:cxn modelId="{D5ED74A9-1443-4D1F-8CAF-E4C0E9DC9C63}" type="presParOf" srcId="{190B0585-0B1C-4D54-BFCE-3FB4A79DA3CA}" destId="{D2174D01-03A1-4579-96CA-E81E87FDBE52}" srcOrd="1" destOrd="0" presId="urn:microsoft.com/office/officeart/2005/8/layout/cycle4"/>
    <dgm:cxn modelId="{D5EC4091-BB3A-4F96-A6CE-94E84B45C371}" type="presParOf" srcId="{A184D95E-BD32-40E8-B41B-B9E80317B868}" destId="{CC63ADEB-9639-4C78-8717-6A4A9CBF3120}" srcOrd="1" destOrd="0" presId="urn:microsoft.com/office/officeart/2005/8/layout/cycle4"/>
    <dgm:cxn modelId="{49C7E2A0-380C-4401-8A64-EE9A40013791}" type="presParOf" srcId="{CC63ADEB-9639-4C78-8717-6A4A9CBF3120}" destId="{9CC36B36-A93F-4B85-88A0-A83AED8669E2}" srcOrd="0" destOrd="0" presId="urn:microsoft.com/office/officeart/2005/8/layout/cycle4"/>
    <dgm:cxn modelId="{389912C5-A5A2-4834-87AB-22A1D6F9DF2B}" type="presParOf" srcId="{CC63ADEB-9639-4C78-8717-6A4A9CBF3120}" destId="{6A94AD64-5C77-4B88-856D-B04F1320A138}" srcOrd="1" destOrd="0" presId="urn:microsoft.com/office/officeart/2005/8/layout/cycle4"/>
    <dgm:cxn modelId="{C62A7E69-CCAF-4727-B2EB-B3C7CF01A5E2}" type="presParOf" srcId="{A184D95E-BD32-40E8-B41B-B9E80317B868}" destId="{66DC7CCA-8A81-4D5B-BB30-90B7707F6772}" srcOrd="2" destOrd="0" presId="urn:microsoft.com/office/officeart/2005/8/layout/cycle4"/>
    <dgm:cxn modelId="{6CBDCD4C-701E-4885-9B19-F3515F90034F}" type="presParOf" srcId="{66DC7CCA-8A81-4D5B-BB30-90B7707F6772}" destId="{17E705CE-E30E-4A9F-B469-3538B2149D94}" srcOrd="0" destOrd="0" presId="urn:microsoft.com/office/officeart/2005/8/layout/cycle4"/>
    <dgm:cxn modelId="{EA014DCA-C027-4B32-A7E3-58F10A214085}" type="presParOf" srcId="{66DC7CCA-8A81-4D5B-BB30-90B7707F6772}" destId="{53D7BE2B-7DF3-4264-A0E6-3D5B83343981}" srcOrd="1" destOrd="0" presId="urn:microsoft.com/office/officeart/2005/8/layout/cycle4"/>
    <dgm:cxn modelId="{7F890451-9F38-488C-9E70-2A4055E7DA6E}" type="presParOf" srcId="{A184D95E-BD32-40E8-B41B-B9E80317B868}" destId="{943C485F-CFD5-4DE6-95D4-3C7DE3DAF035}" srcOrd="3" destOrd="0" presId="urn:microsoft.com/office/officeart/2005/8/layout/cycle4"/>
    <dgm:cxn modelId="{66299FD7-23FB-4223-BB68-72A7F9FE948C}" type="presParOf" srcId="{943C485F-CFD5-4DE6-95D4-3C7DE3DAF035}" destId="{B6B6340E-C383-44A4-A23B-C639C3A404D6}" srcOrd="0" destOrd="0" presId="urn:microsoft.com/office/officeart/2005/8/layout/cycle4"/>
    <dgm:cxn modelId="{C097E61E-9A31-4FE3-A52B-E24412E7C513}" type="presParOf" srcId="{943C485F-CFD5-4DE6-95D4-3C7DE3DAF035}" destId="{31797EF8-4BFB-4BEF-AD1F-55F3967EF922}" srcOrd="1" destOrd="0" presId="urn:microsoft.com/office/officeart/2005/8/layout/cycle4"/>
    <dgm:cxn modelId="{723CBEB6-562D-4002-AE9F-E04D49188A5C}" type="presParOf" srcId="{A184D95E-BD32-40E8-B41B-B9E80317B868}" destId="{C6A80716-22C4-4F38-BA19-9A5A249570BE}" srcOrd="4" destOrd="0" presId="urn:microsoft.com/office/officeart/2005/8/layout/cycle4"/>
    <dgm:cxn modelId="{549F8593-F57B-46CE-B7F8-7A234379835D}" type="presParOf" srcId="{EB8E7B4D-987C-441B-9C14-0C3ECC1A3623}" destId="{E7E11D96-EA9E-4A41-85EA-533AD95F6160}" srcOrd="1" destOrd="0" presId="urn:microsoft.com/office/officeart/2005/8/layout/cycle4"/>
    <dgm:cxn modelId="{B42975CE-B6ED-4821-BEB4-D8C0B87977D9}" type="presParOf" srcId="{E7E11D96-EA9E-4A41-85EA-533AD95F6160}" destId="{AB0639A4-4D54-4DFE-942E-7941AB2F2B51}" srcOrd="0" destOrd="0" presId="urn:microsoft.com/office/officeart/2005/8/layout/cycle4"/>
    <dgm:cxn modelId="{EBCA4BB1-5C01-4655-979A-4EA9642EB24E}" type="presParOf" srcId="{E7E11D96-EA9E-4A41-85EA-533AD95F6160}" destId="{0305ECFB-7C44-44B3-8F53-39D3E22F4D47}" srcOrd="1" destOrd="0" presId="urn:microsoft.com/office/officeart/2005/8/layout/cycle4"/>
    <dgm:cxn modelId="{A7B64026-B67D-47C6-9980-5B0D32B42321}" type="presParOf" srcId="{E7E11D96-EA9E-4A41-85EA-533AD95F6160}" destId="{FFA1A551-A484-452C-A04E-0A55C16BDC1D}" srcOrd="2" destOrd="0" presId="urn:microsoft.com/office/officeart/2005/8/layout/cycle4"/>
    <dgm:cxn modelId="{5CACF7B8-F89D-41C0-A4F1-DC559FC41850}" type="presParOf" srcId="{E7E11D96-EA9E-4A41-85EA-533AD95F6160}" destId="{93F99C1D-25CD-4041-9D36-26F61BC76F48}" srcOrd="3" destOrd="0" presId="urn:microsoft.com/office/officeart/2005/8/layout/cycle4"/>
    <dgm:cxn modelId="{A960C871-8DEE-4D25-85BB-5E63AC462CF3}" type="presParOf" srcId="{E7E11D96-EA9E-4A41-85EA-533AD95F6160}" destId="{C67DA3C5-44E6-4B34-BCD0-0EEC3FFE0E3F}" srcOrd="4" destOrd="0" presId="urn:microsoft.com/office/officeart/2005/8/layout/cycle4"/>
    <dgm:cxn modelId="{31963102-A1FD-48A6-8834-3C1A784D9FEA}" type="presParOf" srcId="{EB8E7B4D-987C-441B-9C14-0C3ECC1A3623}" destId="{5AF7F4FD-BF5B-4860-AF17-A467A322E921}" srcOrd="2" destOrd="0" presId="urn:microsoft.com/office/officeart/2005/8/layout/cycle4"/>
    <dgm:cxn modelId="{712C9047-9648-46E7-AFA2-A64AA10037D6}" type="presParOf" srcId="{EB8E7B4D-987C-441B-9C14-0C3ECC1A3623}" destId="{A1813F1A-3EEE-43FF-AA6D-1619FB65C6C9}"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CFDFC-5C45-4216-9194-9C84BAAAB44B}">
      <dsp:nvSpPr>
        <dsp:cNvPr id="0" name=""/>
        <dsp:cNvSpPr/>
      </dsp:nvSpPr>
      <dsp:spPr>
        <a:xfrm>
          <a:off x="1967706" y="0"/>
          <a:ext cx="4294188" cy="42941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EB822-2B08-41A6-B41E-0BAA132A23C7}">
      <dsp:nvSpPr>
        <dsp:cNvPr id="0" name=""/>
        <dsp:cNvSpPr/>
      </dsp:nvSpPr>
      <dsp:spPr>
        <a:xfrm>
          <a:off x="2375653" y="407947"/>
          <a:ext cx="1674733" cy="16747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2457407" y="489701"/>
        <a:ext cx="1511225" cy="1511225"/>
      </dsp:txXfrm>
    </dsp:sp>
    <dsp:sp modelId="{9BDD067F-7644-44B7-B67D-61EFD792866B}">
      <dsp:nvSpPr>
        <dsp:cNvPr id="0" name=""/>
        <dsp:cNvSpPr/>
      </dsp:nvSpPr>
      <dsp:spPr>
        <a:xfrm>
          <a:off x="4179212" y="407947"/>
          <a:ext cx="1674733" cy="16747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4260966" y="489701"/>
        <a:ext cx="1511225" cy="1511225"/>
      </dsp:txXfrm>
    </dsp:sp>
    <dsp:sp modelId="{2A18E592-2677-4738-8B4F-A6BCF725E8A6}">
      <dsp:nvSpPr>
        <dsp:cNvPr id="0" name=""/>
        <dsp:cNvSpPr/>
      </dsp:nvSpPr>
      <dsp:spPr>
        <a:xfrm>
          <a:off x="2375653" y="2211506"/>
          <a:ext cx="1674733" cy="16747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2457407" y="2293260"/>
        <a:ext cx="1511225" cy="1511225"/>
      </dsp:txXfrm>
    </dsp:sp>
    <dsp:sp modelId="{4335C355-0AF5-4ABE-BB45-6FE038BEB2A5}">
      <dsp:nvSpPr>
        <dsp:cNvPr id="0" name=""/>
        <dsp:cNvSpPr/>
      </dsp:nvSpPr>
      <dsp:spPr>
        <a:xfrm>
          <a:off x="4179212" y="2211506"/>
          <a:ext cx="1674733" cy="16747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4260966" y="2293260"/>
        <a:ext cx="1511225" cy="1511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705CE-E30E-4A9F-B469-3538B2149D94}">
      <dsp:nvSpPr>
        <dsp:cNvPr id="0" name=""/>
        <dsp:cNvSpPr/>
      </dsp:nvSpPr>
      <dsp:spPr>
        <a:xfrm>
          <a:off x="5181594" y="2743201"/>
          <a:ext cx="2999230" cy="1682502"/>
        </a:xfrm>
        <a:prstGeom prst="roundRect">
          <a:avLst>
            <a:gd name="adj" fmla="val 10000"/>
          </a:avLst>
        </a:prstGeom>
        <a:solidFill>
          <a:srgbClr val="B3D9FF"/>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Researchers</a:t>
          </a:r>
        </a:p>
      </dsp:txBody>
      <dsp:txXfrm>
        <a:off x="6118322" y="3200786"/>
        <a:ext cx="2025543" cy="1187958"/>
      </dsp:txXfrm>
    </dsp:sp>
    <dsp:sp modelId="{B6B6340E-C383-44A4-A23B-C639C3A404D6}">
      <dsp:nvSpPr>
        <dsp:cNvPr id="0" name=""/>
        <dsp:cNvSpPr/>
      </dsp:nvSpPr>
      <dsp:spPr>
        <a:xfrm>
          <a:off x="19332" y="2687629"/>
          <a:ext cx="2999230" cy="1682516"/>
        </a:xfrm>
        <a:prstGeom prst="roundRect">
          <a:avLst>
            <a:gd name="adj" fmla="val 10000"/>
          </a:avLst>
        </a:prstGeom>
        <a:solidFill>
          <a:srgbClr val="B3D9FF"/>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Program Offices</a:t>
          </a:r>
        </a:p>
      </dsp:txBody>
      <dsp:txXfrm>
        <a:off x="56291" y="3145217"/>
        <a:ext cx="2025543" cy="1187969"/>
      </dsp:txXfrm>
    </dsp:sp>
    <dsp:sp modelId="{9CC36B36-A93F-4B85-88A0-A83AED8669E2}">
      <dsp:nvSpPr>
        <dsp:cNvPr id="0" name=""/>
        <dsp:cNvSpPr/>
      </dsp:nvSpPr>
      <dsp:spPr>
        <a:xfrm>
          <a:off x="5237858" y="70043"/>
          <a:ext cx="2991741" cy="1676492"/>
        </a:xfrm>
        <a:prstGeom prst="roundRect">
          <a:avLst>
            <a:gd name="adj" fmla="val 10000"/>
          </a:avLst>
        </a:prstGeom>
        <a:solidFill>
          <a:srgbClr val="B3D9FF"/>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Nurse Managers</a:t>
          </a:r>
        </a:p>
        <a:p>
          <a:pPr marL="171450" lvl="1" indent="-171450" algn="l" defTabSz="755650">
            <a:lnSpc>
              <a:spcPct val="90000"/>
            </a:lnSpc>
            <a:spcBef>
              <a:spcPct val="0"/>
            </a:spcBef>
            <a:spcAft>
              <a:spcPct val="15000"/>
            </a:spcAft>
            <a:buChar char="•"/>
          </a:pPr>
          <a:r>
            <a:rPr lang="en-US" sz="1700" b="1" kern="1200" dirty="0">
              <a:solidFill>
                <a:srgbClr val="B3D9FF"/>
              </a:solidFill>
            </a:rPr>
            <a:t>.</a:t>
          </a:r>
          <a:r>
            <a:rPr lang="en-US" sz="1700" b="1" kern="1200" dirty="0"/>
            <a:t>and Executives</a:t>
          </a:r>
        </a:p>
      </dsp:txBody>
      <dsp:txXfrm>
        <a:off x="6172208" y="106870"/>
        <a:ext cx="2020564" cy="1183715"/>
      </dsp:txXfrm>
    </dsp:sp>
    <dsp:sp modelId="{8A4FDAD1-604D-4BE5-8EB2-CE5D07A027BE}">
      <dsp:nvSpPr>
        <dsp:cNvPr id="0" name=""/>
        <dsp:cNvSpPr/>
      </dsp:nvSpPr>
      <dsp:spPr>
        <a:xfrm>
          <a:off x="153556" y="70043"/>
          <a:ext cx="3002047" cy="1684515"/>
        </a:xfrm>
        <a:prstGeom prst="roundRect">
          <a:avLst>
            <a:gd name="adj" fmla="val 10000"/>
          </a:avLst>
        </a:prstGeom>
        <a:solidFill>
          <a:srgbClr val="B3D9FF"/>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Front Line Nursing Knowledge</a:t>
          </a:r>
        </a:p>
      </dsp:txBody>
      <dsp:txXfrm>
        <a:off x="190559" y="107046"/>
        <a:ext cx="2027427" cy="1189380"/>
      </dsp:txXfrm>
    </dsp:sp>
    <dsp:sp modelId="{AB0639A4-4D54-4DFE-942E-7941AB2F2B51}">
      <dsp:nvSpPr>
        <dsp:cNvPr id="0" name=""/>
        <dsp:cNvSpPr/>
      </dsp:nvSpPr>
      <dsp:spPr>
        <a:xfrm>
          <a:off x="2110019" y="258201"/>
          <a:ext cx="1959525" cy="1959525"/>
        </a:xfrm>
        <a:prstGeom prst="pieWedge">
          <a:avLst/>
        </a:prstGeom>
        <a:solidFill>
          <a:srgbClr val="005AA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Skills, tools and environment to support patient care</a:t>
          </a:r>
        </a:p>
      </dsp:txBody>
      <dsp:txXfrm>
        <a:off x="2683951" y="832133"/>
        <a:ext cx="1385593" cy="1385593"/>
      </dsp:txXfrm>
    </dsp:sp>
    <dsp:sp modelId="{0305ECFB-7C44-44B3-8F53-39D3E22F4D47}">
      <dsp:nvSpPr>
        <dsp:cNvPr id="0" name=""/>
        <dsp:cNvSpPr/>
      </dsp:nvSpPr>
      <dsp:spPr>
        <a:xfrm rot="5400000">
          <a:off x="4160054" y="258201"/>
          <a:ext cx="1959525" cy="1959525"/>
        </a:xfrm>
        <a:prstGeom prst="pieWedge">
          <a:avLst/>
        </a:prstGeom>
        <a:solidFill>
          <a:srgbClr val="005AA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Skills, tools and information to  manage resources</a:t>
          </a:r>
        </a:p>
      </dsp:txBody>
      <dsp:txXfrm rot="-5400000">
        <a:off x="4160054" y="832133"/>
        <a:ext cx="1385593" cy="1385593"/>
      </dsp:txXfrm>
    </dsp:sp>
    <dsp:sp modelId="{FFA1A551-A484-452C-A04E-0A55C16BDC1D}">
      <dsp:nvSpPr>
        <dsp:cNvPr id="0" name=""/>
        <dsp:cNvSpPr/>
      </dsp:nvSpPr>
      <dsp:spPr>
        <a:xfrm rot="10800000">
          <a:off x="4160054" y="2308236"/>
          <a:ext cx="1959525" cy="1959525"/>
        </a:xfrm>
        <a:prstGeom prst="pieWedge">
          <a:avLst/>
        </a:prstGeom>
        <a:solidFill>
          <a:srgbClr val="005AA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600" b="1" kern="1200" dirty="0"/>
            <a:t>Data needed to develop evidence for patient care and policy</a:t>
          </a:r>
        </a:p>
      </dsp:txBody>
      <dsp:txXfrm rot="10800000">
        <a:off x="4160054" y="2308236"/>
        <a:ext cx="1385593" cy="1385593"/>
      </dsp:txXfrm>
    </dsp:sp>
    <dsp:sp modelId="{93F99C1D-25CD-4041-9D36-26F61BC76F48}">
      <dsp:nvSpPr>
        <dsp:cNvPr id="0" name=""/>
        <dsp:cNvSpPr/>
      </dsp:nvSpPr>
      <dsp:spPr>
        <a:xfrm rot="16200000">
          <a:off x="2110019" y="2308236"/>
          <a:ext cx="1959525" cy="1959525"/>
        </a:xfrm>
        <a:prstGeom prst="pieWedge">
          <a:avLst/>
        </a:prstGeom>
        <a:solidFill>
          <a:srgbClr val="005AA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Information necessary to  establish policy</a:t>
          </a:r>
        </a:p>
      </dsp:txBody>
      <dsp:txXfrm rot="5400000">
        <a:off x="2683951" y="2308236"/>
        <a:ext cx="1385593" cy="1385593"/>
      </dsp:txXfrm>
    </dsp:sp>
    <dsp:sp modelId="{5AF7F4FD-BF5B-4860-AF17-A467A322E921}">
      <dsp:nvSpPr>
        <dsp:cNvPr id="0" name=""/>
        <dsp:cNvSpPr/>
      </dsp:nvSpPr>
      <dsp:spPr>
        <a:xfrm>
          <a:off x="3790167" y="1910284"/>
          <a:ext cx="676556" cy="588310"/>
        </a:xfrm>
        <a:prstGeom prst="circularArrow">
          <a:avLst/>
        </a:prstGeom>
        <a:solidFill>
          <a:srgbClr val="FFC000"/>
        </a:solidFill>
        <a:ln w="15875" cap="rnd"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1813F1A-3EEE-43FF-AA6D-1619FB65C6C9}">
      <dsp:nvSpPr>
        <dsp:cNvPr id="0" name=""/>
        <dsp:cNvSpPr/>
      </dsp:nvSpPr>
      <dsp:spPr>
        <a:xfrm rot="10800000">
          <a:off x="3776521" y="1986421"/>
          <a:ext cx="676556" cy="588310"/>
        </a:xfrm>
        <a:prstGeom prst="circularArrow">
          <a:avLst/>
        </a:prstGeom>
        <a:solidFill>
          <a:srgbClr val="FFC000"/>
        </a:solidFill>
        <a:ln w="15875" cap="rnd"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F972DF-7142-4BF9-8024-C10C11B9CED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63EDABE-0985-4E4D-BA76-699DB920CCD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D99B4A9-7F4C-4876-AA79-3002C777D90A}" type="datetimeFigureOut">
              <a:rPr lang="en-US" smtClean="0"/>
              <a:t>3/29/2019</a:t>
            </a:fld>
            <a:endParaRPr lang="en-US"/>
          </a:p>
        </p:txBody>
      </p:sp>
      <p:sp>
        <p:nvSpPr>
          <p:cNvPr id="4" name="Footer Placeholder 3">
            <a:extLst>
              <a:ext uri="{FF2B5EF4-FFF2-40B4-BE49-F238E27FC236}">
                <a16:creationId xmlns:a16="http://schemas.microsoft.com/office/drawing/2014/main" id="{A26EDF8D-D687-423D-AD3C-E842EFA7F2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CDEC88-7713-42D6-ADA5-306AC2C11CE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B0CCAA-817F-452B-A741-CFCFB7F0D54A}" type="slidenum">
              <a:rPr lang="en-US" smtClean="0"/>
              <a:t>‹#›</a:t>
            </a:fld>
            <a:endParaRPr lang="en-US"/>
          </a:p>
        </p:txBody>
      </p:sp>
    </p:spTree>
    <p:extLst>
      <p:ext uri="{BB962C8B-B14F-4D97-AF65-F5344CB8AC3E}">
        <p14:creationId xmlns:p14="http://schemas.microsoft.com/office/powerpoint/2010/main" val="120138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EEC861-276F-4F89-8603-14D13D0C92ED}" type="datetimeFigureOut">
              <a:rPr lang="en-US" smtClean="0"/>
              <a:t>3/29/2019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AF2606-82FC-4F97-9516-8DA749199C6B}" type="slidenum">
              <a:rPr lang="en-US" smtClean="0"/>
              <a:t>‹#›</a:t>
            </a:fld>
            <a:endParaRPr lang="en-US"/>
          </a:p>
        </p:txBody>
      </p:sp>
    </p:spTree>
    <p:extLst>
      <p:ext uri="{BB962C8B-B14F-4D97-AF65-F5344CB8AC3E}">
        <p14:creationId xmlns:p14="http://schemas.microsoft.com/office/powerpoint/2010/main" val="226514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7439993-A51C-4920-9884-D3900D283C31}" type="slidenum">
              <a:rPr lang="en-US" smtClean="0"/>
              <a:pPr>
                <a:defRPr/>
              </a:pPr>
              <a:t>4</a:t>
            </a:fld>
            <a:endParaRPr lang="en-US" dirty="0"/>
          </a:p>
        </p:txBody>
      </p:sp>
    </p:spTree>
    <p:extLst>
      <p:ext uri="{BB962C8B-B14F-4D97-AF65-F5344CB8AC3E}">
        <p14:creationId xmlns:p14="http://schemas.microsoft.com/office/powerpoint/2010/main" val="64708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Novice: </a:t>
            </a:r>
            <a:r>
              <a:rPr lang="en-US" dirty="0"/>
              <a:t>The Novice or beginner has no experience in the situations in which they are expected to perform. The Novice lacks confidence to demonstrate safe practice and requires continual verbal and physical cues. Practice is within a prolonged time period and he/she is unable to use discretionary judgement.</a:t>
            </a:r>
          </a:p>
          <a:p>
            <a:r>
              <a:rPr lang="en-US" b="1" dirty="0"/>
              <a:t>Advanced Beginner:  </a:t>
            </a:r>
            <a:r>
              <a:rPr lang="en-US" dirty="0"/>
              <a:t>Advanced Beginners demonstrate marginally acceptable performance because the nurse has had prior experience in actual situations. He/she is efficient and skillful in parts of the practice area, requiring occasional supportive cues. May/may not be within a delayed time period. Knowledge is developing.</a:t>
            </a:r>
          </a:p>
          <a:p>
            <a:r>
              <a:rPr lang="en-US" b="1" dirty="0"/>
              <a:t>Competent: </a:t>
            </a:r>
            <a:r>
              <a:rPr lang="en-US" dirty="0"/>
              <a:t>Competence is demonstrated by the nurse who has been on the job in the same or similar situations for two or three years. The nurse is able to demonstrate efficiency, is coordinated and has confidence in his/her actions. For the Competent nurse, a plan establishes a perspective, and the plan is based on considerable conscious, abstract, analytic contemplation of the problem. The conscious, deliberate planning that is characteristic of this skill level helps achieve efficiency and organization. Care is completed within a suitable time frame without supporting cues.</a:t>
            </a:r>
          </a:p>
          <a:p>
            <a:r>
              <a:rPr lang="en-US" b="1" dirty="0"/>
              <a:t>Proficient: </a:t>
            </a:r>
            <a:r>
              <a:rPr lang="en-US" dirty="0"/>
              <a:t>The Proficient nurse perceives situations as wholes rather than in terms of chopped up parts or aspects. Proficient nurses understand a situation as a whole because they perceive its meaning in terms of long-term goals. The Proficient nurse learns from experience what typical events to expect in a given situation and how plans need to be modified in response to these events. The Proficient nurse can now recognize when the expected normal picture does not materialize. This holistic understanding improves the Proficient nurse's decision making; it becomes less labored because the nurse now has a perspective on which of the many existing attributes and aspects in the present situation are the important ones.</a:t>
            </a:r>
          </a:p>
          <a:p>
            <a:r>
              <a:rPr lang="en-US" b="1" dirty="0"/>
              <a:t>Expert:</a:t>
            </a:r>
            <a:r>
              <a:rPr lang="en-US" b="1" baseline="0" dirty="0"/>
              <a:t> </a:t>
            </a:r>
            <a:r>
              <a:rPr lang="en-US" dirty="0"/>
              <a:t>The Expert nurse has an intuitive grasp of each situation and zeroes in on the accurate region of the problem without wasteful consideration of a large range of unfruitful, alternative diagnoses and solutions. The Expert operates from a deep understanding of the total situation. His/her performance becomes fluid and flexible and highly proficient. Highly skilled analytic ability is necessary for those situations with which the nurse has had no previous experience.</a:t>
            </a:r>
          </a:p>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97439993-A51C-4920-9884-D3900D283C3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92267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129368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19491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0E16E5-22B7-427A-BD24-ABB2BED8D6A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458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85D51CA-653D-407B-9822-538927E46F53}"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9018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85D51CA-653D-407B-9822-538927E46F53}"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0E16E5-22B7-427A-BD24-ABB2BED8D6A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698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85D51CA-653D-407B-9822-538927E46F53}"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76221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1217841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31798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109365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5D51CA-653D-407B-9822-538927E46F53}"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303012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D51CA-653D-407B-9822-538927E46F53}"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220713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D51CA-653D-407B-9822-538927E46F53}"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52482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D51CA-653D-407B-9822-538927E46F53}"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376912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D51CA-653D-407B-9822-538927E46F53}"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56015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5D51CA-653D-407B-9822-538927E46F53}"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273824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5D51CA-653D-407B-9822-538927E46F53}"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0E16E5-22B7-427A-BD24-ABB2BED8D6A5}" type="slidenum">
              <a:rPr lang="en-US" smtClean="0"/>
              <a:t>‹#›</a:t>
            </a:fld>
            <a:endParaRPr lang="en-US"/>
          </a:p>
        </p:txBody>
      </p:sp>
    </p:spTree>
    <p:extLst>
      <p:ext uri="{BB962C8B-B14F-4D97-AF65-F5344CB8AC3E}">
        <p14:creationId xmlns:p14="http://schemas.microsoft.com/office/powerpoint/2010/main" val="147404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5D51CA-653D-407B-9822-538927E46F53}" type="datetimeFigureOut">
              <a:rPr lang="en-US" smtClean="0"/>
              <a:t>3/29/2019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0E16E5-22B7-427A-BD24-ABB2BED8D6A5}" type="slidenum">
              <a:rPr lang="en-US" smtClean="0"/>
              <a:t>‹#›</a:t>
            </a:fld>
            <a:endParaRPr lang="en-US"/>
          </a:p>
        </p:txBody>
      </p:sp>
    </p:spTree>
    <p:extLst>
      <p:ext uri="{BB962C8B-B14F-4D97-AF65-F5344CB8AC3E}">
        <p14:creationId xmlns:p14="http://schemas.microsoft.com/office/powerpoint/2010/main" val="1437225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3871-C642-47AB-82C2-AB50696B9E2C}"/>
              </a:ext>
            </a:extLst>
          </p:cNvPr>
          <p:cNvSpPr>
            <a:spLocks noGrp="1"/>
          </p:cNvSpPr>
          <p:nvPr>
            <p:ph type="title"/>
          </p:nvPr>
        </p:nvSpPr>
        <p:spPr>
          <a:xfrm>
            <a:off x="1898635" y="875780"/>
            <a:ext cx="9664700" cy="1280890"/>
          </a:xfrm>
        </p:spPr>
        <p:txBody>
          <a:bodyPr>
            <a:noAutofit/>
          </a:bodyPr>
          <a:lstStyle/>
          <a:p>
            <a:pPr algn="ctr"/>
            <a:r>
              <a:rPr lang="en-US" b="1" dirty="0">
                <a:solidFill>
                  <a:schemeClr val="tx1"/>
                </a:solidFill>
                <a:latin typeface="Arial Rounded MT Bold" panose="020F0704030504030204" pitchFamily="34" charset="0"/>
              </a:rPr>
              <a:t>Becker’s Hospital Review 2</a:t>
            </a:r>
            <a:r>
              <a:rPr lang="en-US" b="1" baseline="30000" dirty="0">
                <a:solidFill>
                  <a:schemeClr val="tx1"/>
                </a:solidFill>
                <a:latin typeface="Arial Rounded MT Bold" panose="020F0704030504030204" pitchFamily="34" charset="0"/>
              </a:rPr>
              <a:t>nd</a:t>
            </a:r>
            <a:r>
              <a:rPr lang="en-US" b="1" dirty="0">
                <a:solidFill>
                  <a:schemeClr val="tx1"/>
                </a:solidFill>
                <a:latin typeface="Arial Rounded MT Bold" panose="020F0704030504030204" pitchFamily="34" charset="0"/>
              </a:rPr>
              <a:t> Annual Health IT + Leadership + Pharmacy 2019</a:t>
            </a:r>
            <a:endParaRPr lang="en-US" dirty="0">
              <a:solidFill>
                <a:schemeClr val="tx1"/>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70C223F1-EE62-4D0E-83D1-E4BFADF507B6}"/>
              </a:ext>
            </a:extLst>
          </p:cNvPr>
          <p:cNvSpPr>
            <a:spLocks noGrp="1"/>
          </p:cNvSpPr>
          <p:nvPr>
            <p:ph idx="4294967295"/>
          </p:nvPr>
        </p:nvSpPr>
        <p:spPr>
          <a:xfrm>
            <a:off x="2627968" y="3112316"/>
            <a:ext cx="9664700" cy="3395153"/>
          </a:xfrm>
        </p:spPr>
        <p:txBody>
          <a:bodyPr>
            <a:normAutofit/>
          </a:bodyPr>
          <a:lstStyle/>
          <a:p>
            <a:pPr marL="0" indent="0">
              <a:buNone/>
            </a:pPr>
            <a:r>
              <a:rPr lang="en-US" sz="4400" b="1" u="sng" dirty="0">
                <a:solidFill>
                  <a:schemeClr val="accent5">
                    <a:lumMod val="50000"/>
                  </a:schemeClr>
                </a:solidFill>
              </a:rPr>
              <a:t>Nursing Informatics (NI)</a:t>
            </a:r>
          </a:p>
          <a:p>
            <a:pPr marL="0" indent="0">
              <a:buNone/>
            </a:pPr>
            <a:r>
              <a:rPr lang="en-US" sz="4000" b="1" dirty="0">
                <a:solidFill>
                  <a:schemeClr val="tx1"/>
                </a:solidFill>
                <a:latin typeface="Arial Rounded MT Bold" panose="020F0704030504030204" pitchFamily="34" charset="0"/>
              </a:rPr>
              <a:t>The significant role NI has within technology</a:t>
            </a:r>
          </a:p>
        </p:txBody>
      </p:sp>
      <p:sp>
        <p:nvSpPr>
          <p:cNvPr id="4" name="TextBox 3">
            <a:extLst>
              <a:ext uri="{FF2B5EF4-FFF2-40B4-BE49-F238E27FC236}">
                <a16:creationId xmlns:a16="http://schemas.microsoft.com/office/drawing/2014/main" id="{E89B3CFF-6F54-4959-98C4-058E4CE92FF3}"/>
              </a:ext>
            </a:extLst>
          </p:cNvPr>
          <p:cNvSpPr txBox="1"/>
          <p:nvPr/>
        </p:nvSpPr>
        <p:spPr>
          <a:xfrm>
            <a:off x="0" y="782365"/>
            <a:ext cx="1510350" cy="369332"/>
          </a:xfrm>
          <a:prstGeom prst="rect">
            <a:avLst/>
          </a:prstGeom>
          <a:noFill/>
        </p:spPr>
        <p:txBody>
          <a:bodyPr wrap="square" rtlCol="0">
            <a:spAutoFit/>
          </a:bodyPr>
          <a:lstStyle/>
          <a:p>
            <a:r>
              <a:rPr lang="en-US" dirty="0">
                <a:solidFill>
                  <a:schemeClr val="bg1"/>
                </a:solidFill>
                <a:highlight>
                  <a:srgbClr val="800000"/>
                </a:highlight>
              </a:rPr>
              <a:t>May 4, 2019</a:t>
            </a:r>
          </a:p>
        </p:txBody>
      </p:sp>
      <p:pic>
        <p:nvPicPr>
          <p:cNvPr id="7" name="Picture 6">
            <a:extLst>
              <a:ext uri="{FF2B5EF4-FFF2-40B4-BE49-F238E27FC236}">
                <a16:creationId xmlns:a16="http://schemas.microsoft.com/office/drawing/2014/main" id="{A9B77411-5587-4D94-8748-8A942952F757}"/>
              </a:ext>
            </a:extLst>
          </p:cNvPr>
          <p:cNvPicPr>
            <a:picLocks noChangeAspect="1"/>
          </p:cNvPicPr>
          <p:nvPr/>
        </p:nvPicPr>
        <p:blipFill>
          <a:blip r:embed="rId2"/>
          <a:stretch>
            <a:fillRect/>
          </a:stretch>
        </p:blipFill>
        <p:spPr>
          <a:xfrm>
            <a:off x="6816407" y="4696043"/>
            <a:ext cx="2839473" cy="1908498"/>
          </a:xfrm>
          <a:prstGeom prst="rect">
            <a:avLst/>
          </a:prstGeom>
        </p:spPr>
      </p:pic>
    </p:spTree>
    <p:extLst>
      <p:ext uri="{BB962C8B-B14F-4D97-AF65-F5344CB8AC3E}">
        <p14:creationId xmlns:p14="http://schemas.microsoft.com/office/powerpoint/2010/main" val="29581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ABCF8-06B9-40EF-8D70-B5804AE98D04}"/>
              </a:ext>
            </a:extLst>
          </p:cNvPr>
          <p:cNvSpPr>
            <a:spLocks noGrp="1"/>
          </p:cNvSpPr>
          <p:nvPr>
            <p:ph type="title"/>
          </p:nvPr>
        </p:nvSpPr>
        <p:spPr>
          <a:xfrm>
            <a:off x="1034732" y="655740"/>
            <a:ext cx="10469880" cy="1280890"/>
          </a:xfrm>
        </p:spPr>
        <p:txBody>
          <a:bodyPr>
            <a:normAutofit/>
          </a:bodyPr>
          <a:lstStyle/>
          <a:p>
            <a:pPr algn="ctr"/>
            <a:r>
              <a:rPr lang="en-US" sz="3200" b="1" dirty="0">
                <a:solidFill>
                  <a:schemeClr val="tx1"/>
                </a:solidFill>
                <a:latin typeface="Arial Rounded MT Bold" panose="020F0704030504030204" pitchFamily="34" charset="0"/>
              </a:rPr>
              <a:t>Nursing Informatics &amp; Information Technology</a:t>
            </a:r>
          </a:p>
        </p:txBody>
      </p:sp>
      <p:sp>
        <p:nvSpPr>
          <p:cNvPr id="5" name="Content Placeholder 4">
            <a:extLst>
              <a:ext uri="{FF2B5EF4-FFF2-40B4-BE49-F238E27FC236}">
                <a16:creationId xmlns:a16="http://schemas.microsoft.com/office/drawing/2014/main" id="{BC50C8A6-9FBB-4A99-820F-11554B44F8C8}"/>
              </a:ext>
            </a:extLst>
          </p:cNvPr>
          <p:cNvSpPr>
            <a:spLocks noGrp="1"/>
          </p:cNvSpPr>
          <p:nvPr>
            <p:ph idx="1"/>
          </p:nvPr>
        </p:nvSpPr>
        <p:spPr>
          <a:xfrm>
            <a:off x="2589212" y="1444752"/>
            <a:ext cx="8915400" cy="4466470"/>
          </a:xfrm>
        </p:spPr>
        <p:txBody>
          <a:bodyPr/>
          <a:lstStyle/>
          <a:p>
            <a:pPr marL="0" indent="0">
              <a:buNone/>
            </a:pPr>
            <a:r>
              <a:rPr lang="en-US" sz="2000" dirty="0">
                <a:solidFill>
                  <a:schemeClr val="tx1"/>
                </a:solidFill>
              </a:rPr>
              <a:t>NIs support nurses, consumers, patients, and the interprofessional healthcare team, with decision-making </a:t>
            </a:r>
          </a:p>
          <a:p>
            <a:pPr marL="0" indent="0">
              <a:buNone/>
            </a:pPr>
            <a:r>
              <a:rPr lang="en-US" sz="2000" dirty="0">
                <a:solidFill>
                  <a:schemeClr val="tx1"/>
                </a:solidFill>
              </a:rPr>
              <a:t>This support is accomplished through the use of information structures, information processes (work flows), and information technology.</a:t>
            </a:r>
            <a:r>
              <a:rPr lang="en-US" dirty="0">
                <a:solidFill>
                  <a:schemeClr val="tx1"/>
                </a:solidFill>
              </a:rPr>
              <a:t>  </a:t>
            </a:r>
          </a:p>
        </p:txBody>
      </p:sp>
      <p:pic>
        <p:nvPicPr>
          <p:cNvPr id="3" name="Picture 2">
            <a:extLst>
              <a:ext uri="{FF2B5EF4-FFF2-40B4-BE49-F238E27FC236}">
                <a16:creationId xmlns:a16="http://schemas.microsoft.com/office/drawing/2014/main" id="{2D0A6E97-4F34-4166-9D51-5ADBE1CEF51F}"/>
              </a:ext>
            </a:extLst>
          </p:cNvPr>
          <p:cNvPicPr>
            <a:picLocks noChangeAspect="1"/>
          </p:cNvPicPr>
          <p:nvPr/>
        </p:nvPicPr>
        <p:blipFill>
          <a:blip r:embed="rId2"/>
          <a:stretch>
            <a:fillRect/>
          </a:stretch>
        </p:blipFill>
        <p:spPr>
          <a:xfrm>
            <a:off x="3313651" y="3073862"/>
            <a:ext cx="7407479" cy="3441715"/>
          </a:xfrm>
          <a:prstGeom prst="rect">
            <a:avLst/>
          </a:prstGeom>
          <a:ln>
            <a:solidFill>
              <a:schemeClr val="accent5">
                <a:lumMod val="75000"/>
              </a:schemeClr>
            </a:solidFill>
          </a:ln>
        </p:spPr>
      </p:pic>
    </p:spTree>
    <p:extLst>
      <p:ext uri="{BB962C8B-B14F-4D97-AF65-F5344CB8AC3E}">
        <p14:creationId xmlns:p14="http://schemas.microsoft.com/office/powerpoint/2010/main" val="185054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FC5F2C-74FC-40AD-910C-855C7E2F7722}"/>
              </a:ext>
            </a:extLst>
          </p:cNvPr>
          <p:cNvSpPr txBox="1"/>
          <p:nvPr/>
        </p:nvSpPr>
        <p:spPr>
          <a:xfrm>
            <a:off x="2757161" y="1778466"/>
            <a:ext cx="8643487" cy="433965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2000" dirty="0">
              <a:solidFill>
                <a:schemeClr val="tx1"/>
              </a:solidFill>
            </a:endParaRPr>
          </a:p>
          <a:p>
            <a:endParaRPr lang="en-US" sz="2000" dirty="0">
              <a:solidFill>
                <a:schemeClr val="tx1"/>
              </a:solidFill>
            </a:endParaRPr>
          </a:p>
          <a:p>
            <a:r>
              <a:rPr lang="en-US" sz="2000" dirty="0">
                <a:solidFill>
                  <a:schemeClr val="tx1"/>
                </a:solidFill>
              </a:rPr>
              <a:t>Clinicians need to be present while new technology systems are designed, </a:t>
            </a:r>
            <a:r>
              <a:rPr lang="en-US" sz="2000" b="1" dirty="0">
                <a:solidFill>
                  <a:schemeClr val="tx1"/>
                </a:solidFill>
              </a:rPr>
              <a:t>during each stage of record development</a:t>
            </a:r>
            <a:r>
              <a:rPr lang="en-US" sz="2000" dirty="0">
                <a:solidFill>
                  <a:schemeClr val="tx1"/>
                </a:solidFill>
              </a:rPr>
              <a:t>, to provide a more holistic view of patient care demands and workflow.</a:t>
            </a:r>
          </a:p>
          <a:p>
            <a:endParaRPr lang="en-US" sz="2000" dirty="0">
              <a:solidFill>
                <a:schemeClr val="tx1"/>
              </a:solidFill>
            </a:endParaRPr>
          </a:p>
          <a:p>
            <a:r>
              <a:rPr lang="en-US" sz="2000" dirty="0">
                <a:solidFill>
                  <a:schemeClr val="tx1"/>
                </a:solidFill>
              </a:rPr>
              <a:t>The clinicians need to have the ability to ‘speak the language’ of technology.</a:t>
            </a:r>
          </a:p>
          <a:p>
            <a:endParaRPr lang="en-US" sz="2000" dirty="0">
              <a:solidFill>
                <a:schemeClr val="tx1"/>
              </a:solidFill>
            </a:endParaRPr>
          </a:p>
          <a:p>
            <a:r>
              <a:rPr lang="en-US" sz="2000" dirty="0">
                <a:solidFill>
                  <a:schemeClr val="tx1"/>
                </a:solidFill>
              </a:rPr>
              <a:t>By working together, they help to define clinical objectives and how these objectives can be achieved within the electronic health record. </a:t>
            </a:r>
          </a:p>
          <a:p>
            <a:endParaRPr lang="en-US" dirty="0"/>
          </a:p>
          <a:p>
            <a:endParaRPr lang="en-US" dirty="0"/>
          </a:p>
        </p:txBody>
      </p:sp>
      <p:sp>
        <p:nvSpPr>
          <p:cNvPr id="5" name="TextBox 4">
            <a:extLst>
              <a:ext uri="{FF2B5EF4-FFF2-40B4-BE49-F238E27FC236}">
                <a16:creationId xmlns:a16="http://schemas.microsoft.com/office/drawing/2014/main" id="{909A2916-A7D4-4A5B-B1D2-930DC2D39920}"/>
              </a:ext>
            </a:extLst>
          </p:cNvPr>
          <p:cNvSpPr txBox="1"/>
          <p:nvPr/>
        </p:nvSpPr>
        <p:spPr>
          <a:xfrm>
            <a:off x="1739029" y="676373"/>
            <a:ext cx="9247596" cy="584775"/>
          </a:xfrm>
          <a:prstGeom prst="rect">
            <a:avLst/>
          </a:prstGeom>
          <a:noFill/>
        </p:spPr>
        <p:txBody>
          <a:bodyPr wrap="none" rtlCol="0">
            <a:spAutoFit/>
          </a:bodyPr>
          <a:lstStyle/>
          <a:p>
            <a:r>
              <a:rPr lang="en-US" sz="3200" b="1" dirty="0">
                <a:latin typeface="Arial Rounded MT Bold" panose="020F0704030504030204" pitchFamily="34" charset="0"/>
              </a:rPr>
              <a:t>Nursing Informatics &amp; Information Technology</a:t>
            </a:r>
          </a:p>
        </p:txBody>
      </p:sp>
    </p:spTree>
    <p:extLst>
      <p:ext uri="{BB962C8B-B14F-4D97-AF65-F5344CB8AC3E}">
        <p14:creationId xmlns:p14="http://schemas.microsoft.com/office/powerpoint/2010/main" val="384587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4976-2A54-4363-9470-A8AC7D03C83D}"/>
              </a:ext>
            </a:extLst>
          </p:cNvPr>
          <p:cNvSpPr>
            <a:spLocks noGrp="1"/>
          </p:cNvSpPr>
          <p:nvPr>
            <p:ph type="title"/>
          </p:nvPr>
        </p:nvSpPr>
        <p:spPr>
          <a:xfrm>
            <a:off x="2135725" y="642398"/>
            <a:ext cx="8911687" cy="1280890"/>
          </a:xfrm>
        </p:spPr>
        <p:txBody>
          <a:bodyPr/>
          <a:lstStyle/>
          <a:p>
            <a:pPr algn="ctr"/>
            <a:r>
              <a:rPr lang="en-US" dirty="0">
                <a:latin typeface="Arial Rounded MT Bold" panose="020F0704030504030204" pitchFamily="34" charset="0"/>
              </a:rPr>
              <a:t>Appointing Nurse Informatic Leaders</a:t>
            </a:r>
          </a:p>
        </p:txBody>
      </p:sp>
      <p:sp>
        <p:nvSpPr>
          <p:cNvPr id="3" name="Content Placeholder 2">
            <a:extLst>
              <a:ext uri="{FF2B5EF4-FFF2-40B4-BE49-F238E27FC236}">
                <a16:creationId xmlns:a16="http://schemas.microsoft.com/office/drawing/2014/main" id="{C21ECF21-4CDC-4B2D-95B5-5C9692DE7506}"/>
              </a:ext>
            </a:extLst>
          </p:cNvPr>
          <p:cNvSpPr>
            <a:spLocks noGrp="1"/>
          </p:cNvSpPr>
          <p:nvPr>
            <p:ph idx="1"/>
          </p:nvPr>
        </p:nvSpPr>
        <p:spPr>
          <a:xfrm>
            <a:off x="1664208" y="2133600"/>
            <a:ext cx="8813642" cy="4082002"/>
          </a:xfrm>
        </p:spPr>
        <p:txBody>
          <a:bodyPr numCol="2">
            <a:noAutofit/>
          </a:bodyPr>
          <a:lstStyle/>
          <a:p>
            <a:r>
              <a:rPr lang="en-US" sz="2000" dirty="0">
                <a:latin typeface="Arial Rounded MT Bold" panose="020F0704030504030204" pitchFamily="34" charset="0"/>
              </a:rPr>
              <a:t>Strengthen the clinical aspects of IT projects.</a:t>
            </a:r>
          </a:p>
          <a:p>
            <a:pPr lvl="2"/>
            <a:r>
              <a:rPr lang="en-US" sz="2000" dirty="0">
                <a:latin typeface="Arial Rounded MT Bold" panose="020F0704030504030204" pitchFamily="34" charset="0"/>
              </a:rPr>
              <a:t>Speak both languages:</a:t>
            </a:r>
          </a:p>
          <a:p>
            <a:pPr lvl="3"/>
            <a:r>
              <a:rPr lang="en-US" sz="2000" dirty="0">
                <a:latin typeface="Arial Rounded MT Bold" panose="020F0704030504030204" pitchFamily="34" charset="0"/>
              </a:rPr>
              <a:t> nursing and IT</a:t>
            </a:r>
          </a:p>
          <a:p>
            <a:pPr marL="1371600" lvl="3" indent="0">
              <a:buNone/>
            </a:pPr>
            <a:endParaRPr lang="en-US" sz="2000" dirty="0">
              <a:latin typeface="Arial Rounded MT Bold" panose="020F0704030504030204" pitchFamily="34" charset="0"/>
            </a:endParaRPr>
          </a:p>
          <a:p>
            <a:pPr lvl="2">
              <a:spcBef>
                <a:spcPts val="0"/>
              </a:spcBef>
            </a:pPr>
            <a:r>
              <a:rPr lang="en-US" sz="2000" dirty="0">
                <a:latin typeface="Arial Rounded MT Bold" panose="020F0704030504030204" pitchFamily="34" charset="0"/>
              </a:rPr>
              <a:t>Bridge the gap between </a:t>
            </a:r>
          </a:p>
          <a:p>
            <a:pPr marL="914400" lvl="2" indent="0">
              <a:spcBef>
                <a:spcPts val="0"/>
              </a:spcBef>
              <a:buNone/>
            </a:pPr>
            <a:r>
              <a:rPr lang="en-US" sz="2000" dirty="0">
                <a:latin typeface="Arial Rounded MT Bold" panose="020F0704030504030204" pitchFamily="34" charset="0"/>
              </a:rPr>
              <a:t>    IT and clinical communities</a:t>
            </a:r>
          </a:p>
          <a:p>
            <a:pPr lvl="2"/>
            <a:r>
              <a:rPr lang="en-US" sz="2000" dirty="0">
                <a:latin typeface="Arial Rounded MT Bold" panose="020F0704030504030204" pitchFamily="34" charset="0"/>
              </a:rPr>
              <a:t>Engage nurses and IT.</a:t>
            </a:r>
          </a:p>
          <a:p>
            <a:pPr marL="0" indent="0">
              <a:buNone/>
            </a:pPr>
            <a:endParaRPr lang="en-US" sz="2400" dirty="0">
              <a:latin typeface="Arial Rounded MT Bold" panose="020F0704030504030204" pitchFamily="34" charset="0"/>
            </a:endParaRPr>
          </a:p>
          <a:p>
            <a:endParaRPr lang="en-US" sz="2400" dirty="0">
              <a:latin typeface="Arial Rounded MT Bold" panose="020F0704030504030204" pitchFamily="34" charset="0"/>
            </a:endParaRPr>
          </a:p>
          <a:p>
            <a:endParaRPr lang="en-US" sz="2400" dirty="0">
              <a:latin typeface="Arial Rounded MT Bold" panose="020F0704030504030204" pitchFamily="34" charset="0"/>
            </a:endParaRPr>
          </a:p>
        </p:txBody>
      </p:sp>
      <p:pic>
        <p:nvPicPr>
          <p:cNvPr id="4" name="Picture 3">
            <a:extLst>
              <a:ext uri="{FF2B5EF4-FFF2-40B4-BE49-F238E27FC236}">
                <a16:creationId xmlns:a16="http://schemas.microsoft.com/office/drawing/2014/main" id="{B2F02634-4705-425A-BDC8-B663FE741CD6}"/>
              </a:ext>
            </a:extLst>
          </p:cNvPr>
          <p:cNvPicPr>
            <a:picLocks noChangeAspect="1"/>
          </p:cNvPicPr>
          <p:nvPr/>
        </p:nvPicPr>
        <p:blipFill>
          <a:blip r:embed="rId2"/>
          <a:stretch>
            <a:fillRect/>
          </a:stretch>
        </p:blipFill>
        <p:spPr>
          <a:xfrm>
            <a:off x="6838718" y="2728694"/>
            <a:ext cx="4007358" cy="1842579"/>
          </a:xfrm>
          <a:prstGeom prst="rect">
            <a:avLst/>
          </a:prstGeom>
        </p:spPr>
      </p:pic>
      <p:sp>
        <p:nvSpPr>
          <p:cNvPr id="5" name="TextBox 4">
            <a:extLst>
              <a:ext uri="{FF2B5EF4-FFF2-40B4-BE49-F238E27FC236}">
                <a16:creationId xmlns:a16="http://schemas.microsoft.com/office/drawing/2014/main" id="{1C83A3B7-C23C-4A5E-AE68-9F6A3F4FB7C3}"/>
              </a:ext>
            </a:extLst>
          </p:cNvPr>
          <p:cNvSpPr txBox="1"/>
          <p:nvPr/>
        </p:nvSpPr>
        <p:spPr>
          <a:xfrm>
            <a:off x="6322584" y="5376679"/>
            <a:ext cx="5405563" cy="1200329"/>
          </a:xfrm>
          <a:prstGeom prst="rect">
            <a:avLst/>
          </a:prstGeom>
          <a:noFill/>
        </p:spPr>
        <p:txBody>
          <a:bodyPr wrap="square" rtlCol="0">
            <a:spAutoFit/>
          </a:bodyPr>
          <a:lstStyle/>
          <a:p>
            <a:pPr algn="ctr"/>
            <a:r>
              <a:rPr lang="en-US" sz="2400" b="1" i="1" dirty="0">
                <a:solidFill>
                  <a:srgbClr val="00B050"/>
                </a:solidFill>
                <a:latin typeface="Arial Rounded MT Bold" panose="020F0704030504030204" pitchFamily="34" charset="0"/>
              </a:rPr>
              <a:t>Resulting in…  </a:t>
            </a:r>
            <a:endParaRPr lang="en-US" sz="2400" dirty="0">
              <a:latin typeface="Arial Rounded MT Bold" panose="020F0704030504030204" pitchFamily="34" charset="0"/>
            </a:endParaRPr>
          </a:p>
          <a:p>
            <a:pPr algn="ctr"/>
            <a:r>
              <a:rPr lang="en-US" sz="2400" b="1" dirty="0">
                <a:latin typeface="Arial Rounded MT Bold" panose="020F0704030504030204" pitchFamily="34" charset="0"/>
              </a:rPr>
              <a:t>Patient care transformed by data…</a:t>
            </a:r>
          </a:p>
          <a:p>
            <a:pPr algn="ctr"/>
            <a:r>
              <a:rPr lang="en-US" sz="2400" b="1" dirty="0">
                <a:latin typeface="Arial Rounded MT Bold" panose="020F0704030504030204" pitchFamily="34" charset="0"/>
              </a:rPr>
              <a:t>Measurable outcomes</a:t>
            </a:r>
          </a:p>
        </p:txBody>
      </p:sp>
    </p:spTree>
    <p:extLst>
      <p:ext uri="{BB962C8B-B14F-4D97-AF65-F5344CB8AC3E}">
        <p14:creationId xmlns:p14="http://schemas.microsoft.com/office/powerpoint/2010/main" val="403959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554B-C293-401A-BCE2-6E60CB55418E}"/>
              </a:ext>
            </a:extLst>
          </p:cNvPr>
          <p:cNvSpPr>
            <a:spLocks noGrp="1"/>
          </p:cNvSpPr>
          <p:nvPr>
            <p:ph type="title"/>
          </p:nvPr>
        </p:nvSpPr>
        <p:spPr>
          <a:xfrm>
            <a:off x="402337" y="594360"/>
            <a:ext cx="11102276" cy="1144280"/>
          </a:xfrm>
        </p:spPr>
        <p:txBody>
          <a:bodyPr>
            <a:normAutofit fontScale="90000"/>
          </a:bodyPr>
          <a:lstStyle/>
          <a:p>
            <a:pPr algn="ctr"/>
            <a:r>
              <a:rPr lang="en-US" dirty="0"/>
              <a:t>    </a:t>
            </a:r>
            <a:r>
              <a:rPr lang="en-US" dirty="0">
                <a:latin typeface="Arial Rounded MT Bold" panose="020F0704030504030204" pitchFamily="34" charset="0"/>
              </a:rPr>
              <a:t>Information Technology &amp; Nursing Informatics </a:t>
            </a:r>
            <a:br>
              <a:rPr lang="en-US" dirty="0">
                <a:latin typeface="Arial Rounded MT Bold" panose="020F0704030504030204" pitchFamily="34" charset="0"/>
              </a:rPr>
            </a:br>
            <a:r>
              <a:rPr lang="en-US" b="1" dirty="0">
                <a:solidFill>
                  <a:schemeClr val="bg2">
                    <a:lumMod val="50000"/>
                  </a:schemeClr>
                </a:solidFill>
                <a:latin typeface="Arial Rounded MT Bold" panose="020F0704030504030204" pitchFamily="34" charset="0"/>
              </a:rPr>
              <a:t>Communicate and Collaborate </a:t>
            </a:r>
          </a:p>
        </p:txBody>
      </p:sp>
      <p:pic>
        <p:nvPicPr>
          <p:cNvPr id="4" name="Content Placeholder 3">
            <a:extLst>
              <a:ext uri="{FF2B5EF4-FFF2-40B4-BE49-F238E27FC236}">
                <a16:creationId xmlns:a16="http://schemas.microsoft.com/office/drawing/2014/main" id="{0784588F-73AC-405C-94E8-1480B512EEB6}"/>
              </a:ext>
            </a:extLst>
          </p:cNvPr>
          <p:cNvPicPr>
            <a:picLocks noGrp="1" noChangeAspect="1"/>
          </p:cNvPicPr>
          <p:nvPr>
            <p:ph idx="1"/>
          </p:nvPr>
        </p:nvPicPr>
        <p:blipFill>
          <a:blip r:embed="rId2"/>
          <a:stretch>
            <a:fillRect/>
          </a:stretch>
        </p:blipFill>
        <p:spPr>
          <a:xfrm>
            <a:off x="6872159" y="2355379"/>
            <a:ext cx="2183923" cy="1607074"/>
          </a:xfrm>
          <a:prstGeom prst="rect">
            <a:avLst/>
          </a:prstGeom>
        </p:spPr>
      </p:pic>
      <p:sp>
        <p:nvSpPr>
          <p:cNvPr id="5" name="TextBox 4">
            <a:extLst>
              <a:ext uri="{FF2B5EF4-FFF2-40B4-BE49-F238E27FC236}">
                <a16:creationId xmlns:a16="http://schemas.microsoft.com/office/drawing/2014/main" id="{725D3050-BC4C-402C-B6BC-FE66B706D30A}"/>
              </a:ext>
            </a:extLst>
          </p:cNvPr>
          <p:cNvSpPr txBox="1"/>
          <p:nvPr/>
        </p:nvSpPr>
        <p:spPr>
          <a:xfrm>
            <a:off x="2105298" y="2580408"/>
            <a:ext cx="3475600" cy="1631216"/>
          </a:xfrm>
          <a:prstGeom prst="rect">
            <a:avLst/>
          </a:prstGeom>
          <a:noFill/>
        </p:spPr>
        <p:txBody>
          <a:bodyPr wrap="square" rtlCol="0">
            <a:spAutoFit/>
          </a:bodyPr>
          <a:lstStyle/>
          <a:p>
            <a:r>
              <a:rPr lang="en-US" sz="2000" b="1" dirty="0"/>
              <a:t>IT programmers</a:t>
            </a:r>
            <a:r>
              <a:rPr lang="en-US" sz="2000" dirty="0"/>
              <a:t>  would find it appropriate to </a:t>
            </a:r>
            <a:r>
              <a:rPr lang="en-US" sz="2000" b="1" dirty="0">
                <a:solidFill>
                  <a:schemeClr val="bg2">
                    <a:lumMod val="50000"/>
                  </a:schemeClr>
                </a:solidFill>
              </a:rPr>
              <a:t>alphabetize the dropdown menu </a:t>
            </a:r>
            <a:r>
              <a:rPr lang="en-US" sz="2000" dirty="0"/>
              <a:t>within the electronic health record….. </a:t>
            </a:r>
          </a:p>
        </p:txBody>
      </p:sp>
      <p:sp>
        <p:nvSpPr>
          <p:cNvPr id="7" name="TextBox 6">
            <a:extLst>
              <a:ext uri="{FF2B5EF4-FFF2-40B4-BE49-F238E27FC236}">
                <a16:creationId xmlns:a16="http://schemas.microsoft.com/office/drawing/2014/main" id="{E0BEC56B-DD7E-4297-8D4F-5E64BFE7B818}"/>
              </a:ext>
            </a:extLst>
          </p:cNvPr>
          <p:cNvSpPr txBox="1"/>
          <p:nvPr/>
        </p:nvSpPr>
        <p:spPr>
          <a:xfrm>
            <a:off x="2105298" y="4674475"/>
            <a:ext cx="3187417" cy="1938992"/>
          </a:xfrm>
          <a:prstGeom prst="rect">
            <a:avLst/>
          </a:prstGeom>
          <a:noFill/>
        </p:spPr>
        <p:txBody>
          <a:bodyPr wrap="square" rtlCol="0">
            <a:spAutoFit/>
          </a:bodyPr>
          <a:lstStyle/>
          <a:p>
            <a:r>
              <a:rPr lang="en-US" sz="2000" b="1" dirty="0"/>
              <a:t>Nursing </a:t>
            </a:r>
            <a:r>
              <a:rPr lang="en-US" sz="2000" dirty="0"/>
              <a:t>staff complete a “Head to Toe” assessment – requiring </a:t>
            </a:r>
            <a:r>
              <a:rPr lang="en-US" sz="2000" b="1" dirty="0">
                <a:solidFill>
                  <a:schemeClr val="bg2">
                    <a:lumMod val="50000"/>
                  </a:schemeClr>
                </a:solidFill>
              </a:rPr>
              <a:t>a head to toe dropdown menu </a:t>
            </a:r>
            <a:r>
              <a:rPr lang="en-US" sz="2000" dirty="0"/>
              <a:t>within the electronic health record </a:t>
            </a:r>
          </a:p>
        </p:txBody>
      </p:sp>
      <p:sp>
        <p:nvSpPr>
          <p:cNvPr id="8" name="TextBox 7">
            <a:extLst>
              <a:ext uri="{FF2B5EF4-FFF2-40B4-BE49-F238E27FC236}">
                <a16:creationId xmlns:a16="http://schemas.microsoft.com/office/drawing/2014/main" id="{C1ECB3F4-68B9-462D-9DFF-A408D763015C}"/>
              </a:ext>
            </a:extLst>
          </p:cNvPr>
          <p:cNvSpPr txBox="1"/>
          <p:nvPr/>
        </p:nvSpPr>
        <p:spPr>
          <a:xfrm>
            <a:off x="10238923" y="2580408"/>
            <a:ext cx="1617751" cy="1569660"/>
          </a:xfrm>
          <a:prstGeom prst="rect">
            <a:avLst/>
          </a:prstGeom>
          <a:noFill/>
        </p:spPr>
        <p:txBody>
          <a:bodyPr wrap="none" rtlCol="0">
            <a:spAutoFit/>
          </a:bodyPr>
          <a:lstStyle/>
          <a:p>
            <a:pPr algn="ctr"/>
            <a:r>
              <a:rPr lang="en-US" sz="2400" b="1" dirty="0">
                <a:solidFill>
                  <a:schemeClr val="accent1"/>
                </a:solidFill>
                <a:effectLst>
                  <a:glow rad="63500">
                    <a:schemeClr val="accent1">
                      <a:satMod val="175000"/>
                      <a:alpha val="40000"/>
                    </a:schemeClr>
                  </a:glow>
                </a:effectLst>
              </a:rPr>
              <a:t>Head</a:t>
            </a:r>
          </a:p>
          <a:p>
            <a:pPr algn="ctr"/>
            <a:r>
              <a:rPr lang="en-US" sz="2400" b="1" dirty="0">
                <a:solidFill>
                  <a:schemeClr val="accent1"/>
                </a:solidFill>
                <a:effectLst>
                  <a:glow rad="63500">
                    <a:schemeClr val="accent1">
                      <a:satMod val="175000"/>
                      <a:alpha val="40000"/>
                    </a:schemeClr>
                  </a:glow>
                </a:effectLst>
              </a:rPr>
              <a:t>Knees</a:t>
            </a:r>
          </a:p>
          <a:p>
            <a:pPr algn="ctr"/>
            <a:r>
              <a:rPr lang="en-US" sz="2400" b="1" dirty="0">
                <a:solidFill>
                  <a:schemeClr val="accent1"/>
                </a:solidFill>
                <a:effectLst>
                  <a:glow rad="63500">
                    <a:schemeClr val="accent1">
                      <a:satMod val="175000"/>
                      <a:alpha val="40000"/>
                    </a:schemeClr>
                  </a:glow>
                </a:effectLst>
              </a:rPr>
              <a:t>Shoulders</a:t>
            </a:r>
          </a:p>
          <a:p>
            <a:pPr algn="ctr"/>
            <a:r>
              <a:rPr lang="en-US" sz="2400" b="1" dirty="0">
                <a:solidFill>
                  <a:schemeClr val="accent1"/>
                </a:solidFill>
                <a:effectLst>
                  <a:glow rad="63500">
                    <a:schemeClr val="accent1">
                      <a:satMod val="175000"/>
                      <a:alpha val="40000"/>
                    </a:schemeClr>
                  </a:glow>
                </a:effectLst>
              </a:rPr>
              <a:t>Toes</a:t>
            </a:r>
          </a:p>
        </p:txBody>
      </p:sp>
      <p:sp>
        <p:nvSpPr>
          <p:cNvPr id="9" name="TextBox 8">
            <a:extLst>
              <a:ext uri="{FF2B5EF4-FFF2-40B4-BE49-F238E27FC236}">
                <a16:creationId xmlns:a16="http://schemas.microsoft.com/office/drawing/2014/main" id="{E382A0B6-2066-4FA0-A120-EB5C8EE631BC}"/>
              </a:ext>
            </a:extLst>
          </p:cNvPr>
          <p:cNvSpPr txBox="1"/>
          <p:nvPr/>
        </p:nvSpPr>
        <p:spPr>
          <a:xfrm>
            <a:off x="10238923" y="4643026"/>
            <a:ext cx="1617751" cy="1569660"/>
          </a:xfrm>
          <a:prstGeom prst="rect">
            <a:avLst/>
          </a:prstGeom>
          <a:noFill/>
        </p:spPr>
        <p:txBody>
          <a:bodyPr wrap="none" rtlCol="0">
            <a:spAutoFit/>
            <a:scene3d>
              <a:camera prst="orthographicFront"/>
              <a:lightRig rig="threePt" dir="t"/>
            </a:scene3d>
            <a:sp3d extrusionH="57150">
              <a:bevelT w="38100" h="38100" prst="angle"/>
            </a:sp3d>
          </a:bodyPr>
          <a:lstStyle/>
          <a:p>
            <a:pPr algn="ctr"/>
            <a:r>
              <a:rPr lang="en-US" sz="2400" b="1" dirty="0">
                <a:solidFill>
                  <a:schemeClr val="accent1"/>
                </a:solidFill>
                <a:effectLst>
                  <a:glow rad="228600">
                    <a:schemeClr val="accent1">
                      <a:satMod val="175000"/>
                      <a:alpha val="40000"/>
                    </a:schemeClr>
                  </a:glow>
                </a:effectLst>
              </a:rPr>
              <a:t>Head</a:t>
            </a:r>
          </a:p>
          <a:p>
            <a:pPr algn="ctr"/>
            <a:r>
              <a:rPr lang="en-US" sz="2400" b="1" dirty="0">
                <a:solidFill>
                  <a:schemeClr val="accent1"/>
                </a:solidFill>
                <a:effectLst>
                  <a:glow rad="228600">
                    <a:schemeClr val="accent1">
                      <a:satMod val="175000"/>
                      <a:alpha val="40000"/>
                    </a:schemeClr>
                  </a:glow>
                </a:effectLst>
              </a:rPr>
              <a:t>Shoulders</a:t>
            </a:r>
          </a:p>
          <a:p>
            <a:pPr algn="ctr"/>
            <a:r>
              <a:rPr lang="en-US" sz="2400" b="1" dirty="0">
                <a:solidFill>
                  <a:schemeClr val="accent1"/>
                </a:solidFill>
                <a:effectLst>
                  <a:glow rad="228600">
                    <a:schemeClr val="accent1">
                      <a:satMod val="175000"/>
                      <a:alpha val="40000"/>
                    </a:schemeClr>
                  </a:glow>
                </a:effectLst>
              </a:rPr>
              <a:t>Knees</a:t>
            </a:r>
          </a:p>
          <a:p>
            <a:pPr algn="ctr"/>
            <a:r>
              <a:rPr lang="en-US" sz="2400" b="1" dirty="0">
                <a:solidFill>
                  <a:schemeClr val="accent1"/>
                </a:solidFill>
                <a:effectLst>
                  <a:glow rad="228600">
                    <a:schemeClr val="accent1">
                      <a:satMod val="175000"/>
                      <a:alpha val="40000"/>
                    </a:schemeClr>
                  </a:glow>
                </a:effectLst>
              </a:rPr>
              <a:t>Toes</a:t>
            </a:r>
          </a:p>
        </p:txBody>
      </p:sp>
      <p:sp>
        <p:nvSpPr>
          <p:cNvPr id="11" name="Equals 10">
            <a:extLst>
              <a:ext uri="{FF2B5EF4-FFF2-40B4-BE49-F238E27FC236}">
                <a16:creationId xmlns:a16="http://schemas.microsoft.com/office/drawing/2014/main" id="{00353F2F-F250-4F8F-A6C5-67F5EB0BB64E}"/>
              </a:ext>
            </a:extLst>
          </p:cNvPr>
          <p:cNvSpPr/>
          <p:nvPr/>
        </p:nvSpPr>
        <p:spPr>
          <a:xfrm>
            <a:off x="9244513" y="4826301"/>
            <a:ext cx="914400" cy="914400"/>
          </a:xfrm>
          <a:prstGeom prst="mathEqua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Equals 11">
            <a:extLst>
              <a:ext uri="{FF2B5EF4-FFF2-40B4-BE49-F238E27FC236}">
                <a16:creationId xmlns:a16="http://schemas.microsoft.com/office/drawing/2014/main" id="{A2A7D152-7611-4168-A160-59736AA75FC6}"/>
              </a:ext>
            </a:extLst>
          </p:cNvPr>
          <p:cNvSpPr/>
          <p:nvPr/>
        </p:nvSpPr>
        <p:spPr>
          <a:xfrm>
            <a:off x="5769329" y="2861872"/>
            <a:ext cx="914400" cy="914400"/>
          </a:xfrm>
          <a:prstGeom prst="mathEqua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Equals 12">
            <a:extLst>
              <a:ext uri="{FF2B5EF4-FFF2-40B4-BE49-F238E27FC236}">
                <a16:creationId xmlns:a16="http://schemas.microsoft.com/office/drawing/2014/main" id="{7902C5A0-2917-460D-BBEB-80C5C3AE4334}"/>
              </a:ext>
            </a:extLst>
          </p:cNvPr>
          <p:cNvSpPr/>
          <p:nvPr/>
        </p:nvSpPr>
        <p:spPr>
          <a:xfrm>
            <a:off x="9244513" y="2861872"/>
            <a:ext cx="914400" cy="914400"/>
          </a:xfrm>
          <a:prstGeom prst="mathEqua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Equals 13">
            <a:extLst>
              <a:ext uri="{FF2B5EF4-FFF2-40B4-BE49-F238E27FC236}">
                <a16:creationId xmlns:a16="http://schemas.microsoft.com/office/drawing/2014/main" id="{82E28EFC-51FF-488D-8E88-B2C1E6C8336A}"/>
              </a:ext>
            </a:extLst>
          </p:cNvPr>
          <p:cNvSpPr/>
          <p:nvPr/>
        </p:nvSpPr>
        <p:spPr>
          <a:xfrm>
            <a:off x="5769329" y="4951474"/>
            <a:ext cx="914400" cy="914400"/>
          </a:xfrm>
          <a:prstGeom prst="mathEqua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6D7E1E26-D10A-4724-AC72-0A84B9956EBB}"/>
              </a:ext>
            </a:extLst>
          </p:cNvPr>
          <p:cNvPicPr>
            <a:picLocks noChangeAspect="1"/>
          </p:cNvPicPr>
          <p:nvPr/>
        </p:nvPicPr>
        <p:blipFill>
          <a:blip r:embed="rId3"/>
          <a:stretch>
            <a:fillRect/>
          </a:stretch>
        </p:blipFill>
        <p:spPr>
          <a:xfrm>
            <a:off x="7019119" y="4431013"/>
            <a:ext cx="2036963" cy="1704975"/>
          </a:xfrm>
          <a:prstGeom prst="rect">
            <a:avLst/>
          </a:prstGeom>
        </p:spPr>
      </p:pic>
    </p:spTree>
    <p:extLst>
      <p:ext uri="{BB962C8B-B14F-4D97-AF65-F5344CB8AC3E}">
        <p14:creationId xmlns:p14="http://schemas.microsoft.com/office/powerpoint/2010/main" val="198431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F0986FA-ADFD-404B-8F8D-3F963CA33522}"/>
              </a:ext>
            </a:extLst>
          </p:cNvPr>
          <p:cNvPicPr>
            <a:picLocks noGrp="1" noChangeAspect="1"/>
          </p:cNvPicPr>
          <p:nvPr>
            <p:ph idx="1"/>
          </p:nvPr>
        </p:nvPicPr>
        <p:blipFill>
          <a:blip r:embed="rId2"/>
          <a:stretch>
            <a:fillRect/>
          </a:stretch>
        </p:blipFill>
        <p:spPr>
          <a:xfrm>
            <a:off x="3640822" y="637563"/>
            <a:ext cx="6182686" cy="5744071"/>
          </a:xfrm>
          <a:prstGeom prst="rect">
            <a:avLst/>
          </a:prstGeom>
        </p:spPr>
      </p:pic>
    </p:spTree>
    <p:extLst>
      <p:ext uri="{BB962C8B-B14F-4D97-AF65-F5344CB8AC3E}">
        <p14:creationId xmlns:p14="http://schemas.microsoft.com/office/powerpoint/2010/main" val="374966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52C7-67E8-438E-8F15-E828DF23F030}"/>
              </a:ext>
            </a:extLst>
          </p:cNvPr>
          <p:cNvSpPr>
            <a:spLocks noGrp="1"/>
          </p:cNvSpPr>
          <p:nvPr>
            <p:ph type="title"/>
          </p:nvPr>
        </p:nvSpPr>
        <p:spPr>
          <a:xfrm>
            <a:off x="2002088" y="958800"/>
            <a:ext cx="8911687" cy="988816"/>
          </a:xfrm>
        </p:spPr>
        <p:txBody>
          <a:bodyPr/>
          <a:lstStyle/>
          <a:p>
            <a:pPr algn="ctr"/>
            <a:r>
              <a:rPr lang="en-US" dirty="0">
                <a:latin typeface="Arial Rounded MT Bold" panose="020F0704030504030204" pitchFamily="34" charset="0"/>
              </a:rPr>
              <a:t>References</a:t>
            </a:r>
          </a:p>
        </p:txBody>
      </p:sp>
      <p:sp>
        <p:nvSpPr>
          <p:cNvPr id="3" name="Content Placeholder 2">
            <a:extLst>
              <a:ext uri="{FF2B5EF4-FFF2-40B4-BE49-F238E27FC236}">
                <a16:creationId xmlns:a16="http://schemas.microsoft.com/office/drawing/2014/main" id="{35A7A444-118F-4C9B-ABB9-B3F157D76477}"/>
              </a:ext>
            </a:extLst>
          </p:cNvPr>
          <p:cNvSpPr>
            <a:spLocks noGrp="1"/>
          </p:cNvSpPr>
          <p:nvPr>
            <p:ph idx="1"/>
          </p:nvPr>
        </p:nvSpPr>
        <p:spPr>
          <a:xfrm>
            <a:off x="2461196" y="2614034"/>
            <a:ext cx="8915400" cy="3777622"/>
          </a:xfrm>
        </p:spPr>
        <p:txBody>
          <a:bodyPr>
            <a:normAutofit/>
          </a:bodyPr>
          <a:lstStyle/>
          <a:p>
            <a:pPr>
              <a:spcBef>
                <a:spcPts val="0"/>
              </a:spcBef>
            </a:pPr>
            <a:r>
              <a:rPr lang="en-US" sz="2000" dirty="0">
                <a:solidFill>
                  <a:schemeClr val="tx1"/>
                </a:solidFill>
                <a:latin typeface="Arial Rounded MT Bold" panose="020F0704030504030204" pitchFamily="34" charset="0"/>
              </a:rPr>
              <a:t>American Medical Informatics Association. (2018). Retrieved from https://www.amia.org/programs/working-groups/nursing-informatics</a:t>
            </a:r>
          </a:p>
          <a:p>
            <a:pPr marL="0" indent="0">
              <a:spcBef>
                <a:spcPts val="0"/>
              </a:spcBef>
              <a:buNone/>
            </a:pPr>
            <a:endParaRPr lang="en-US" sz="2000" dirty="0">
              <a:solidFill>
                <a:schemeClr val="tx1"/>
              </a:solidFill>
              <a:latin typeface="Arial Rounded MT Bold" panose="020F0704030504030204" pitchFamily="34" charset="0"/>
            </a:endParaRPr>
          </a:p>
          <a:p>
            <a:pPr>
              <a:spcBef>
                <a:spcPts val="0"/>
              </a:spcBef>
            </a:pPr>
            <a:r>
              <a:rPr lang="en-US" sz="2000" dirty="0">
                <a:solidFill>
                  <a:schemeClr val="tx1"/>
                </a:solidFill>
                <a:latin typeface="Arial Rounded MT Bold" panose="020F0704030504030204" pitchFamily="34" charset="0"/>
              </a:rPr>
              <a:t>American Nurses Association. (2015). </a:t>
            </a:r>
            <a:r>
              <a:rPr lang="en-US" sz="2000" i="1" dirty="0">
                <a:solidFill>
                  <a:schemeClr val="tx1"/>
                </a:solidFill>
                <a:latin typeface="Arial Rounded MT Bold" panose="020F0704030504030204" pitchFamily="34" charset="0"/>
              </a:rPr>
              <a:t>Nursing informatics: Scope and standards of practice (2</a:t>
            </a:r>
            <a:r>
              <a:rPr lang="en-US" sz="2000" i="1" baseline="30000" dirty="0">
                <a:solidFill>
                  <a:schemeClr val="tx1"/>
                </a:solidFill>
                <a:latin typeface="Arial Rounded MT Bold" panose="020F0704030504030204" pitchFamily="34" charset="0"/>
              </a:rPr>
              <a:t>nd</a:t>
            </a:r>
            <a:r>
              <a:rPr lang="en-US" sz="2000" i="1" dirty="0">
                <a:solidFill>
                  <a:schemeClr val="tx1"/>
                </a:solidFill>
                <a:latin typeface="Arial Rounded MT Bold" panose="020F0704030504030204" pitchFamily="34" charset="0"/>
              </a:rPr>
              <a:t> ed). </a:t>
            </a:r>
            <a:r>
              <a:rPr lang="en-US" sz="2000" dirty="0">
                <a:solidFill>
                  <a:schemeClr val="tx1"/>
                </a:solidFill>
                <a:latin typeface="Arial Rounded MT Bold" panose="020F0704030504030204" pitchFamily="34" charset="0"/>
              </a:rPr>
              <a:t>Silver springs, MD</a:t>
            </a:r>
          </a:p>
        </p:txBody>
      </p:sp>
    </p:spTree>
    <p:extLst>
      <p:ext uri="{BB962C8B-B14F-4D97-AF65-F5344CB8AC3E}">
        <p14:creationId xmlns:p14="http://schemas.microsoft.com/office/powerpoint/2010/main" val="32048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A8F1-5116-4F54-B429-D7CE5C789172}"/>
              </a:ext>
            </a:extLst>
          </p:cNvPr>
          <p:cNvSpPr>
            <a:spLocks noGrp="1"/>
          </p:cNvSpPr>
          <p:nvPr>
            <p:ph type="title"/>
          </p:nvPr>
        </p:nvSpPr>
        <p:spPr>
          <a:xfrm>
            <a:off x="3020776" y="792733"/>
            <a:ext cx="8911687" cy="1280890"/>
          </a:xfrm>
        </p:spPr>
        <p:txBody>
          <a:bodyPr>
            <a:normAutofit/>
          </a:bodyPr>
          <a:lstStyle/>
          <a:p>
            <a:r>
              <a:rPr lang="en-US" sz="5400" dirty="0">
                <a:latin typeface="Arial Rounded MT Bold" panose="020F0704030504030204" pitchFamily="34" charset="0"/>
              </a:rPr>
              <a:t>Presenter </a:t>
            </a:r>
          </a:p>
        </p:txBody>
      </p:sp>
      <p:sp>
        <p:nvSpPr>
          <p:cNvPr id="3" name="Content Placeholder 2">
            <a:extLst>
              <a:ext uri="{FF2B5EF4-FFF2-40B4-BE49-F238E27FC236}">
                <a16:creationId xmlns:a16="http://schemas.microsoft.com/office/drawing/2014/main" id="{6442D353-7545-4432-B855-3FFCD8028A57}"/>
              </a:ext>
            </a:extLst>
          </p:cNvPr>
          <p:cNvSpPr>
            <a:spLocks noGrp="1"/>
          </p:cNvSpPr>
          <p:nvPr>
            <p:ph idx="1"/>
          </p:nvPr>
        </p:nvSpPr>
        <p:spPr>
          <a:xfrm>
            <a:off x="4932783" y="2984020"/>
            <a:ext cx="7854176" cy="2508578"/>
          </a:xfrm>
        </p:spPr>
        <p:txBody>
          <a:bodyPr>
            <a:normAutofit fontScale="77500" lnSpcReduction="20000"/>
          </a:bodyPr>
          <a:lstStyle/>
          <a:p>
            <a:pPr marL="0" indent="0">
              <a:buNone/>
            </a:pPr>
            <a:r>
              <a:rPr lang="en-US" sz="2900" b="1" dirty="0">
                <a:solidFill>
                  <a:schemeClr val="tx1"/>
                </a:solidFill>
                <a:latin typeface="Lucida Handwriting" panose="03010101010101010101" pitchFamily="66" charset="0"/>
              </a:rPr>
              <a:t>Holly E. Gauthier-Wetzel </a:t>
            </a:r>
            <a:r>
              <a:rPr lang="en-US" sz="2400" dirty="0">
                <a:solidFill>
                  <a:schemeClr val="bg2">
                    <a:lumMod val="10000"/>
                  </a:schemeClr>
                </a:solidFill>
                <a:latin typeface="Arial Rounded MT Bold" panose="020F0704030504030204" pitchFamily="34" charset="0"/>
              </a:rPr>
              <a:t>MSN, BSN, RN-BC, COI</a:t>
            </a:r>
          </a:p>
          <a:p>
            <a:pPr marL="0" indent="0">
              <a:buNone/>
            </a:pPr>
            <a:r>
              <a:rPr lang="en-US" sz="2400" dirty="0">
                <a:solidFill>
                  <a:schemeClr val="bg2">
                    <a:lumMod val="10000"/>
                  </a:schemeClr>
                </a:solidFill>
                <a:latin typeface="Arial Rounded MT Bold" panose="020F0704030504030204" pitchFamily="34" charset="0"/>
              </a:rPr>
              <a:t>PhD Candidate in Nursing Education</a:t>
            </a:r>
          </a:p>
          <a:p>
            <a:pPr marL="0" indent="0">
              <a:buNone/>
            </a:pPr>
            <a:r>
              <a:rPr lang="en-US" sz="2400" dirty="0">
                <a:solidFill>
                  <a:schemeClr val="bg2">
                    <a:lumMod val="10000"/>
                  </a:schemeClr>
                </a:solidFill>
                <a:latin typeface="Arial Rounded MT Bold" panose="020F0704030504030204" pitchFamily="34" charset="0"/>
              </a:rPr>
              <a:t>Walden University, Minneapolis, MN</a:t>
            </a:r>
          </a:p>
          <a:p>
            <a:pPr marL="0" indent="0">
              <a:buNone/>
            </a:pPr>
            <a:r>
              <a:rPr lang="en-US" sz="2400" dirty="0">
                <a:solidFill>
                  <a:schemeClr val="bg2">
                    <a:lumMod val="10000"/>
                  </a:schemeClr>
                </a:solidFill>
                <a:latin typeface="Arial Rounded MT Bold" panose="020F0704030504030204" pitchFamily="34" charset="0"/>
              </a:rPr>
              <a:t>	</a:t>
            </a:r>
            <a:r>
              <a:rPr lang="en-US" sz="2200" dirty="0">
                <a:solidFill>
                  <a:schemeClr val="bg2">
                    <a:lumMod val="10000"/>
                  </a:schemeClr>
                </a:solidFill>
                <a:latin typeface="Arial Rounded MT Bold" panose="020F0704030504030204" pitchFamily="34" charset="0"/>
              </a:rPr>
              <a:t>Nursing Informatics Specialist</a:t>
            </a:r>
          </a:p>
          <a:p>
            <a:pPr marL="0" indent="0">
              <a:buNone/>
            </a:pPr>
            <a:r>
              <a:rPr lang="en-US" sz="2200" dirty="0">
                <a:solidFill>
                  <a:schemeClr val="bg2">
                    <a:lumMod val="10000"/>
                  </a:schemeClr>
                </a:solidFill>
                <a:latin typeface="Arial Rounded MT Bold" panose="020F0704030504030204" pitchFamily="34" charset="0"/>
              </a:rPr>
              <a:t>	Coordinator: Barcode Medication Administration</a:t>
            </a:r>
          </a:p>
          <a:p>
            <a:pPr marL="0" indent="0">
              <a:buNone/>
            </a:pPr>
            <a:r>
              <a:rPr lang="en-US" sz="2200" dirty="0">
                <a:solidFill>
                  <a:schemeClr val="bg2">
                    <a:lumMod val="10000"/>
                  </a:schemeClr>
                </a:solidFill>
                <a:latin typeface="Arial Rounded MT Bold" panose="020F0704030504030204" pitchFamily="34" charset="0"/>
              </a:rPr>
              <a:t>	Veteran Affairs Medical Center, Charleston, SC</a:t>
            </a:r>
          </a:p>
          <a:p>
            <a:pPr marL="0" indent="0">
              <a:buNone/>
            </a:pPr>
            <a:r>
              <a:rPr lang="en-US" sz="2200" dirty="0">
                <a:solidFill>
                  <a:schemeClr val="bg2">
                    <a:lumMod val="10000"/>
                  </a:schemeClr>
                </a:solidFill>
                <a:latin typeface="Arial Rounded MT Bold" panose="020F0704030504030204" pitchFamily="34" charset="0"/>
              </a:rPr>
              <a:t>	Holly.Gauthier-Wetzel@va.gov</a:t>
            </a:r>
          </a:p>
          <a:p>
            <a:pPr marL="0" indent="0">
              <a:buNone/>
            </a:pPr>
            <a:endParaRPr lang="en-US" sz="2400" dirty="0"/>
          </a:p>
          <a:p>
            <a:endParaRPr lang="en-US" dirty="0"/>
          </a:p>
        </p:txBody>
      </p:sp>
      <p:pic>
        <p:nvPicPr>
          <p:cNvPr id="5" name="Picture 4">
            <a:extLst>
              <a:ext uri="{FF2B5EF4-FFF2-40B4-BE49-F238E27FC236}">
                <a16:creationId xmlns:a16="http://schemas.microsoft.com/office/drawing/2014/main" id="{5284764F-218C-4032-9501-549A4FDCE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112" y="4161932"/>
            <a:ext cx="2595671" cy="2285319"/>
          </a:xfrm>
          <a:prstGeom prst="rect">
            <a:avLst/>
          </a:prstGeom>
        </p:spPr>
      </p:pic>
    </p:spTree>
    <p:extLst>
      <p:ext uri="{BB962C8B-B14F-4D97-AF65-F5344CB8AC3E}">
        <p14:creationId xmlns:p14="http://schemas.microsoft.com/office/powerpoint/2010/main" val="414204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0D04-BC70-4AEC-994D-2032508AE48D}"/>
              </a:ext>
            </a:extLst>
          </p:cNvPr>
          <p:cNvSpPr>
            <a:spLocks noGrp="1"/>
          </p:cNvSpPr>
          <p:nvPr>
            <p:ph type="title"/>
          </p:nvPr>
        </p:nvSpPr>
        <p:spPr>
          <a:xfrm>
            <a:off x="2268184" y="1000125"/>
            <a:ext cx="8911687" cy="1280890"/>
          </a:xfrm>
        </p:spPr>
        <p:txBody>
          <a:bodyPr>
            <a:normAutofit/>
          </a:bodyPr>
          <a:lstStyle/>
          <a:p>
            <a:pPr algn="ctr"/>
            <a:r>
              <a:rPr lang="en-US" sz="5400" b="1" dirty="0">
                <a:solidFill>
                  <a:schemeClr val="tx1"/>
                </a:solidFill>
                <a:latin typeface="Arial Rounded MT Bold" panose="020F0704030504030204" pitchFamily="34" charset="0"/>
              </a:rPr>
              <a:t>Objectives</a:t>
            </a:r>
          </a:p>
        </p:txBody>
      </p:sp>
      <p:sp>
        <p:nvSpPr>
          <p:cNvPr id="3" name="Text Placeholder 2">
            <a:extLst>
              <a:ext uri="{FF2B5EF4-FFF2-40B4-BE49-F238E27FC236}">
                <a16:creationId xmlns:a16="http://schemas.microsoft.com/office/drawing/2014/main" id="{47E69DB5-28C9-4E27-9D6F-D267620609B3}"/>
              </a:ext>
            </a:extLst>
          </p:cNvPr>
          <p:cNvSpPr>
            <a:spLocks noGrp="1"/>
          </p:cNvSpPr>
          <p:nvPr>
            <p:ph idx="1"/>
          </p:nvPr>
        </p:nvSpPr>
        <p:spPr>
          <a:xfrm>
            <a:off x="2760128" y="2757443"/>
            <a:ext cx="8915400" cy="3777622"/>
          </a:xfrm>
        </p:spPr>
        <p:txBody>
          <a:bodyPr>
            <a:normAutofit/>
          </a:bodyPr>
          <a:lstStyle/>
          <a:p>
            <a:pPr marL="457200" indent="-457200">
              <a:buFont typeface="Arial" panose="020B0604020202020204" pitchFamily="34" charset="0"/>
              <a:buChar char="•"/>
            </a:pPr>
            <a:r>
              <a:rPr lang="en-US" sz="3200" dirty="0">
                <a:solidFill>
                  <a:schemeClr val="tx1"/>
                </a:solidFill>
                <a:latin typeface="Arial Rounded MT Bold" panose="020F0704030504030204" pitchFamily="34" charset="0"/>
              </a:rPr>
              <a:t>Examine the role of Nursing Informatics</a:t>
            </a:r>
          </a:p>
          <a:p>
            <a:pPr marL="457200" indent="-457200">
              <a:buFont typeface="Arial" panose="020B0604020202020204" pitchFamily="34" charset="0"/>
              <a:buChar char="•"/>
            </a:pPr>
            <a:r>
              <a:rPr lang="en-US" sz="3200" dirty="0">
                <a:solidFill>
                  <a:schemeClr val="tx1"/>
                </a:solidFill>
                <a:latin typeface="Arial Rounded MT Bold" panose="020F0704030504030204" pitchFamily="34" charset="0"/>
              </a:rPr>
              <a:t>Outline Relationship between Nursing Informatics and Information Technology</a:t>
            </a:r>
          </a:p>
          <a:p>
            <a:pPr marL="457200" indent="-457200">
              <a:buFont typeface="Arial" panose="020B0604020202020204" pitchFamily="34" charset="0"/>
              <a:buChar char="•"/>
            </a:pPr>
            <a:r>
              <a:rPr lang="en-US" sz="3200" dirty="0">
                <a:solidFill>
                  <a:schemeClr val="tx1"/>
                </a:solidFill>
                <a:latin typeface="Arial Rounded MT Bold" panose="020F0704030504030204" pitchFamily="34" charset="0"/>
              </a:rPr>
              <a:t>Discuss communication methods</a:t>
            </a:r>
          </a:p>
          <a:p>
            <a:endParaRPr lang="en-US" dirty="0"/>
          </a:p>
        </p:txBody>
      </p:sp>
    </p:spTree>
    <p:extLst>
      <p:ext uri="{BB962C8B-B14F-4D97-AF65-F5344CB8AC3E}">
        <p14:creationId xmlns:p14="http://schemas.microsoft.com/office/powerpoint/2010/main" val="365820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38528" y="1664208"/>
            <a:ext cx="9153144" cy="4389120"/>
          </a:xfrm>
        </p:spPr>
        <p:txBody>
          <a:bodyPr>
            <a:normAutofit fontScale="62500" lnSpcReduction="20000"/>
          </a:bodyPr>
          <a:lstStyle/>
          <a:p>
            <a:pPr marL="0" indent="0">
              <a:buNone/>
            </a:pPr>
            <a:endParaRPr lang="en-US" altLang="en-US" i="1" dirty="0">
              <a:cs typeface="Georgia" pitchFamily="18" charset="0"/>
            </a:endParaRPr>
          </a:p>
          <a:p>
            <a:pPr marL="0" indent="0">
              <a:buNone/>
            </a:pPr>
            <a:r>
              <a:rPr lang="en-US" altLang="en-US" sz="5100" i="1" dirty="0">
                <a:solidFill>
                  <a:schemeClr val="tx1"/>
                </a:solidFill>
                <a:cs typeface="Georgia" pitchFamily="18" charset="0"/>
              </a:rPr>
              <a:t>Is a combination of cognitive science, computer science, information science, and nursing science ~</a:t>
            </a:r>
          </a:p>
          <a:p>
            <a:pPr marL="0" indent="0">
              <a:buNone/>
            </a:pPr>
            <a:endParaRPr lang="en-US" altLang="en-US" sz="5100" i="1" dirty="0">
              <a:solidFill>
                <a:schemeClr val="tx1"/>
              </a:solidFill>
              <a:cs typeface="Georgia" pitchFamily="18" charset="0"/>
            </a:endParaRPr>
          </a:p>
          <a:p>
            <a:pPr marL="0" indent="0">
              <a:buNone/>
            </a:pPr>
            <a:r>
              <a:rPr lang="en-US" altLang="en-US" sz="5100" i="1" dirty="0">
                <a:solidFill>
                  <a:schemeClr val="tx1"/>
                </a:solidFill>
                <a:cs typeface="Georgia" pitchFamily="18" charset="0"/>
              </a:rPr>
              <a:t>and includes the development, analysis, and evaluation of information systems augmented by technology created to support, enhance and manage patient care (AMIA, 2018). </a:t>
            </a:r>
          </a:p>
          <a:p>
            <a:pPr marL="0" indent="0">
              <a:buNone/>
            </a:pPr>
            <a:endParaRPr lang="en-US" altLang="en-US" i="1" dirty="0">
              <a:cs typeface="Georgia" pitchFamily="18" charset="0"/>
            </a:endParaRPr>
          </a:p>
          <a:p>
            <a:pPr marL="0" indent="0">
              <a:buNone/>
            </a:pPr>
            <a:endParaRPr lang="en-US" altLang="en-US" i="1" dirty="0">
              <a:cs typeface="Georgia" pitchFamily="18" charset="0"/>
            </a:endParaRPr>
          </a:p>
        </p:txBody>
      </p:sp>
      <p:sp>
        <p:nvSpPr>
          <p:cNvPr id="2" name="TextBox 1">
            <a:extLst>
              <a:ext uri="{FF2B5EF4-FFF2-40B4-BE49-F238E27FC236}">
                <a16:creationId xmlns:a16="http://schemas.microsoft.com/office/drawing/2014/main" id="{046D71BD-D097-4F88-8511-EBE9D5B0F5F0}"/>
              </a:ext>
            </a:extLst>
          </p:cNvPr>
          <p:cNvSpPr txBox="1"/>
          <p:nvPr/>
        </p:nvSpPr>
        <p:spPr>
          <a:xfrm>
            <a:off x="1938528" y="783575"/>
            <a:ext cx="8068872" cy="769441"/>
          </a:xfrm>
          <a:prstGeom prst="rect">
            <a:avLst/>
          </a:prstGeom>
          <a:noFill/>
        </p:spPr>
        <p:txBody>
          <a:bodyPr wrap="square" rtlCol="0">
            <a:spAutoFit/>
          </a:bodyPr>
          <a:lstStyle/>
          <a:p>
            <a:pPr algn="ctr"/>
            <a:r>
              <a:rPr lang="en-US" sz="4400" b="1" dirty="0">
                <a:latin typeface="Arial Rounded MT Bold" panose="020F0704030504030204" pitchFamily="34" charset="0"/>
              </a:rPr>
              <a:t>Nursing Informatics </a:t>
            </a:r>
          </a:p>
        </p:txBody>
      </p:sp>
      <p:pic>
        <p:nvPicPr>
          <p:cNvPr id="4" name="Picture 3">
            <a:extLst>
              <a:ext uri="{FF2B5EF4-FFF2-40B4-BE49-F238E27FC236}">
                <a16:creationId xmlns:a16="http://schemas.microsoft.com/office/drawing/2014/main" id="{900EE4E5-8CD9-4C67-8CB7-434B57A79C21}"/>
              </a:ext>
            </a:extLst>
          </p:cNvPr>
          <p:cNvPicPr>
            <a:picLocks noChangeAspect="1"/>
          </p:cNvPicPr>
          <p:nvPr/>
        </p:nvPicPr>
        <p:blipFill>
          <a:blip r:embed="rId3"/>
          <a:stretch>
            <a:fillRect/>
          </a:stretch>
        </p:blipFill>
        <p:spPr>
          <a:xfrm>
            <a:off x="9795339" y="159390"/>
            <a:ext cx="2195326" cy="2168554"/>
          </a:xfrm>
          <a:prstGeom prst="rect">
            <a:avLst/>
          </a:prstGeom>
        </p:spPr>
      </p:pic>
    </p:spTree>
    <p:extLst>
      <p:ext uri="{BB962C8B-B14F-4D97-AF65-F5344CB8AC3E}">
        <p14:creationId xmlns:p14="http://schemas.microsoft.com/office/powerpoint/2010/main" val="275716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1A03-7272-429C-92A5-CA6C8A84BCCF}"/>
              </a:ext>
            </a:extLst>
          </p:cNvPr>
          <p:cNvSpPr>
            <a:spLocks noGrp="1"/>
          </p:cNvSpPr>
          <p:nvPr>
            <p:ph type="title"/>
          </p:nvPr>
        </p:nvSpPr>
        <p:spPr>
          <a:xfrm>
            <a:off x="687388" y="531915"/>
            <a:ext cx="8911687" cy="1280890"/>
          </a:xfrm>
        </p:spPr>
        <p:txBody>
          <a:bodyPr/>
          <a:lstStyle/>
          <a:p>
            <a:pPr algn="ctr"/>
            <a:r>
              <a:rPr lang="en-US" b="1" dirty="0">
                <a:latin typeface="Arial Rounded MT Bold" panose="020F0704030504030204" pitchFamily="34" charset="0"/>
              </a:rPr>
              <a:t>Nursing Informaticists are…</a:t>
            </a:r>
          </a:p>
        </p:txBody>
      </p:sp>
      <p:sp>
        <p:nvSpPr>
          <p:cNvPr id="3" name="Content Placeholder 2">
            <a:extLst>
              <a:ext uri="{FF2B5EF4-FFF2-40B4-BE49-F238E27FC236}">
                <a16:creationId xmlns:a16="http://schemas.microsoft.com/office/drawing/2014/main" id="{2A19369F-45C5-4E56-A9B8-B55AE3980FAC}"/>
              </a:ext>
            </a:extLst>
          </p:cNvPr>
          <p:cNvSpPr>
            <a:spLocks noGrp="1"/>
          </p:cNvSpPr>
          <p:nvPr>
            <p:ph idx="1"/>
          </p:nvPr>
        </p:nvSpPr>
        <p:spPr>
          <a:xfrm>
            <a:off x="2589212" y="1371600"/>
            <a:ext cx="8915400" cy="5184648"/>
          </a:xfrm>
        </p:spPr>
        <p:txBody>
          <a:bodyPr numCol="2">
            <a:normAutofit/>
          </a:bodyPr>
          <a:lstStyle/>
          <a:p>
            <a:r>
              <a:rPr lang="en-US" b="1" dirty="0">
                <a:solidFill>
                  <a:schemeClr val="tx1"/>
                </a:solidFill>
              </a:rPr>
              <a:t>Communication Experts</a:t>
            </a:r>
          </a:p>
          <a:p>
            <a:pPr lvl="1"/>
            <a:r>
              <a:rPr lang="en-US" dirty="0">
                <a:solidFill>
                  <a:schemeClr val="tx1"/>
                </a:solidFill>
              </a:rPr>
              <a:t>Multidisciplinary</a:t>
            </a:r>
            <a:r>
              <a:rPr lang="en-US" dirty="0"/>
              <a:t> </a:t>
            </a:r>
          </a:p>
          <a:p>
            <a:r>
              <a:rPr lang="en-US" b="1" dirty="0">
                <a:solidFill>
                  <a:schemeClr val="tx1"/>
                </a:solidFill>
              </a:rPr>
              <a:t>Clinically Experienced</a:t>
            </a:r>
          </a:p>
          <a:p>
            <a:r>
              <a:rPr lang="en-US" b="1" dirty="0">
                <a:solidFill>
                  <a:schemeClr val="tx1"/>
                </a:solidFill>
              </a:rPr>
              <a:t>Medical Terminologists </a:t>
            </a:r>
          </a:p>
          <a:p>
            <a:r>
              <a:rPr lang="en-US" b="1" dirty="0">
                <a:solidFill>
                  <a:schemeClr val="tx1"/>
                </a:solidFill>
              </a:rPr>
              <a:t>Project Managers</a:t>
            </a:r>
          </a:p>
          <a:p>
            <a:pPr lvl="1"/>
            <a:r>
              <a:rPr lang="en-US" dirty="0">
                <a:solidFill>
                  <a:schemeClr val="tx1"/>
                </a:solidFill>
              </a:rPr>
              <a:t>System design</a:t>
            </a:r>
          </a:p>
          <a:p>
            <a:pPr lvl="1"/>
            <a:r>
              <a:rPr lang="en-US" dirty="0">
                <a:solidFill>
                  <a:schemeClr val="tx1"/>
                </a:solidFill>
              </a:rPr>
              <a:t>Lifecycle</a:t>
            </a:r>
          </a:p>
          <a:p>
            <a:pPr lvl="1"/>
            <a:r>
              <a:rPr lang="en-US" dirty="0">
                <a:solidFill>
                  <a:schemeClr val="tx1"/>
                </a:solidFill>
              </a:rPr>
              <a:t>Integration</a:t>
            </a:r>
          </a:p>
          <a:p>
            <a:pPr lvl="1"/>
            <a:r>
              <a:rPr lang="en-US" dirty="0">
                <a:solidFill>
                  <a:schemeClr val="tx1"/>
                </a:solidFill>
              </a:rPr>
              <a:t>Testing</a:t>
            </a:r>
          </a:p>
          <a:p>
            <a:r>
              <a:rPr lang="en-US" b="1" dirty="0">
                <a:solidFill>
                  <a:schemeClr val="tx1"/>
                </a:solidFill>
              </a:rPr>
              <a:t>Committee Spokespersons</a:t>
            </a:r>
          </a:p>
          <a:p>
            <a:r>
              <a:rPr lang="en-US" b="1" dirty="0">
                <a:solidFill>
                  <a:schemeClr val="tx1"/>
                </a:solidFill>
              </a:rPr>
              <a:t>Patient Advocates</a:t>
            </a:r>
          </a:p>
          <a:p>
            <a:pPr lvl="1"/>
            <a:r>
              <a:rPr lang="en-US" dirty="0">
                <a:solidFill>
                  <a:schemeClr val="tx1"/>
                </a:solidFill>
              </a:rPr>
              <a:t>Safety</a:t>
            </a:r>
          </a:p>
          <a:p>
            <a:pPr lvl="1"/>
            <a:r>
              <a:rPr lang="en-US" dirty="0">
                <a:solidFill>
                  <a:schemeClr val="tx1"/>
                </a:solidFill>
              </a:rPr>
              <a:t>Privacy</a:t>
            </a:r>
          </a:p>
          <a:p>
            <a:r>
              <a:rPr lang="en-US" b="1" dirty="0">
                <a:solidFill>
                  <a:schemeClr val="tx1"/>
                </a:solidFill>
              </a:rPr>
              <a:t>Information Security Managers</a:t>
            </a:r>
          </a:p>
          <a:p>
            <a:r>
              <a:rPr lang="en-US" b="1" dirty="0">
                <a:solidFill>
                  <a:schemeClr val="tx1"/>
                </a:solidFill>
              </a:rPr>
              <a:t>Data Analysts</a:t>
            </a:r>
          </a:p>
          <a:p>
            <a:r>
              <a:rPr lang="en-US" b="1" dirty="0">
                <a:solidFill>
                  <a:schemeClr val="tx1"/>
                </a:solidFill>
              </a:rPr>
              <a:t>Inventory Managers</a:t>
            </a:r>
          </a:p>
          <a:p>
            <a:r>
              <a:rPr lang="en-US" b="1" dirty="0">
                <a:solidFill>
                  <a:schemeClr val="tx1"/>
                </a:solidFill>
              </a:rPr>
              <a:t>Policy &amp; Procedure Developers</a:t>
            </a:r>
          </a:p>
          <a:p>
            <a:r>
              <a:rPr lang="en-US" b="1" dirty="0">
                <a:solidFill>
                  <a:schemeClr val="tx1"/>
                </a:solidFill>
              </a:rPr>
              <a:t>Documentation Specialists</a:t>
            </a:r>
          </a:p>
          <a:p>
            <a:r>
              <a:rPr lang="en-US" b="1" dirty="0">
                <a:solidFill>
                  <a:schemeClr val="tx1"/>
                </a:solidFill>
              </a:rPr>
              <a:t>Educators</a:t>
            </a:r>
          </a:p>
          <a:p>
            <a:r>
              <a:rPr lang="en-US" b="1" dirty="0">
                <a:solidFill>
                  <a:schemeClr val="tx1"/>
                </a:solidFill>
              </a:rPr>
              <a:t>Compliance Experts</a:t>
            </a:r>
          </a:p>
          <a:p>
            <a:pPr lvl="1"/>
            <a:r>
              <a:rPr lang="en-US" dirty="0">
                <a:solidFill>
                  <a:schemeClr val="tx1"/>
                </a:solidFill>
              </a:rPr>
              <a:t>Agency, Local, and National</a:t>
            </a:r>
          </a:p>
          <a:p>
            <a:pPr marL="0" indent="0">
              <a:buNone/>
            </a:pPr>
            <a:endParaRPr lang="en-US" dirty="0"/>
          </a:p>
        </p:txBody>
      </p:sp>
      <p:pic>
        <p:nvPicPr>
          <p:cNvPr id="4" name="Picture 3">
            <a:extLst>
              <a:ext uri="{FF2B5EF4-FFF2-40B4-BE49-F238E27FC236}">
                <a16:creationId xmlns:a16="http://schemas.microsoft.com/office/drawing/2014/main" id="{CCADE5B5-4E19-4AA2-8EFE-CC76DEF638EC}"/>
              </a:ext>
            </a:extLst>
          </p:cNvPr>
          <p:cNvPicPr>
            <a:picLocks noChangeAspect="1"/>
          </p:cNvPicPr>
          <p:nvPr/>
        </p:nvPicPr>
        <p:blipFill>
          <a:blip r:embed="rId2"/>
          <a:stretch>
            <a:fillRect/>
          </a:stretch>
        </p:blipFill>
        <p:spPr>
          <a:xfrm>
            <a:off x="7734733" y="4570412"/>
            <a:ext cx="2550985" cy="1985836"/>
          </a:xfrm>
          <a:prstGeom prst="rect">
            <a:avLst/>
          </a:prstGeom>
        </p:spPr>
      </p:pic>
    </p:spTree>
    <p:extLst>
      <p:ext uri="{BB962C8B-B14F-4D97-AF65-F5344CB8AC3E}">
        <p14:creationId xmlns:p14="http://schemas.microsoft.com/office/powerpoint/2010/main" val="114784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742598" y="1278710"/>
            <a:ext cx="8709285" cy="5269056"/>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21"/>
          <p:cNvSpPr>
            <a:spLocks noGrp="1"/>
          </p:cNvSpPr>
          <p:nvPr>
            <p:ph type="title"/>
          </p:nvPr>
        </p:nvSpPr>
        <p:spPr>
          <a:xfrm>
            <a:off x="1349655" y="395254"/>
            <a:ext cx="9912095" cy="810665"/>
          </a:xfrm>
        </p:spPr>
        <p:txBody>
          <a:bodyPr anchor="t">
            <a:noAutofit/>
          </a:bodyPr>
          <a:lstStyle/>
          <a:p>
            <a:pPr algn="ctr"/>
            <a:r>
              <a:rPr lang="en-US" sz="3200" b="1" dirty="0">
                <a:solidFill>
                  <a:schemeClr val="tx1"/>
                </a:solidFill>
                <a:latin typeface="Arial Rounded MT Bold" panose="020F0704030504030204" pitchFamily="34" charset="0"/>
              </a:rPr>
              <a:t>Informatics Competencies</a:t>
            </a:r>
            <a:endParaRPr lang="en-US" sz="3200" dirty="0">
              <a:solidFill>
                <a:schemeClr val="bg1"/>
              </a:solidFill>
              <a:latin typeface="+mn-lt"/>
            </a:endParaRPr>
          </a:p>
        </p:txBody>
      </p:sp>
      <p:grpSp>
        <p:nvGrpSpPr>
          <p:cNvPr id="4" name="Group 19"/>
          <p:cNvGrpSpPr/>
          <p:nvPr/>
        </p:nvGrpSpPr>
        <p:grpSpPr>
          <a:xfrm>
            <a:off x="1873458" y="1391814"/>
            <a:ext cx="3085321" cy="1798001"/>
            <a:chOff x="5714998" y="533400"/>
            <a:chExt cx="2860839" cy="1798001"/>
          </a:xfrm>
        </p:grpSpPr>
        <p:sp>
          <p:nvSpPr>
            <p:cNvPr id="44" name="Rectangle 43"/>
            <p:cNvSpPr/>
            <p:nvPr/>
          </p:nvSpPr>
          <p:spPr>
            <a:xfrm flipH="1">
              <a:off x="5715000" y="544022"/>
              <a:ext cx="2838435" cy="384048"/>
            </a:xfrm>
            <a:prstGeom prst="rect">
              <a:avLst/>
            </a:prstGeom>
            <a:gradFill>
              <a:gsLst>
                <a:gs pos="100000">
                  <a:srgbClr val="760000"/>
                </a:gs>
                <a:gs pos="0">
                  <a:srgbClr val="D20000"/>
                </a:gs>
              </a:gsLst>
              <a:lin ang="5400000" scaled="0"/>
            </a:gradFill>
            <a:ln w="635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dirty="0">
                <a:solidFill>
                  <a:srgbClr val="FFFFFF"/>
                </a:solidFill>
              </a:endParaRPr>
            </a:p>
          </p:txBody>
        </p:sp>
        <p:sp>
          <p:nvSpPr>
            <p:cNvPr id="55" name="Rectangle 54"/>
            <p:cNvSpPr/>
            <p:nvPr/>
          </p:nvSpPr>
          <p:spPr>
            <a:xfrm rot="16200000">
              <a:off x="6426668" y="204241"/>
              <a:ext cx="1415490" cy="2838829"/>
            </a:xfrm>
            <a:prstGeom prst="rect">
              <a:avLst/>
            </a:prstGeom>
            <a:solidFill>
              <a:schemeClr val="bg1">
                <a:lumMod val="95000"/>
              </a:schemeClr>
            </a:solidFill>
            <a:ln w="6350">
              <a:solidFill>
                <a:schemeClr val="tx1">
                  <a:lumMod val="95000"/>
                  <a:lumOff val="5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Arial" panose="020B0604020202020204" pitchFamily="34" charset="0"/>
                <a:buChar char="•"/>
              </a:pPr>
              <a:endParaRPr lang="en-US" dirty="0">
                <a:solidFill>
                  <a:srgbClr val="4D4E53"/>
                </a:solidFill>
              </a:endParaRPr>
            </a:p>
          </p:txBody>
        </p:sp>
        <p:sp>
          <p:nvSpPr>
            <p:cNvPr id="56" name="Rectangle 55"/>
            <p:cNvSpPr/>
            <p:nvPr/>
          </p:nvSpPr>
          <p:spPr>
            <a:xfrm>
              <a:off x="5714999" y="931158"/>
              <a:ext cx="2860838" cy="892552"/>
            </a:xfrm>
            <a:prstGeom prst="rect">
              <a:avLst/>
            </a:prstGeom>
            <a:effectLst/>
          </p:spPr>
          <p:txBody>
            <a:bodyPr wrap="square">
              <a:spAutoFit/>
            </a:bodyPr>
            <a:lstStyle/>
            <a:p>
              <a:pPr marL="91440" indent="-91440">
                <a:buClr>
                  <a:schemeClr val="tx1"/>
                </a:buClr>
                <a:buFont typeface="Arial" panose="020B0604020202020204" pitchFamily="34" charset="0"/>
                <a:buChar char="•"/>
                <a:defRPr/>
              </a:pPr>
              <a:r>
                <a:rPr lang="en-US" sz="1300" dirty="0">
                  <a:solidFill>
                    <a:srgbClr val="4D4E53"/>
                  </a:solidFill>
                </a:rPr>
                <a:t>Mastery of expert skills and use technology in design, plan and coordinate technologies and theories</a:t>
              </a:r>
            </a:p>
            <a:p>
              <a:pPr>
                <a:buClr>
                  <a:schemeClr val="tx1"/>
                </a:buClr>
                <a:defRPr/>
              </a:pPr>
              <a:endParaRPr lang="en-US" sz="1300" dirty="0">
                <a:solidFill>
                  <a:srgbClr val="4D4E53"/>
                </a:solidFill>
              </a:endParaRPr>
            </a:p>
          </p:txBody>
        </p:sp>
        <p:sp>
          <p:nvSpPr>
            <p:cNvPr id="43" name="TextBox 42"/>
            <p:cNvSpPr txBox="1"/>
            <p:nvPr/>
          </p:nvSpPr>
          <p:spPr>
            <a:xfrm flipH="1">
              <a:off x="6001323" y="533400"/>
              <a:ext cx="2258906" cy="400110"/>
            </a:xfrm>
            <a:prstGeom prst="round1Rect">
              <a:avLst/>
            </a:prstGeom>
            <a:noFill/>
          </p:spPr>
          <p:txBody>
            <a:bodyPr wrap="square" rtlCol="0">
              <a:spAutoFit/>
            </a:bodyPr>
            <a:lstStyle/>
            <a:p>
              <a:pPr algn="ctr"/>
              <a:r>
                <a:rPr lang="en-US" sz="2000" b="1" dirty="0">
                  <a:solidFill>
                    <a:srgbClr val="FFFFFF"/>
                  </a:solidFill>
                </a:rPr>
                <a:t>INNOVATOR</a:t>
              </a:r>
            </a:p>
          </p:txBody>
        </p:sp>
      </p:grpSp>
      <p:grpSp>
        <p:nvGrpSpPr>
          <p:cNvPr id="5" name="Group 68"/>
          <p:cNvGrpSpPr/>
          <p:nvPr/>
        </p:nvGrpSpPr>
        <p:grpSpPr>
          <a:xfrm>
            <a:off x="1855225" y="3273553"/>
            <a:ext cx="3090206" cy="1523996"/>
            <a:chOff x="5710532" y="533400"/>
            <a:chExt cx="2842903" cy="1523996"/>
          </a:xfrm>
        </p:grpSpPr>
        <p:sp>
          <p:nvSpPr>
            <p:cNvPr id="70" name="Rectangle 69"/>
            <p:cNvSpPr/>
            <p:nvPr/>
          </p:nvSpPr>
          <p:spPr>
            <a:xfrm flipH="1">
              <a:off x="5715000" y="544022"/>
              <a:ext cx="2838435" cy="384048"/>
            </a:xfrm>
            <a:prstGeom prst="rect">
              <a:avLst/>
            </a:prstGeom>
            <a:gradFill flip="none" rotWithShape="1">
              <a:gsLst>
                <a:gs pos="0">
                  <a:srgbClr val="33CC33"/>
                </a:gs>
                <a:gs pos="100000">
                  <a:srgbClr val="008000"/>
                </a:gs>
              </a:gsLst>
              <a:lin ang="5400000" scaled="1"/>
              <a:tileRect/>
            </a:gradFill>
            <a:ln w="635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dirty="0">
                <a:solidFill>
                  <a:srgbClr val="FFFFFF"/>
                </a:solidFill>
              </a:endParaRPr>
            </a:p>
          </p:txBody>
        </p:sp>
        <p:sp>
          <p:nvSpPr>
            <p:cNvPr id="71" name="Rectangle 70"/>
            <p:cNvSpPr/>
            <p:nvPr/>
          </p:nvSpPr>
          <p:spPr>
            <a:xfrm rot="16200000">
              <a:off x="6567807" y="76235"/>
              <a:ext cx="1123886" cy="2838435"/>
            </a:xfrm>
            <a:prstGeom prst="rect">
              <a:avLst/>
            </a:prstGeom>
            <a:solidFill>
              <a:schemeClr val="bg1">
                <a:lumMod val="95000"/>
              </a:schemeClr>
            </a:solidFill>
            <a:ln w="6350">
              <a:solidFill>
                <a:schemeClr val="tx1">
                  <a:lumMod val="95000"/>
                  <a:lumOff val="5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Arial" panose="020B0604020202020204" pitchFamily="34" charset="0"/>
                <a:buChar char="•"/>
              </a:pPr>
              <a:endParaRPr lang="en-US" dirty="0">
                <a:solidFill>
                  <a:srgbClr val="4D4E53"/>
                </a:solidFill>
              </a:endParaRPr>
            </a:p>
          </p:txBody>
        </p:sp>
        <p:sp>
          <p:nvSpPr>
            <p:cNvPr id="72" name="Rectangle 71"/>
            <p:cNvSpPr/>
            <p:nvPr/>
          </p:nvSpPr>
          <p:spPr>
            <a:xfrm>
              <a:off x="5743941" y="931158"/>
              <a:ext cx="2782769" cy="1092607"/>
            </a:xfrm>
            <a:prstGeom prst="rect">
              <a:avLst/>
            </a:prstGeom>
            <a:effectLst/>
          </p:spPr>
          <p:txBody>
            <a:bodyPr wrap="square">
              <a:spAutoFit/>
            </a:bodyPr>
            <a:lstStyle/>
            <a:p>
              <a:pPr marL="91440" indent="-91440">
                <a:buFont typeface="Arial" panose="020B0604020202020204" pitchFamily="34" charset="0"/>
                <a:buChar char="•"/>
                <a:defRPr/>
              </a:pPr>
              <a:r>
                <a:rPr lang="en-US" sz="1300" dirty="0">
                  <a:solidFill>
                    <a:srgbClr val="4D4E53"/>
                  </a:solidFill>
                </a:rPr>
                <a:t>Demonstrates intermediate NI competencies </a:t>
              </a:r>
            </a:p>
            <a:p>
              <a:pPr marL="91440" indent="-91440">
                <a:buFont typeface="Arial" panose="020B0604020202020204" pitchFamily="34" charset="0"/>
                <a:buChar char="•"/>
                <a:defRPr/>
              </a:pPr>
              <a:r>
                <a:rPr lang="en-US" sz="1300" dirty="0">
                  <a:solidFill>
                    <a:srgbClr val="4D4E53"/>
                  </a:solidFill>
                </a:rPr>
                <a:t>Mastery of user level skills</a:t>
              </a:r>
            </a:p>
            <a:p>
              <a:pPr marL="91440" indent="-91440">
                <a:buFont typeface="Arial" panose="020B0604020202020204" pitchFamily="34" charset="0"/>
                <a:buChar char="•"/>
                <a:defRPr/>
              </a:pPr>
              <a:r>
                <a:rPr lang="en-US" sz="1300" dirty="0">
                  <a:solidFill>
                    <a:srgbClr val="4D4E53"/>
                  </a:solidFill>
                </a:rPr>
                <a:t>Uses technology in inventive ways in their practice</a:t>
              </a:r>
            </a:p>
          </p:txBody>
        </p:sp>
        <p:sp>
          <p:nvSpPr>
            <p:cNvPr id="73" name="TextBox 72"/>
            <p:cNvSpPr txBox="1"/>
            <p:nvPr/>
          </p:nvSpPr>
          <p:spPr>
            <a:xfrm flipH="1">
              <a:off x="6001323" y="533400"/>
              <a:ext cx="2258906" cy="400110"/>
            </a:xfrm>
            <a:prstGeom prst="round1Rect">
              <a:avLst/>
            </a:prstGeom>
            <a:noFill/>
          </p:spPr>
          <p:txBody>
            <a:bodyPr wrap="square" rtlCol="0">
              <a:spAutoFit/>
            </a:bodyPr>
            <a:lstStyle/>
            <a:p>
              <a:pPr algn="ctr"/>
              <a:r>
                <a:rPr lang="en-US" sz="2000" b="1" dirty="0">
                  <a:solidFill>
                    <a:srgbClr val="FFFFFF"/>
                  </a:solidFill>
                </a:rPr>
                <a:t>MODIFIER</a:t>
              </a:r>
            </a:p>
          </p:txBody>
        </p:sp>
      </p:grpSp>
      <p:grpSp>
        <p:nvGrpSpPr>
          <p:cNvPr id="13" name="Group 73"/>
          <p:cNvGrpSpPr/>
          <p:nvPr/>
        </p:nvGrpSpPr>
        <p:grpSpPr>
          <a:xfrm>
            <a:off x="1877073" y="4851252"/>
            <a:ext cx="3085320" cy="1523998"/>
            <a:chOff x="5715000" y="533400"/>
            <a:chExt cx="2838830" cy="1523998"/>
          </a:xfrm>
          <a:effectLst>
            <a:reflection blurRad="6350" stA="50000" endA="300" endPos="38500" dist="50800" dir="5400000" sy="-100000" algn="bl" rotWithShape="0"/>
          </a:effectLst>
        </p:grpSpPr>
        <p:sp>
          <p:nvSpPr>
            <p:cNvPr id="75" name="Rectangle 74"/>
            <p:cNvSpPr/>
            <p:nvPr/>
          </p:nvSpPr>
          <p:spPr>
            <a:xfrm flipH="1">
              <a:off x="5715000" y="544022"/>
              <a:ext cx="2838435" cy="384048"/>
            </a:xfrm>
            <a:prstGeom prst="rect">
              <a:avLst/>
            </a:prstGeom>
            <a:gradFill flip="none" rotWithShape="1">
              <a:gsLst>
                <a:gs pos="97500">
                  <a:srgbClr val="0070C0"/>
                </a:gs>
                <a:gs pos="0">
                  <a:srgbClr val="00B0F0"/>
                </a:gs>
              </a:gsLst>
              <a:lin ang="5400000" scaled="1"/>
              <a:tileRect/>
            </a:gradFill>
            <a:ln w="635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76" name="Rectangle 75"/>
            <p:cNvSpPr/>
            <p:nvPr/>
          </p:nvSpPr>
          <p:spPr>
            <a:xfrm rot="16200000">
              <a:off x="6556246" y="59814"/>
              <a:ext cx="1156733" cy="2838435"/>
            </a:xfrm>
            <a:prstGeom prst="rect">
              <a:avLst/>
            </a:prstGeom>
            <a:solidFill>
              <a:schemeClr val="bg1">
                <a:lumMod val="95000"/>
              </a:schemeClr>
            </a:solidFill>
            <a:ln w="6350">
              <a:solidFill>
                <a:schemeClr val="tx1">
                  <a:lumMod val="95000"/>
                  <a:lumOff val="5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4D4E53"/>
                </a:solidFill>
              </a:endParaRPr>
            </a:p>
          </p:txBody>
        </p:sp>
        <p:sp>
          <p:nvSpPr>
            <p:cNvPr id="77" name="Rectangle 76"/>
            <p:cNvSpPr/>
            <p:nvPr/>
          </p:nvSpPr>
          <p:spPr>
            <a:xfrm>
              <a:off x="5759220" y="931158"/>
              <a:ext cx="2772380" cy="892552"/>
            </a:xfrm>
            <a:prstGeom prst="rect">
              <a:avLst/>
            </a:prstGeom>
            <a:effectLst/>
          </p:spPr>
          <p:txBody>
            <a:bodyPr wrap="square">
              <a:spAutoFit/>
            </a:bodyPr>
            <a:lstStyle/>
            <a:p>
              <a:pPr marL="91440" indent="-91440">
                <a:buFont typeface="Arial" panose="020B0604020202020204" pitchFamily="34" charset="0"/>
                <a:buChar char="•"/>
              </a:pPr>
              <a:r>
                <a:rPr lang="en-US" sz="1300" dirty="0">
                  <a:solidFill>
                    <a:srgbClr val="4D4E53"/>
                  </a:solidFill>
                </a:rPr>
                <a:t>Demonstrates core NI competencies. </a:t>
              </a:r>
            </a:p>
            <a:p>
              <a:pPr marL="91440" indent="-91440">
                <a:buFont typeface="Arial" panose="020B0604020202020204" pitchFamily="34" charset="0"/>
                <a:buChar char="•"/>
              </a:pPr>
              <a:r>
                <a:rPr lang="en-US" sz="1300" dirty="0">
                  <a:solidFill>
                    <a:srgbClr val="4D4E53"/>
                  </a:solidFill>
                </a:rPr>
                <a:t>This is the basic level that ALL nurses should minimally demonstrate</a:t>
              </a:r>
            </a:p>
            <a:p>
              <a:pPr marL="285750" indent="-285750">
                <a:buFont typeface="Arial" pitchFamily="34" charset="0"/>
                <a:buChar char="•"/>
              </a:pPr>
              <a:endParaRPr lang="en-US" sz="1300" dirty="0">
                <a:solidFill>
                  <a:srgbClr val="4D4E53"/>
                </a:solidFill>
              </a:endParaRPr>
            </a:p>
          </p:txBody>
        </p:sp>
        <p:sp>
          <p:nvSpPr>
            <p:cNvPr id="78" name="TextBox 77"/>
            <p:cNvSpPr txBox="1"/>
            <p:nvPr/>
          </p:nvSpPr>
          <p:spPr>
            <a:xfrm flipH="1">
              <a:off x="6001323" y="533400"/>
              <a:ext cx="2258906" cy="400110"/>
            </a:xfrm>
            <a:prstGeom prst="round1Rect">
              <a:avLst/>
            </a:prstGeom>
            <a:noFill/>
          </p:spPr>
          <p:txBody>
            <a:bodyPr wrap="square" rtlCol="0">
              <a:spAutoFit/>
            </a:bodyPr>
            <a:lstStyle/>
            <a:p>
              <a:pPr algn="ctr"/>
              <a:r>
                <a:rPr lang="en-US" sz="2000" b="1" dirty="0">
                  <a:solidFill>
                    <a:srgbClr val="FFFFFF"/>
                  </a:solidFill>
                </a:rPr>
                <a:t>USER</a:t>
              </a:r>
            </a:p>
          </p:txBody>
        </p:sp>
      </p:grpSp>
      <p:grpSp>
        <p:nvGrpSpPr>
          <p:cNvPr id="16" name="Group 17"/>
          <p:cNvGrpSpPr/>
          <p:nvPr/>
        </p:nvGrpSpPr>
        <p:grpSpPr>
          <a:xfrm>
            <a:off x="4984813" y="1592304"/>
            <a:ext cx="5467070" cy="6780991"/>
            <a:chOff x="800954" y="2354827"/>
            <a:chExt cx="4275871" cy="5286402"/>
          </a:xfrm>
        </p:grpSpPr>
        <p:grpSp>
          <p:nvGrpSpPr>
            <p:cNvPr id="17" name="Group 34"/>
            <p:cNvGrpSpPr/>
            <p:nvPr/>
          </p:nvGrpSpPr>
          <p:grpSpPr>
            <a:xfrm flipV="1">
              <a:off x="800954" y="5159670"/>
              <a:ext cx="3302015" cy="2481559"/>
              <a:chOff x="800959" y="3971247"/>
              <a:chExt cx="3302015" cy="2499247"/>
            </a:xfrm>
            <a:gradFill>
              <a:gsLst>
                <a:gs pos="0">
                  <a:schemeClr val="bg1">
                    <a:lumMod val="75000"/>
                  </a:schemeClr>
                </a:gs>
                <a:gs pos="89000">
                  <a:srgbClr val="D3D3D3">
                    <a:alpha val="0"/>
                  </a:srgbClr>
                </a:gs>
              </a:gsLst>
              <a:lin ang="16200000" scaled="1"/>
            </a:gradFill>
          </p:grpSpPr>
          <p:sp>
            <p:nvSpPr>
              <p:cNvPr id="37" name="Right Triangle 5"/>
              <p:cNvSpPr/>
              <p:nvPr/>
            </p:nvSpPr>
            <p:spPr>
              <a:xfrm flipH="1">
                <a:off x="800959" y="5140649"/>
                <a:ext cx="2188688" cy="1329845"/>
              </a:xfrm>
              <a:custGeom>
                <a:avLst/>
                <a:gdLst/>
                <a:ahLst/>
                <a:cxnLst/>
                <a:rect l="l" t="t" r="r" b="b"/>
                <a:pathLst>
                  <a:path w="2188688" h="1329845">
                    <a:moveTo>
                      <a:pt x="1687860" y="0"/>
                    </a:moveTo>
                    <a:lnTo>
                      <a:pt x="37078" y="437023"/>
                    </a:lnTo>
                    <a:lnTo>
                      <a:pt x="8202" y="429162"/>
                    </a:lnTo>
                    <a:lnTo>
                      <a:pt x="0" y="1329845"/>
                    </a:lnTo>
                    <a:lnTo>
                      <a:pt x="2188688" y="6840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ectangle 6"/>
              <p:cNvSpPr/>
              <p:nvPr/>
            </p:nvSpPr>
            <p:spPr>
              <a:xfrm rot="2700000">
                <a:off x="1777111" y="3971354"/>
                <a:ext cx="2325969" cy="2325756"/>
              </a:xfrm>
              <a:custGeom>
                <a:avLst/>
                <a:gdLst>
                  <a:gd name="connsiteX0" fmla="*/ 0 w 1885950"/>
                  <a:gd name="connsiteY0" fmla="*/ 0 h 1885950"/>
                  <a:gd name="connsiteX1" fmla="*/ 1885950 w 1885950"/>
                  <a:gd name="connsiteY1" fmla="*/ 0 h 1885950"/>
                  <a:gd name="connsiteX2" fmla="*/ 1885950 w 1885950"/>
                  <a:gd name="connsiteY2" fmla="*/ 1885950 h 1885950"/>
                  <a:gd name="connsiteX3" fmla="*/ 0 w 1885950"/>
                  <a:gd name="connsiteY3" fmla="*/ 1885950 h 1885950"/>
                  <a:gd name="connsiteX4" fmla="*/ 0 w 1885950"/>
                  <a:gd name="connsiteY4" fmla="*/ 0 h 1885950"/>
                  <a:gd name="connsiteX0" fmla="*/ 1286421 w 1885950"/>
                  <a:gd name="connsiteY0" fmla="*/ 1232539 h 1885950"/>
                  <a:gd name="connsiteX1" fmla="*/ 1885950 w 1885950"/>
                  <a:gd name="connsiteY1" fmla="*/ 0 h 1885950"/>
                  <a:gd name="connsiteX2" fmla="*/ 1885950 w 1885950"/>
                  <a:gd name="connsiteY2" fmla="*/ 1885950 h 1885950"/>
                  <a:gd name="connsiteX3" fmla="*/ 0 w 1885950"/>
                  <a:gd name="connsiteY3" fmla="*/ 1885950 h 1885950"/>
                  <a:gd name="connsiteX4" fmla="*/ 1286421 w 1885950"/>
                  <a:gd name="connsiteY4" fmla="*/ 1232539 h 1885950"/>
                  <a:gd name="connsiteX0" fmla="*/ 1286421 w 2714378"/>
                  <a:gd name="connsiteY0" fmla="*/ 794751 h 1448162"/>
                  <a:gd name="connsiteX1" fmla="*/ 2714378 w 2714378"/>
                  <a:gd name="connsiteY1" fmla="*/ 0 h 1448162"/>
                  <a:gd name="connsiteX2" fmla="*/ 1885950 w 2714378"/>
                  <a:gd name="connsiteY2" fmla="*/ 1448162 h 1448162"/>
                  <a:gd name="connsiteX3" fmla="*/ 0 w 2714378"/>
                  <a:gd name="connsiteY3" fmla="*/ 1448162 h 1448162"/>
                  <a:gd name="connsiteX4" fmla="*/ 1286421 w 2714378"/>
                  <a:gd name="connsiteY4" fmla="*/ 794751 h 1448162"/>
                  <a:gd name="connsiteX0" fmla="*/ 848633 w 2276590"/>
                  <a:gd name="connsiteY0" fmla="*/ 794751 h 2290061"/>
                  <a:gd name="connsiteX1" fmla="*/ 2276590 w 2276590"/>
                  <a:gd name="connsiteY1" fmla="*/ 0 h 2290061"/>
                  <a:gd name="connsiteX2" fmla="*/ 1448162 w 2276590"/>
                  <a:gd name="connsiteY2" fmla="*/ 1448162 h 2290061"/>
                  <a:gd name="connsiteX3" fmla="*/ 0 w 2276590"/>
                  <a:gd name="connsiteY3" fmla="*/ 2290061 h 2290061"/>
                  <a:gd name="connsiteX4" fmla="*/ 848633 w 2276590"/>
                  <a:gd name="connsiteY4" fmla="*/ 794751 h 2290061"/>
                  <a:gd name="connsiteX0" fmla="*/ 848633 w 2276590"/>
                  <a:gd name="connsiteY0" fmla="*/ 794751 h 2290061"/>
                  <a:gd name="connsiteX1" fmla="*/ 2276590 w 2276590"/>
                  <a:gd name="connsiteY1" fmla="*/ 0 h 2290061"/>
                  <a:gd name="connsiteX2" fmla="*/ 1479932 w 2276590"/>
                  <a:gd name="connsiteY2" fmla="*/ 1435454 h 2290061"/>
                  <a:gd name="connsiteX3" fmla="*/ 0 w 2276590"/>
                  <a:gd name="connsiteY3" fmla="*/ 2290061 h 2290061"/>
                  <a:gd name="connsiteX4" fmla="*/ 848633 w 2276590"/>
                  <a:gd name="connsiteY4" fmla="*/ 794751 h 2290061"/>
                  <a:gd name="connsiteX0" fmla="*/ 848633 w 2285732"/>
                  <a:gd name="connsiteY0" fmla="*/ 790213 h 2285523"/>
                  <a:gd name="connsiteX1" fmla="*/ 2285732 w 2285732"/>
                  <a:gd name="connsiteY1" fmla="*/ 0 h 2285523"/>
                  <a:gd name="connsiteX2" fmla="*/ 1479932 w 2285732"/>
                  <a:gd name="connsiteY2" fmla="*/ 1430916 h 2285523"/>
                  <a:gd name="connsiteX3" fmla="*/ 0 w 2285732"/>
                  <a:gd name="connsiteY3" fmla="*/ 2285523 h 2285523"/>
                  <a:gd name="connsiteX4" fmla="*/ 848633 w 2285732"/>
                  <a:gd name="connsiteY4" fmla="*/ 790213 h 228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732" h="2285523">
                    <a:moveTo>
                      <a:pt x="848633" y="790213"/>
                    </a:moveTo>
                    <a:lnTo>
                      <a:pt x="2285732" y="0"/>
                    </a:lnTo>
                    <a:lnTo>
                      <a:pt x="1479932" y="1430916"/>
                    </a:lnTo>
                    <a:lnTo>
                      <a:pt x="0" y="2285523"/>
                    </a:lnTo>
                    <a:lnTo>
                      <a:pt x="848633" y="79021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8" name="Group 15"/>
            <p:cNvGrpSpPr/>
            <p:nvPr/>
          </p:nvGrpSpPr>
          <p:grpSpPr>
            <a:xfrm>
              <a:off x="800959" y="3970965"/>
              <a:ext cx="4275866" cy="2486478"/>
              <a:chOff x="800959" y="3970965"/>
              <a:chExt cx="4275866" cy="2486478"/>
            </a:xfrm>
          </p:grpSpPr>
          <p:sp>
            <p:nvSpPr>
              <p:cNvPr id="6" name="Right Triangle 4"/>
              <p:cNvSpPr/>
              <p:nvPr/>
            </p:nvSpPr>
            <p:spPr>
              <a:xfrm>
                <a:off x="2969881" y="5124570"/>
                <a:ext cx="2106944" cy="1332873"/>
              </a:xfrm>
              <a:custGeom>
                <a:avLst/>
                <a:gdLst/>
                <a:ahLst/>
                <a:cxnLst/>
                <a:rect l="l" t="t" r="r" b="b"/>
                <a:pathLst>
                  <a:path w="2106944" h="1332873">
                    <a:moveTo>
                      <a:pt x="1599206" y="0"/>
                    </a:moveTo>
                    <a:lnTo>
                      <a:pt x="2106944" y="711622"/>
                    </a:lnTo>
                    <a:lnTo>
                      <a:pt x="0" y="1332873"/>
                    </a:lnTo>
                    <a:lnTo>
                      <a:pt x="0" y="435336"/>
                    </a:lnTo>
                    <a:close/>
                  </a:path>
                </a:pathLst>
              </a:custGeom>
              <a:gradFill flip="none" rotWithShape="1">
                <a:gsLst>
                  <a:gs pos="97500">
                    <a:srgbClr val="0594FF"/>
                  </a:gs>
                  <a:gs pos="0">
                    <a:srgbClr val="00437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ight Triangle 5"/>
              <p:cNvSpPr/>
              <p:nvPr/>
            </p:nvSpPr>
            <p:spPr>
              <a:xfrm flipH="1">
                <a:off x="800959" y="5127596"/>
                <a:ext cx="2188688" cy="1329845"/>
              </a:xfrm>
              <a:custGeom>
                <a:avLst/>
                <a:gdLst/>
                <a:ahLst/>
                <a:cxnLst/>
                <a:rect l="l" t="t" r="r" b="b"/>
                <a:pathLst>
                  <a:path w="2188688" h="1329845">
                    <a:moveTo>
                      <a:pt x="1687860" y="0"/>
                    </a:moveTo>
                    <a:lnTo>
                      <a:pt x="37078" y="437023"/>
                    </a:lnTo>
                    <a:lnTo>
                      <a:pt x="8202" y="429162"/>
                    </a:lnTo>
                    <a:lnTo>
                      <a:pt x="0" y="1329845"/>
                    </a:lnTo>
                    <a:lnTo>
                      <a:pt x="2188688" y="684070"/>
                    </a:lnTo>
                    <a:close/>
                  </a:path>
                </a:pathLst>
              </a:custGeom>
              <a:gradFill>
                <a:gsLst>
                  <a:gs pos="97500">
                    <a:srgbClr val="0070C0"/>
                  </a:gs>
                  <a:gs pos="0">
                    <a:srgbClr val="00B0F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6"/>
              <p:cNvSpPr/>
              <p:nvPr/>
            </p:nvSpPr>
            <p:spPr>
              <a:xfrm rot="2700000">
                <a:off x="1780130" y="3964111"/>
                <a:ext cx="2316666" cy="2330374"/>
              </a:xfrm>
              <a:custGeom>
                <a:avLst/>
                <a:gdLst>
                  <a:gd name="connsiteX0" fmla="*/ 0 w 1885950"/>
                  <a:gd name="connsiteY0" fmla="*/ 0 h 1885950"/>
                  <a:gd name="connsiteX1" fmla="*/ 1885950 w 1885950"/>
                  <a:gd name="connsiteY1" fmla="*/ 0 h 1885950"/>
                  <a:gd name="connsiteX2" fmla="*/ 1885950 w 1885950"/>
                  <a:gd name="connsiteY2" fmla="*/ 1885950 h 1885950"/>
                  <a:gd name="connsiteX3" fmla="*/ 0 w 1885950"/>
                  <a:gd name="connsiteY3" fmla="*/ 1885950 h 1885950"/>
                  <a:gd name="connsiteX4" fmla="*/ 0 w 1885950"/>
                  <a:gd name="connsiteY4" fmla="*/ 0 h 1885950"/>
                  <a:gd name="connsiteX0" fmla="*/ 1286421 w 1885950"/>
                  <a:gd name="connsiteY0" fmla="*/ 1232539 h 1885950"/>
                  <a:gd name="connsiteX1" fmla="*/ 1885950 w 1885950"/>
                  <a:gd name="connsiteY1" fmla="*/ 0 h 1885950"/>
                  <a:gd name="connsiteX2" fmla="*/ 1885950 w 1885950"/>
                  <a:gd name="connsiteY2" fmla="*/ 1885950 h 1885950"/>
                  <a:gd name="connsiteX3" fmla="*/ 0 w 1885950"/>
                  <a:gd name="connsiteY3" fmla="*/ 1885950 h 1885950"/>
                  <a:gd name="connsiteX4" fmla="*/ 1286421 w 1885950"/>
                  <a:gd name="connsiteY4" fmla="*/ 1232539 h 1885950"/>
                  <a:gd name="connsiteX0" fmla="*/ 1286421 w 2714378"/>
                  <a:gd name="connsiteY0" fmla="*/ 794751 h 1448162"/>
                  <a:gd name="connsiteX1" fmla="*/ 2714378 w 2714378"/>
                  <a:gd name="connsiteY1" fmla="*/ 0 h 1448162"/>
                  <a:gd name="connsiteX2" fmla="*/ 1885950 w 2714378"/>
                  <a:gd name="connsiteY2" fmla="*/ 1448162 h 1448162"/>
                  <a:gd name="connsiteX3" fmla="*/ 0 w 2714378"/>
                  <a:gd name="connsiteY3" fmla="*/ 1448162 h 1448162"/>
                  <a:gd name="connsiteX4" fmla="*/ 1286421 w 2714378"/>
                  <a:gd name="connsiteY4" fmla="*/ 794751 h 1448162"/>
                  <a:gd name="connsiteX0" fmla="*/ 848633 w 2276590"/>
                  <a:gd name="connsiteY0" fmla="*/ 794751 h 2290061"/>
                  <a:gd name="connsiteX1" fmla="*/ 2276590 w 2276590"/>
                  <a:gd name="connsiteY1" fmla="*/ 0 h 2290061"/>
                  <a:gd name="connsiteX2" fmla="*/ 1448162 w 2276590"/>
                  <a:gd name="connsiteY2" fmla="*/ 1448162 h 2290061"/>
                  <a:gd name="connsiteX3" fmla="*/ 0 w 2276590"/>
                  <a:gd name="connsiteY3" fmla="*/ 2290061 h 2290061"/>
                  <a:gd name="connsiteX4" fmla="*/ 848633 w 2276590"/>
                  <a:gd name="connsiteY4" fmla="*/ 794751 h 2290061"/>
                  <a:gd name="connsiteX0" fmla="*/ 848633 w 2276590"/>
                  <a:gd name="connsiteY0" fmla="*/ 794751 h 2290061"/>
                  <a:gd name="connsiteX1" fmla="*/ 2276590 w 2276590"/>
                  <a:gd name="connsiteY1" fmla="*/ 0 h 2290061"/>
                  <a:gd name="connsiteX2" fmla="*/ 1479932 w 2276590"/>
                  <a:gd name="connsiteY2" fmla="*/ 1435454 h 2290061"/>
                  <a:gd name="connsiteX3" fmla="*/ 0 w 2276590"/>
                  <a:gd name="connsiteY3" fmla="*/ 2290061 h 2290061"/>
                  <a:gd name="connsiteX4" fmla="*/ 848633 w 2276590"/>
                  <a:gd name="connsiteY4" fmla="*/ 794751 h 229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590" h="2290061">
                    <a:moveTo>
                      <a:pt x="848633" y="794751"/>
                    </a:moveTo>
                    <a:lnTo>
                      <a:pt x="2276590" y="0"/>
                    </a:lnTo>
                    <a:lnTo>
                      <a:pt x="1479932" y="1435454"/>
                    </a:lnTo>
                    <a:lnTo>
                      <a:pt x="0" y="2290061"/>
                    </a:lnTo>
                    <a:lnTo>
                      <a:pt x="848633" y="794751"/>
                    </a:lnTo>
                    <a:close/>
                  </a:path>
                </a:pathLst>
              </a:custGeom>
              <a:gradFill flip="none" rotWithShape="1">
                <a:gsLst>
                  <a:gs pos="21000">
                    <a:srgbClr val="004579"/>
                  </a:gs>
                  <a:gs pos="100000">
                    <a:srgbClr val="001F3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9" name="Group 16"/>
            <p:cNvGrpSpPr/>
            <p:nvPr/>
          </p:nvGrpSpPr>
          <p:grpSpPr>
            <a:xfrm>
              <a:off x="1348818" y="3400425"/>
              <a:ext cx="3249916" cy="1947178"/>
              <a:chOff x="1348818" y="3400425"/>
              <a:chExt cx="3249916" cy="1947178"/>
            </a:xfrm>
          </p:grpSpPr>
          <p:sp>
            <p:nvSpPr>
              <p:cNvPr id="10" name="Right Triangle 4"/>
              <p:cNvSpPr/>
              <p:nvPr/>
            </p:nvSpPr>
            <p:spPr>
              <a:xfrm>
                <a:off x="2998286" y="4225097"/>
                <a:ext cx="1600448" cy="1122506"/>
              </a:xfrm>
              <a:custGeom>
                <a:avLst/>
                <a:gdLst>
                  <a:gd name="connsiteX0" fmla="*/ 1599206 w 2106944"/>
                  <a:gd name="connsiteY0" fmla="*/ 0 h 1570235"/>
                  <a:gd name="connsiteX1" fmla="*/ 2106944 w 2106944"/>
                  <a:gd name="connsiteY1" fmla="*/ 711622 h 1570235"/>
                  <a:gd name="connsiteX2" fmla="*/ 0 w 2106944"/>
                  <a:gd name="connsiteY2" fmla="*/ 1570235 h 1570235"/>
                  <a:gd name="connsiteX3" fmla="*/ 0 w 2106944"/>
                  <a:gd name="connsiteY3" fmla="*/ 435336 h 1570235"/>
                  <a:gd name="connsiteX4" fmla="*/ 1599206 w 2106944"/>
                  <a:gd name="connsiteY4" fmla="*/ 0 h 1570235"/>
                  <a:gd name="connsiteX0" fmla="*/ 1599206 w 2238812"/>
                  <a:gd name="connsiteY0" fmla="*/ 0 h 1570235"/>
                  <a:gd name="connsiteX1" fmla="*/ 2238812 w 2238812"/>
                  <a:gd name="connsiteY1" fmla="*/ 883052 h 1570235"/>
                  <a:gd name="connsiteX2" fmla="*/ 0 w 2238812"/>
                  <a:gd name="connsiteY2" fmla="*/ 1570235 h 1570235"/>
                  <a:gd name="connsiteX3" fmla="*/ 0 w 2238812"/>
                  <a:gd name="connsiteY3" fmla="*/ 435336 h 1570235"/>
                  <a:gd name="connsiteX4" fmla="*/ 1599206 w 2238812"/>
                  <a:gd name="connsiteY4" fmla="*/ 0 h 157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812" h="1570235">
                    <a:moveTo>
                      <a:pt x="1599206" y="0"/>
                    </a:moveTo>
                    <a:lnTo>
                      <a:pt x="2238812" y="883052"/>
                    </a:lnTo>
                    <a:lnTo>
                      <a:pt x="0" y="1570235"/>
                    </a:lnTo>
                    <a:lnTo>
                      <a:pt x="0" y="435336"/>
                    </a:lnTo>
                    <a:lnTo>
                      <a:pt x="1599206" y="0"/>
                    </a:lnTo>
                    <a:close/>
                  </a:path>
                </a:pathLst>
              </a:custGeom>
              <a:gradFill>
                <a:gsLst>
                  <a:gs pos="0">
                    <a:srgbClr val="003300"/>
                  </a:gs>
                  <a:gs pos="98750">
                    <a:srgbClr val="33CC33"/>
                  </a:gs>
                  <a:gs pos="51000">
                    <a:srgbClr val="008000"/>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ight Triangle 5"/>
              <p:cNvSpPr/>
              <p:nvPr/>
            </p:nvSpPr>
            <p:spPr>
              <a:xfrm flipH="1">
                <a:off x="1348818" y="4227260"/>
                <a:ext cx="1663597" cy="1110916"/>
              </a:xfrm>
              <a:custGeom>
                <a:avLst/>
                <a:gdLst>
                  <a:gd name="connsiteX0" fmla="*/ 1687860 w 2188688"/>
                  <a:gd name="connsiteY0" fmla="*/ 0 h 1554022"/>
                  <a:gd name="connsiteX1" fmla="*/ 37078 w 2188688"/>
                  <a:gd name="connsiteY1" fmla="*/ 437023 h 1554022"/>
                  <a:gd name="connsiteX2" fmla="*/ 8202 w 2188688"/>
                  <a:gd name="connsiteY2" fmla="*/ 429162 h 1554022"/>
                  <a:gd name="connsiteX3" fmla="*/ 0 w 2188688"/>
                  <a:gd name="connsiteY3" fmla="*/ 1554022 h 1554022"/>
                  <a:gd name="connsiteX4" fmla="*/ 2188688 w 2188688"/>
                  <a:gd name="connsiteY4" fmla="*/ 684070 h 1554022"/>
                  <a:gd name="connsiteX5" fmla="*/ 1687860 w 2188688"/>
                  <a:gd name="connsiteY5" fmla="*/ 0 h 1554022"/>
                  <a:gd name="connsiteX0" fmla="*/ 1687860 w 2327149"/>
                  <a:gd name="connsiteY0" fmla="*/ 0 h 1554022"/>
                  <a:gd name="connsiteX1" fmla="*/ 37078 w 2327149"/>
                  <a:gd name="connsiteY1" fmla="*/ 437023 h 1554022"/>
                  <a:gd name="connsiteX2" fmla="*/ 8202 w 2327149"/>
                  <a:gd name="connsiteY2" fmla="*/ 429162 h 1554022"/>
                  <a:gd name="connsiteX3" fmla="*/ 0 w 2327149"/>
                  <a:gd name="connsiteY3" fmla="*/ 1554022 h 1554022"/>
                  <a:gd name="connsiteX4" fmla="*/ 2327149 w 2327149"/>
                  <a:gd name="connsiteY4" fmla="*/ 855500 h 1554022"/>
                  <a:gd name="connsiteX5" fmla="*/ 1687860 w 2327149"/>
                  <a:gd name="connsiteY5" fmla="*/ 0 h 15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149" h="1554022">
                    <a:moveTo>
                      <a:pt x="1687860" y="0"/>
                    </a:moveTo>
                    <a:lnTo>
                      <a:pt x="37078" y="437023"/>
                    </a:lnTo>
                    <a:lnTo>
                      <a:pt x="8202" y="429162"/>
                    </a:lnTo>
                    <a:lnTo>
                      <a:pt x="0" y="1554022"/>
                    </a:lnTo>
                    <a:lnTo>
                      <a:pt x="2327149" y="855500"/>
                    </a:lnTo>
                    <a:lnTo>
                      <a:pt x="1687860" y="0"/>
                    </a:lnTo>
                    <a:close/>
                  </a:path>
                </a:pathLst>
              </a:custGeom>
              <a:gradFill>
                <a:gsLst>
                  <a:gs pos="0">
                    <a:srgbClr val="33CC33"/>
                  </a:gs>
                  <a:gs pos="100000">
                    <a:srgbClr val="0080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6"/>
              <p:cNvSpPr/>
              <p:nvPr/>
            </p:nvSpPr>
            <p:spPr>
              <a:xfrm rot="2700000">
                <a:off x="2147775" y="3395526"/>
                <a:ext cx="1656103" cy="1665902"/>
              </a:xfrm>
              <a:custGeom>
                <a:avLst/>
                <a:gdLst>
                  <a:gd name="connsiteX0" fmla="*/ 0 w 1885950"/>
                  <a:gd name="connsiteY0" fmla="*/ 0 h 1885950"/>
                  <a:gd name="connsiteX1" fmla="*/ 1885950 w 1885950"/>
                  <a:gd name="connsiteY1" fmla="*/ 0 h 1885950"/>
                  <a:gd name="connsiteX2" fmla="*/ 1885950 w 1885950"/>
                  <a:gd name="connsiteY2" fmla="*/ 1885950 h 1885950"/>
                  <a:gd name="connsiteX3" fmla="*/ 0 w 1885950"/>
                  <a:gd name="connsiteY3" fmla="*/ 1885950 h 1885950"/>
                  <a:gd name="connsiteX4" fmla="*/ 0 w 1885950"/>
                  <a:gd name="connsiteY4" fmla="*/ 0 h 1885950"/>
                  <a:gd name="connsiteX0" fmla="*/ 1286421 w 1885950"/>
                  <a:gd name="connsiteY0" fmla="*/ 1232539 h 1885950"/>
                  <a:gd name="connsiteX1" fmla="*/ 1885950 w 1885950"/>
                  <a:gd name="connsiteY1" fmla="*/ 0 h 1885950"/>
                  <a:gd name="connsiteX2" fmla="*/ 1885950 w 1885950"/>
                  <a:gd name="connsiteY2" fmla="*/ 1885950 h 1885950"/>
                  <a:gd name="connsiteX3" fmla="*/ 0 w 1885950"/>
                  <a:gd name="connsiteY3" fmla="*/ 1885950 h 1885950"/>
                  <a:gd name="connsiteX4" fmla="*/ 1286421 w 1885950"/>
                  <a:gd name="connsiteY4" fmla="*/ 1232539 h 1885950"/>
                  <a:gd name="connsiteX0" fmla="*/ 1286421 w 2714378"/>
                  <a:gd name="connsiteY0" fmla="*/ 794751 h 1448162"/>
                  <a:gd name="connsiteX1" fmla="*/ 2714378 w 2714378"/>
                  <a:gd name="connsiteY1" fmla="*/ 0 h 1448162"/>
                  <a:gd name="connsiteX2" fmla="*/ 1885950 w 2714378"/>
                  <a:gd name="connsiteY2" fmla="*/ 1448162 h 1448162"/>
                  <a:gd name="connsiteX3" fmla="*/ 0 w 2714378"/>
                  <a:gd name="connsiteY3" fmla="*/ 1448162 h 1448162"/>
                  <a:gd name="connsiteX4" fmla="*/ 1286421 w 2714378"/>
                  <a:gd name="connsiteY4" fmla="*/ 794751 h 1448162"/>
                  <a:gd name="connsiteX0" fmla="*/ 848633 w 2276590"/>
                  <a:gd name="connsiteY0" fmla="*/ 794751 h 2290061"/>
                  <a:gd name="connsiteX1" fmla="*/ 2276590 w 2276590"/>
                  <a:gd name="connsiteY1" fmla="*/ 0 h 2290061"/>
                  <a:gd name="connsiteX2" fmla="*/ 1448162 w 2276590"/>
                  <a:gd name="connsiteY2" fmla="*/ 1448162 h 2290061"/>
                  <a:gd name="connsiteX3" fmla="*/ 0 w 2276590"/>
                  <a:gd name="connsiteY3" fmla="*/ 2290061 h 2290061"/>
                  <a:gd name="connsiteX4" fmla="*/ 848633 w 2276590"/>
                  <a:gd name="connsiteY4" fmla="*/ 794751 h 2290061"/>
                  <a:gd name="connsiteX0" fmla="*/ 848633 w 2276590"/>
                  <a:gd name="connsiteY0" fmla="*/ 794751 h 2290061"/>
                  <a:gd name="connsiteX1" fmla="*/ 2276590 w 2276590"/>
                  <a:gd name="connsiteY1" fmla="*/ 0 h 2290061"/>
                  <a:gd name="connsiteX2" fmla="*/ 1483714 w 2276590"/>
                  <a:gd name="connsiteY2" fmla="*/ 1421497 h 2290061"/>
                  <a:gd name="connsiteX3" fmla="*/ 0 w 2276590"/>
                  <a:gd name="connsiteY3" fmla="*/ 2290061 h 2290061"/>
                  <a:gd name="connsiteX4" fmla="*/ 848633 w 2276590"/>
                  <a:gd name="connsiteY4" fmla="*/ 794751 h 229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590" h="2290061">
                    <a:moveTo>
                      <a:pt x="848633" y="794751"/>
                    </a:moveTo>
                    <a:lnTo>
                      <a:pt x="2276590" y="0"/>
                    </a:lnTo>
                    <a:lnTo>
                      <a:pt x="1483714" y="1421497"/>
                    </a:lnTo>
                    <a:lnTo>
                      <a:pt x="0" y="2290061"/>
                    </a:lnTo>
                    <a:lnTo>
                      <a:pt x="848633" y="794751"/>
                    </a:lnTo>
                    <a:close/>
                  </a:path>
                </a:pathLst>
              </a:custGeom>
              <a:gradFill flip="none" rotWithShape="1">
                <a:gsLst>
                  <a:gs pos="97500">
                    <a:srgbClr val="004C00"/>
                  </a:gs>
                  <a:gs pos="44000">
                    <a:srgbClr val="003300"/>
                  </a:gs>
                  <a:gs pos="1000">
                    <a:srgbClr val="001E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18"/>
            <p:cNvGrpSpPr/>
            <p:nvPr/>
          </p:nvGrpSpPr>
          <p:grpSpPr>
            <a:xfrm>
              <a:off x="1834040" y="2354827"/>
              <a:ext cx="2266854" cy="1907666"/>
              <a:chOff x="1834040" y="2354827"/>
              <a:chExt cx="2266854" cy="1907666"/>
            </a:xfrm>
          </p:grpSpPr>
          <p:sp>
            <p:nvSpPr>
              <p:cNvPr id="2" name="Right Triangle 4"/>
              <p:cNvSpPr/>
              <p:nvPr/>
            </p:nvSpPr>
            <p:spPr>
              <a:xfrm>
                <a:off x="2974371" y="2354827"/>
                <a:ext cx="1126523" cy="1907666"/>
              </a:xfrm>
              <a:custGeom>
                <a:avLst/>
                <a:gdLst>
                  <a:gd name="connsiteX0" fmla="*/ 0 w 1143000"/>
                  <a:gd name="connsiteY0" fmla="*/ 1600200 h 1600200"/>
                  <a:gd name="connsiteX1" fmla="*/ 0 w 1143000"/>
                  <a:gd name="connsiteY1" fmla="*/ 0 h 1600200"/>
                  <a:gd name="connsiteX2" fmla="*/ 1143000 w 1143000"/>
                  <a:gd name="connsiteY2" fmla="*/ 1600200 h 1600200"/>
                  <a:gd name="connsiteX3" fmla="*/ 0 w 1143000"/>
                  <a:gd name="connsiteY3" fmla="*/ 1600200 h 1600200"/>
                  <a:gd name="connsiteX0" fmla="*/ 0 w 1143000"/>
                  <a:gd name="connsiteY0" fmla="*/ 1894888 h 1894888"/>
                  <a:gd name="connsiteX1" fmla="*/ 0 w 1143000"/>
                  <a:gd name="connsiteY1" fmla="*/ 0 h 1894888"/>
                  <a:gd name="connsiteX2" fmla="*/ 1143000 w 1143000"/>
                  <a:gd name="connsiteY2" fmla="*/ 1600200 h 1894888"/>
                  <a:gd name="connsiteX3" fmla="*/ 0 w 1143000"/>
                  <a:gd name="connsiteY3" fmla="*/ 1894888 h 1894888"/>
                  <a:gd name="connsiteX0" fmla="*/ 0 w 1116998"/>
                  <a:gd name="connsiteY0" fmla="*/ 1894888 h 1894888"/>
                  <a:gd name="connsiteX1" fmla="*/ 0 w 1116998"/>
                  <a:gd name="connsiteY1" fmla="*/ 0 h 1894888"/>
                  <a:gd name="connsiteX2" fmla="*/ 1116998 w 1116998"/>
                  <a:gd name="connsiteY2" fmla="*/ 1565531 h 1894888"/>
                  <a:gd name="connsiteX3" fmla="*/ 0 w 1116998"/>
                  <a:gd name="connsiteY3" fmla="*/ 1894888 h 1894888"/>
                  <a:gd name="connsiteX0" fmla="*/ 0 w 1116998"/>
                  <a:gd name="connsiteY0" fmla="*/ 1894888 h 1894888"/>
                  <a:gd name="connsiteX1" fmla="*/ 0 w 1116998"/>
                  <a:gd name="connsiteY1" fmla="*/ 0 h 1894888"/>
                  <a:gd name="connsiteX2" fmla="*/ 1116998 w 1116998"/>
                  <a:gd name="connsiteY2" fmla="*/ 1565531 h 1894888"/>
                  <a:gd name="connsiteX3" fmla="*/ 0 w 1116998"/>
                  <a:gd name="connsiteY3" fmla="*/ 1894888 h 1894888"/>
                  <a:gd name="connsiteX0" fmla="*/ 19050 w 1136048"/>
                  <a:gd name="connsiteY0" fmla="*/ 1894888 h 1894888"/>
                  <a:gd name="connsiteX1" fmla="*/ 0 w 1136048"/>
                  <a:gd name="connsiteY1" fmla="*/ 0 h 1894888"/>
                  <a:gd name="connsiteX2" fmla="*/ 1136048 w 1136048"/>
                  <a:gd name="connsiteY2" fmla="*/ 1565531 h 1894888"/>
                  <a:gd name="connsiteX3" fmla="*/ 19050 w 1136048"/>
                  <a:gd name="connsiteY3" fmla="*/ 1894888 h 1894888"/>
                  <a:gd name="connsiteX0" fmla="*/ 9525 w 1126523"/>
                  <a:gd name="connsiteY0" fmla="*/ 1885363 h 1885363"/>
                  <a:gd name="connsiteX1" fmla="*/ 0 w 1126523"/>
                  <a:gd name="connsiteY1" fmla="*/ 0 h 1885363"/>
                  <a:gd name="connsiteX2" fmla="*/ 1126523 w 1126523"/>
                  <a:gd name="connsiteY2" fmla="*/ 1556006 h 1885363"/>
                  <a:gd name="connsiteX3" fmla="*/ 9525 w 1126523"/>
                  <a:gd name="connsiteY3" fmla="*/ 1885363 h 1885363"/>
                  <a:gd name="connsiteX0" fmla="*/ 5808 w 1122806"/>
                  <a:gd name="connsiteY0" fmla="*/ 1896514 h 1896514"/>
                  <a:gd name="connsiteX1" fmla="*/ 0 w 1122806"/>
                  <a:gd name="connsiteY1" fmla="*/ 0 h 1896514"/>
                  <a:gd name="connsiteX2" fmla="*/ 1122806 w 1122806"/>
                  <a:gd name="connsiteY2" fmla="*/ 1567157 h 1896514"/>
                  <a:gd name="connsiteX3" fmla="*/ 5808 w 1122806"/>
                  <a:gd name="connsiteY3" fmla="*/ 1896514 h 1896514"/>
                  <a:gd name="connsiteX0" fmla="*/ 0 w 1116998"/>
                  <a:gd name="connsiteY0" fmla="*/ 1903948 h 1903948"/>
                  <a:gd name="connsiteX1" fmla="*/ 1626 w 1116998"/>
                  <a:gd name="connsiteY1" fmla="*/ 0 h 1903948"/>
                  <a:gd name="connsiteX2" fmla="*/ 1116998 w 1116998"/>
                  <a:gd name="connsiteY2" fmla="*/ 1574591 h 1903948"/>
                  <a:gd name="connsiteX3" fmla="*/ 0 w 1116998"/>
                  <a:gd name="connsiteY3" fmla="*/ 1903948 h 1903948"/>
                  <a:gd name="connsiteX0" fmla="*/ 9525 w 1126523"/>
                  <a:gd name="connsiteY0" fmla="*/ 1907666 h 1907666"/>
                  <a:gd name="connsiteX1" fmla="*/ 0 w 1126523"/>
                  <a:gd name="connsiteY1" fmla="*/ 0 h 1907666"/>
                  <a:gd name="connsiteX2" fmla="*/ 1126523 w 1126523"/>
                  <a:gd name="connsiteY2" fmla="*/ 1578309 h 1907666"/>
                  <a:gd name="connsiteX3" fmla="*/ 9525 w 1126523"/>
                  <a:gd name="connsiteY3" fmla="*/ 1907666 h 1907666"/>
                </a:gdLst>
                <a:ahLst/>
                <a:cxnLst>
                  <a:cxn ang="0">
                    <a:pos x="connsiteX0" y="connsiteY0"/>
                  </a:cxn>
                  <a:cxn ang="0">
                    <a:pos x="connsiteX1" y="connsiteY1"/>
                  </a:cxn>
                  <a:cxn ang="0">
                    <a:pos x="connsiteX2" y="connsiteY2"/>
                  </a:cxn>
                  <a:cxn ang="0">
                    <a:pos x="connsiteX3" y="connsiteY3"/>
                  </a:cxn>
                </a:cxnLst>
                <a:rect l="l" t="t" r="r" b="b"/>
                <a:pathLst>
                  <a:path w="1126523" h="1907666">
                    <a:moveTo>
                      <a:pt x="9525" y="1907666"/>
                    </a:moveTo>
                    <a:lnTo>
                      <a:pt x="0" y="0"/>
                    </a:lnTo>
                    <a:lnTo>
                      <a:pt x="1126523" y="1578309"/>
                    </a:lnTo>
                    <a:lnTo>
                      <a:pt x="9525" y="1907666"/>
                    </a:lnTo>
                    <a:close/>
                  </a:path>
                </a:pathLst>
              </a:custGeom>
              <a:gradFill flip="none" rotWithShape="1">
                <a:gsLst>
                  <a:gs pos="0">
                    <a:srgbClr val="5C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ight Triangle 5"/>
              <p:cNvSpPr/>
              <p:nvPr/>
            </p:nvSpPr>
            <p:spPr>
              <a:xfrm flipH="1">
                <a:off x="1834040" y="2358937"/>
                <a:ext cx="1160335" cy="1903555"/>
              </a:xfrm>
              <a:custGeom>
                <a:avLst/>
                <a:gdLst>
                  <a:gd name="connsiteX0" fmla="*/ 0 w 1143000"/>
                  <a:gd name="connsiteY0" fmla="*/ 1600200 h 1600200"/>
                  <a:gd name="connsiteX1" fmla="*/ 0 w 1143000"/>
                  <a:gd name="connsiteY1" fmla="*/ 0 h 1600200"/>
                  <a:gd name="connsiteX2" fmla="*/ 1143000 w 1143000"/>
                  <a:gd name="connsiteY2" fmla="*/ 1600200 h 1600200"/>
                  <a:gd name="connsiteX3" fmla="*/ 0 w 1143000"/>
                  <a:gd name="connsiteY3" fmla="*/ 1600200 h 1600200"/>
                  <a:gd name="connsiteX0" fmla="*/ 0 w 1160335"/>
                  <a:gd name="connsiteY0" fmla="*/ 1903555 h 1903555"/>
                  <a:gd name="connsiteX1" fmla="*/ 17335 w 1160335"/>
                  <a:gd name="connsiteY1" fmla="*/ 0 h 1903555"/>
                  <a:gd name="connsiteX2" fmla="*/ 1160335 w 1160335"/>
                  <a:gd name="connsiteY2" fmla="*/ 1600200 h 1903555"/>
                  <a:gd name="connsiteX3" fmla="*/ 0 w 1160335"/>
                  <a:gd name="connsiteY3" fmla="*/ 1903555 h 1903555"/>
                  <a:gd name="connsiteX0" fmla="*/ 0 w 1160335"/>
                  <a:gd name="connsiteY0" fmla="*/ 1903555 h 1903555"/>
                  <a:gd name="connsiteX1" fmla="*/ 17335 w 1160335"/>
                  <a:gd name="connsiteY1" fmla="*/ 0 h 1903555"/>
                  <a:gd name="connsiteX2" fmla="*/ 1160335 w 1160335"/>
                  <a:gd name="connsiteY2" fmla="*/ 1561197 h 1903555"/>
                  <a:gd name="connsiteX3" fmla="*/ 0 w 1160335"/>
                  <a:gd name="connsiteY3" fmla="*/ 1903555 h 1903555"/>
                </a:gdLst>
                <a:ahLst/>
                <a:cxnLst>
                  <a:cxn ang="0">
                    <a:pos x="connsiteX0" y="connsiteY0"/>
                  </a:cxn>
                  <a:cxn ang="0">
                    <a:pos x="connsiteX1" y="connsiteY1"/>
                  </a:cxn>
                  <a:cxn ang="0">
                    <a:pos x="connsiteX2" y="connsiteY2"/>
                  </a:cxn>
                  <a:cxn ang="0">
                    <a:pos x="connsiteX3" y="connsiteY3"/>
                  </a:cxn>
                </a:cxnLst>
                <a:rect l="l" t="t" r="r" b="b"/>
                <a:pathLst>
                  <a:path w="1160335" h="1903555">
                    <a:moveTo>
                      <a:pt x="0" y="1903555"/>
                    </a:moveTo>
                    <a:lnTo>
                      <a:pt x="17335" y="0"/>
                    </a:lnTo>
                    <a:lnTo>
                      <a:pt x="1160335" y="1561197"/>
                    </a:lnTo>
                    <a:lnTo>
                      <a:pt x="0" y="1903555"/>
                    </a:lnTo>
                    <a:close/>
                  </a:path>
                </a:pathLst>
              </a:custGeom>
              <a:gradFill flip="none" rotWithShape="1">
                <a:gsLst>
                  <a:gs pos="0">
                    <a:srgbClr val="8000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
        <p:nvSpPr>
          <p:cNvPr id="24" name="TextBox 23"/>
          <p:cNvSpPr txBox="1"/>
          <p:nvPr/>
        </p:nvSpPr>
        <p:spPr>
          <a:xfrm rot="926546">
            <a:off x="5821205" y="5601150"/>
            <a:ext cx="1542794" cy="707886"/>
          </a:xfrm>
          <a:prstGeom prst="rect">
            <a:avLst/>
          </a:prstGeom>
          <a:noFill/>
        </p:spPr>
        <p:txBody>
          <a:bodyPr wrap="none" rtlCol="0">
            <a:spAutoFit/>
          </a:bodyPr>
          <a:lstStyle/>
          <a:p>
            <a:pPr algn="ctr"/>
            <a:r>
              <a:rPr lang="en-US" sz="2000" b="1" dirty="0">
                <a:solidFill>
                  <a:schemeClr val="bg1"/>
                </a:solidFill>
              </a:rPr>
              <a:t>Frontline </a:t>
            </a:r>
          </a:p>
          <a:p>
            <a:pPr algn="ctr"/>
            <a:r>
              <a:rPr lang="en-US" sz="2000" b="1" dirty="0">
                <a:solidFill>
                  <a:schemeClr val="bg1"/>
                </a:solidFill>
              </a:rPr>
              <a:t>Nursing Care</a:t>
            </a:r>
          </a:p>
        </p:txBody>
      </p:sp>
      <p:sp>
        <p:nvSpPr>
          <p:cNvPr id="41" name="TextBox 40"/>
          <p:cNvSpPr txBox="1"/>
          <p:nvPr/>
        </p:nvSpPr>
        <p:spPr>
          <a:xfrm rot="926546">
            <a:off x="6105744" y="4357050"/>
            <a:ext cx="1611018" cy="707886"/>
          </a:xfrm>
          <a:prstGeom prst="rect">
            <a:avLst/>
          </a:prstGeom>
          <a:noFill/>
        </p:spPr>
        <p:txBody>
          <a:bodyPr wrap="none" rtlCol="0">
            <a:spAutoFit/>
          </a:bodyPr>
          <a:lstStyle/>
          <a:p>
            <a:r>
              <a:rPr lang="en-US" sz="2000" b="1" dirty="0">
                <a:solidFill>
                  <a:schemeClr val="bg1"/>
                </a:solidFill>
              </a:rPr>
              <a:t>Management</a:t>
            </a:r>
          </a:p>
          <a:p>
            <a:r>
              <a:rPr lang="en-US" sz="2000" b="1" dirty="0">
                <a:solidFill>
                  <a:schemeClr val="bg1"/>
                </a:solidFill>
              </a:rPr>
              <a:t>&amp; Research</a:t>
            </a:r>
          </a:p>
        </p:txBody>
      </p:sp>
      <p:sp>
        <p:nvSpPr>
          <p:cNvPr id="46" name="TextBox 45"/>
          <p:cNvSpPr txBox="1"/>
          <p:nvPr/>
        </p:nvSpPr>
        <p:spPr>
          <a:xfrm rot="926546">
            <a:off x="6611385" y="2866650"/>
            <a:ext cx="1266309" cy="646331"/>
          </a:xfrm>
          <a:prstGeom prst="rect">
            <a:avLst/>
          </a:prstGeom>
          <a:noFill/>
        </p:spPr>
        <p:txBody>
          <a:bodyPr wrap="none" rtlCol="0">
            <a:spAutoFit/>
          </a:bodyPr>
          <a:lstStyle/>
          <a:p>
            <a:pPr algn="ctr"/>
            <a:r>
              <a:rPr lang="en-US" b="1" dirty="0">
                <a:solidFill>
                  <a:schemeClr val="bg1"/>
                </a:solidFill>
              </a:rPr>
              <a:t>Clinical </a:t>
            </a:r>
          </a:p>
          <a:p>
            <a:pPr algn="ctr"/>
            <a:r>
              <a:rPr lang="en-US" b="1" dirty="0">
                <a:solidFill>
                  <a:schemeClr val="bg1"/>
                </a:solidFill>
              </a:rPr>
              <a:t>Informatics</a:t>
            </a:r>
          </a:p>
        </p:txBody>
      </p:sp>
      <p:sp>
        <p:nvSpPr>
          <p:cNvPr id="23" name="Up Arrow 22"/>
          <p:cNvSpPr/>
          <p:nvPr/>
        </p:nvSpPr>
        <p:spPr>
          <a:xfrm>
            <a:off x="8649228" y="1523337"/>
            <a:ext cx="1833232" cy="5024429"/>
          </a:xfrm>
          <a:prstGeom prst="upArrow">
            <a:avLst/>
          </a:prstGeom>
          <a:solidFill>
            <a:schemeClr val="bg2">
              <a:lumMod val="95000"/>
            </a:schemeClr>
          </a:solidFill>
          <a:ln>
            <a:solidFill>
              <a:schemeClr val="bg1">
                <a:lumMod val="7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p:nvSpPr>
        <p:spPr>
          <a:xfrm rot="16157602">
            <a:off x="7245470" y="3876595"/>
            <a:ext cx="4555409" cy="615553"/>
          </a:xfrm>
          <a:prstGeom prst="rect">
            <a:avLst/>
          </a:prstGeom>
          <a:noFill/>
          <a:ln>
            <a:noFill/>
          </a:ln>
        </p:spPr>
        <p:txBody>
          <a:bodyPr wrap="square" lIns="91440" tIns="45720" rIns="91440" bIns="45720">
            <a:spAutoFit/>
          </a:bodyPr>
          <a:lstStyle/>
          <a:p>
            <a:pPr algn="ctr"/>
            <a:r>
              <a:rPr lang="en-US" sz="3400" b="1" dirty="0">
                <a:ln w="0"/>
                <a:solidFill>
                  <a:schemeClr val="accent1"/>
                </a:solidFill>
                <a:effectLst>
                  <a:outerShdw blurRad="50800" dist="38100" dir="10800000" algn="r" rotWithShape="0">
                    <a:prstClr val="black">
                      <a:alpha val="40000"/>
                    </a:prstClr>
                  </a:outerShdw>
                </a:effectLst>
                <a:latin typeface="Calibri"/>
              </a:rPr>
              <a:t>Novice to Expert Nurse</a:t>
            </a:r>
          </a:p>
        </p:txBody>
      </p:sp>
      <p:sp>
        <p:nvSpPr>
          <p:cNvPr id="14" name="Wave 13">
            <a:extLst>
              <a:ext uri="{FF2B5EF4-FFF2-40B4-BE49-F238E27FC236}">
                <a16:creationId xmlns:a16="http://schemas.microsoft.com/office/drawing/2014/main" id="{391E15FE-D0CC-4520-875D-38C6B7FCB25D}"/>
              </a:ext>
            </a:extLst>
          </p:cNvPr>
          <p:cNvSpPr/>
          <p:nvPr/>
        </p:nvSpPr>
        <p:spPr>
          <a:xfrm rot="1029364">
            <a:off x="9289230" y="393045"/>
            <a:ext cx="2557442" cy="1635374"/>
          </a:xfrm>
          <a:prstGeom prst="wav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 Nurses have some</a:t>
            </a:r>
          </a:p>
          <a:p>
            <a:pPr algn="ctr"/>
            <a:r>
              <a:rPr lang="en-US" sz="1600" dirty="0"/>
              <a:t>degree of Informatics</a:t>
            </a:r>
          </a:p>
          <a:p>
            <a:pPr algn="ctr"/>
            <a:r>
              <a:rPr lang="en-US" sz="1600" dirty="0"/>
              <a:t>experience</a:t>
            </a:r>
          </a:p>
        </p:txBody>
      </p:sp>
    </p:spTree>
    <p:extLst>
      <p:ext uri="{BB962C8B-B14F-4D97-AF65-F5344CB8AC3E}">
        <p14:creationId xmlns:p14="http://schemas.microsoft.com/office/powerpoint/2010/main" val="253969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0619" y="92195"/>
            <a:ext cx="10544492" cy="1499616"/>
          </a:xfrm>
        </p:spPr>
        <p:txBody>
          <a:bodyPr anchor="ctr"/>
          <a:lstStyle/>
          <a:p>
            <a:pPr algn="ctr"/>
            <a:r>
              <a:rPr lang="en-US" altLang="en-US" sz="3600" u="sng" dirty="0">
                <a:solidFill>
                  <a:schemeClr val="tx1"/>
                </a:solidFill>
                <a:latin typeface="Arial Rounded MT Bold" panose="020F0704030504030204" pitchFamily="34" charset="0"/>
                <a:cs typeface="Georgia" pitchFamily="18" charset="0"/>
              </a:rPr>
              <a:t>Vision</a:t>
            </a:r>
            <a:r>
              <a:rPr lang="en-US" altLang="en-US" sz="3600" dirty="0">
                <a:solidFill>
                  <a:schemeClr val="tx1"/>
                </a:solidFill>
                <a:latin typeface="Arial Rounded MT Bold" panose="020F0704030504030204" pitchFamily="34" charset="0"/>
                <a:cs typeface="Georgia" pitchFamily="18" charset="0"/>
              </a:rPr>
              <a:t> </a:t>
            </a:r>
            <a:br>
              <a:rPr lang="en-US" altLang="en-US" sz="3600" dirty="0">
                <a:solidFill>
                  <a:schemeClr val="tx1"/>
                </a:solidFill>
                <a:latin typeface="Arial Rounded MT Bold" panose="020F0704030504030204" pitchFamily="34" charset="0"/>
                <a:cs typeface="Georgia" pitchFamily="18" charset="0"/>
              </a:rPr>
            </a:br>
            <a:r>
              <a:rPr lang="en-US" altLang="en-US" sz="3600" dirty="0">
                <a:solidFill>
                  <a:schemeClr val="tx1"/>
                </a:solidFill>
                <a:latin typeface="Arial Rounded MT Bold" panose="020F0704030504030204" pitchFamily="34" charset="0"/>
                <a:cs typeface="Georgia" pitchFamily="18" charset="0"/>
              </a:rPr>
              <a:t>Support Nursing Practice</a:t>
            </a:r>
          </a:p>
        </p:txBody>
      </p:sp>
      <p:graphicFrame>
        <p:nvGraphicFramePr>
          <p:cNvPr id="2" name="Content Placeholder 1"/>
          <p:cNvGraphicFramePr>
            <a:graphicFrameLocks noGrp="1"/>
          </p:cNvGraphicFramePr>
          <p:nvPr>
            <p:ph idx="1"/>
            <p:extLst/>
          </p:nvPr>
        </p:nvGraphicFramePr>
        <p:xfrm>
          <a:off x="1981200" y="1831975"/>
          <a:ext cx="8229600" cy="429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p:cNvGraphicFramePr>
            <a:graphicFrameLocks/>
          </p:cNvGraphicFramePr>
          <p:nvPr>
            <p:extLst/>
          </p:nvPr>
        </p:nvGraphicFramePr>
        <p:xfrm>
          <a:off x="1961864" y="1756017"/>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2961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26798"/>
            <a:ext cx="10480520" cy="1265774"/>
          </a:xfrm>
        </p:spPr>
        <p:txBody>
          <a:bodyPr anchor="ctr">
            <a:normAutofit/>
          </a:bodyPr>
          <a:lstStyle/>
          <a:p>
            <a:pPr algn="ctr"/>
            <a:r>
              <a:rPr lang="en-US" sz="3600" dirty="0">
                <a:solidFill>
                  <a:schemeClr val="bg1"/>
                </a:solidFill>
                <a:latin typeface="Calibri" panose="020F0502020204030204" pitchFamily="34" charset="0"/>
              </a:rPr>
              <a:t>				    </a:t>
            </a:r>
            <a:r>
              <a:rPr lang="en-US" sz="3600" dirty="0">
                <a:solidFill>
                  <a:schemeClr val="tx1"/>
                </a:solidFill>
                <a:latin typeface="Arial Rounded MT Bold" panose="020F0704030504030204" pitchFamily="34" charset="0"/>
              </a:rPr>
              <a:t>Strategic Framework</a:t>
            </a:r>
          </a:p>
        </p:txBody>
      </p:sp>
      <p:sp>
        <p:nvSpPr>
          <p:cNvPr id="3" name="Slide Number Placeholder 2"/>
          <p:cNvSpPr>
            <a:spLocks noGrp="1"/>
          </p:cNvSpPr>
          <p:nvPr>
            <p:ph type="sldNum" sz="quarter" idx="12"/>
          </p:nvPr>
        </p:nvSpPr>
        <p:spPr>
          <a:xfrm>
            <a:off x="7997666" y="6986989"/>
            <a:ext cx="490750" cy="365125"/>
          </a:xfrm>
        </p:spPr>
        <p:txBody>
          <a:bodyPr/>
          <a:lstStyle/>
          <a:p>
            <a:pPr>
              <a:defRPr/>
            </a:pPr>
            <a:fld id="{C8A9E82B-9BAC-4D0E-BF64-EDCBFA56813E}" type="slidenum">
              <a:rPr lang="en-US" smtClean="0"/>
              <a:pPr>
                <a:defRPr/>
              </a:pPr>
              <a:t>8</a:t>
            </a:fld>
            <a:endParaRPr lang="en-US" dirty="0"/>
          </a:p>
        </p:txBody>
      </p:sp>
      <p:sp>
        <p:nvSpPr>
          <p:cNvPr id="11" name="TextBox 8"/>
          <p:cNvSpPr txBox="1">
            <a:spLocks noChangeArrowheads="1"/>
          </p:cNvSpPr>
          <p:nvPr/>
        </p:nvSpPr>
        <p:spPr bwMode="auto">
          <a:xfrm>
            <a:off x="6548600" y="2203138"/>
            <a:ext cx="90502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spcBef>
                <a:spcPct val="20000"/>
              </a:spcBef>
              <a:buFont typeface="Arial" panose="020B0604020202020204" pitchFamily="34" charset="0"/>
              <a:buChar char="•"/>
              <a:defRPr>
                <a:solidFill>
                  <a:schemeClr val="tx1"/>
                </a:solidFill>
                <a:latin typeface="Calibri" panose="020F0502020204030204" pitchFamily="34" charset="0"/>
                <a:ea typeface="Georgia" panose="02040502050405020303" pitchFamily="18" charset="0"/>
                <a:cs typeface="Georgia" panose="02040502050405020303" pitchFamily="18" charset="0"/>
              </a:defRPr>
            </a:lvl1pPr>
            <a:lvl2pPr marL="742950" indent="-285750" eaLnBrk="0" hangingPunct="0">
              <a:spcBef>
                <a:spcPct val="20000"/>
              </a:spcBef>
              <a:buFont typeface="Arial" panose="020B0604020202020204" pitchFamily="34" charset="0"/>
              <a:buChar char="–"/>
              <a:defRPr sz="1600">
                <a:solidFill>
                  <a:schemeClr val="tx1"/>
                </a:solidFill>
                <a:latin typeface="Calibri" panose="020F0502020204030204" pitchFamily="34" charset="0"/>
                <a:ea typeface="Georgia" panose="02040502050405020303" pitchFamily="18" charset="0"/>
                <a:cs typeface="Georgia" panose="02040502050405020303" pitchFamily="18" charset="0"/>
              </a:defRPr>
            </a:lvl2pPr>
            <a:lvl3pPr marL="1143000" indent="-228600" eaLnBrk="0" hangingPunct="0">
              <a:spcBef>
                <a:spcPct val="20000"/>
              </a:spcBef>
              <a:buFont typeface="Arial" panose="020B0604020202020204" pitchFamily="34" charset="0"/>
              <a:buChar char="•"/>
              <a:defRPr sz="1400">
                <a:solidFill>
                  <a:schemeClr val="tx1"/>
                </a:solidFill>
                <a:latin typeface="Calibri" panose="020F0502020204030204" pitchFamily="34" charset="0"/>
                <a:ea typeface="Georgia" panose="02040502050405020303" pitchFamily="18" charset="0"/>
                <a:cs typeface="Georgia" panose="02040502050405020303" pitchFamily="18" charset="0"/>
              </a:defRPr>
            </a:lvl3pPr>
            <a:lvl4pPr marL="16002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ea typeface="Georgia" panose="02040502050405020303" pitchFamily="18" charset="0"/>
                <a:cs typeface="Georgia" panose="02040502050405020303" pitchFamily="18" charset="0"/>
              </a:defRPr>
            </a:lvl4pPr>
            <a:lvl5pPr marL="2057400" indent="-228600" eaLnBrk="0" hangingPunct="0">
              <a:spcBef>
                <a:spcPct val="20000"/>
              </a:spcBef>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pPr>
              <a:buFont typeface="Arial" panose="020B0604020202020204" pitchFamily="34" charset="0"/>
              <a:buNone/>
            </a:pPr>
            <a:endParaRPr lang="en-US" altLang="en-US" sz="1400" b="1" dirty="0">
              <a:solidFill>
                <a:schemeClr val="bg1"/>
              </a:solidFill>
            </a:endParaRPr>
          </a:p>
        </p:txBody>
      </p:sp>
      <p:sp>
        <p:nvSpPr>
          <p:cNvPr id="14" name="Rectangle 2"/>
          <p:cNvSpPr txBox="1">
            <a:spLocks/>
          </p:cNvSpPr>
          <p:nvPr/>
        </p:nvSpPr>
        <p:spPr bwMode="gray">
          <a:xfrm>
            <a:off x="3931920" y="3277205"/>
            <a:ext cx="614314" cy="369316"/>
          </a:xfrm>
          <a:prstGeom prst="rect">
            <a:avLst/>
          </a:prstGeom>
          <a:solidFill>
            <a:srgbClr val="FFFFFF">
              <a:alpha val="76078"/>
            </a:srgbClr>
          </a:solidFill>
          <a:ln w="19050">
            <a:noFill/>
            <a:miter lim="800000"/>
            <a:headEnd/>
            <a:tailEnd/>
          </a:ln>
          <a:effectLst/>
          <a:extLst/>
        </p:spPr>
        <p:txBody>
          <a:bodyPr wrap="square" lIns="76192" tIns="76192" rIns="76192" bIns="76192">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ts val="408"/>
              </a:spcBef>
              <a:spcAft>
                <a:spcPts val="612"/>
              </a:spcAft>
              <a:buNone/>
              <a:defRPr/>
            </a:pPr>
            <a:endParaRPr lang="en-US" altLang="en-US" sz="1400" dirty="0">
              <a:cs typeface="Georgia" pitchFamily="18" charset="0"/>
            </a:endParaRPr>
          </a:p>
        </p:txBody>
      </p:sp>
      <p:pic>
        <p:nvPicPr>
          <p:cNvPr id="4" name="Picture 3">
            <a:extLst>
              <a:ext uri="{FF2B5EF4-FFF2-40B4-BE49-F238E27FC236}">
                <a16:creationId xmlns:a16="http://schemas.microsoft.com/office/drawing/2014/main" id="{B9CEC275-0681-4D32-B775-8E9FC6C09560}"/>
              </a:ext>
            </a:extLst>
          </p:cNvPr>
          <p:cNvPicPr>
            <a:picLocks noChangeAspect="1"/>
          </p:cNvPicPr>
          <p:nvPr/>
        </p:nvPicPr>
        <p:blipFill>
          <a:blip r:embed="rId2"/>
          <a:stretch>
            <a:fillRect/>
          </a:stretch>
        </p:blipFill>
        <p:spPr>
          <a:xfrm>
            <a:off x="3120706" y="1049957"/>
            <a:ext cx="6705094" cy="5422471"/>
          </a:xfrm>
          <a:prstGeom prst="rect">
            <a:avLst/>
          </a:prstGeom>
        </p:spPr>
      </p:pic>
    </p:spTree>
    <p:extLst>
      <p:ext uri="{BB962C8B-B14F-4D97-AF65-F5344CB8AC3E}">
        <p14:creationId xmlns:p14="http://schemas.microsoft.com/office/powerpoint/2010/main" val="108494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FED7-78F7-4AD9-B070-A26A49DC72A9}"/>
              </a:ext>
            </a:extLst>
          </p:cNvPr>
          <p:cNvSpPr>
            <a:spLocks noGrp="1"/>
          </p:cNvSpPr>
          <p:nvPr>
            <p:ph type="title"/>
          </p:nvPr>
        </p:nvSpPr>
        <p:spPr>
          <a:xfrm>
            <a:off x="-1277253" y="818652"/>
            <a:ext cx="13132244" cy="1322070"/>
          </a:xfrm>
        </p:spPr>
        <p:txBody>
          <a:bodyPr/>
          <a:lstStyle/>
          <a:p>
            <a:pPr algn="ctr"/>
            <a:r>
              <a:rPr lang="en-US" dirty="0"/>
              <a:t>                   </a:t>
            </a:r>
            <a:r>
              <a:rPr lang="en-US" dirty="0">
                <a:solidFill>
                  <a:schemeClr val="tx1"/>
                </a:solidFill>
                <a:latin typeface="Arial Rounded MT Bold" panose="020F0704030504030204" pitchFamily="34" charset="0"/>
              </a:rPr>
              <a:t>Information Technology</a:t>
            </a:r>
          </a:p>
        </p:txBody>
      </p:sp>
      <p:sp>
        <p:nvSpPr>
          <p:cNvPr id="3" name="Content Placeholder 2">
            <a:extLst>
              <a:ext uri="{FF2B5EF4-FFF2-40B4-BE49-F238E27FC236}">
                <a16:creationId xmlns:a16="http://schemas.microsoft.com/office/drawing/2014/main" id="{9C856004-77E9-443D-9B38-9C762669353B}"/>
              </a:ext>
            </a:extLst>
          </p:cNvPr>
          <p:cNvSpPr>
            <a:spLocks noGrp="1"/>
          </p:cNvSpPr>
          <p:nvPr>
            <p:ph idx="1"/>
          </p:nvPr>
        </p:nvSpPr>
        <p:spPr>
          <a:xfrm>
            <a:off x="2606467" y="2341548"/>
            <a:ext cx="9175512" cy="3426863"/>
          </a:xfrm>
        </p:spPr>
        <p:txBody>
          <a:bodyPr numCol="2">
            <a:normAutofit/>
          </a:bodyPr>
          <a:lstStyle/>
          <a:p>
            <a:r>
              <a:rPr lang="en-US" sz="2400" b="1" dirty="0">
                <a:solidFill>
                  <a:schemeClr val="tx1"/>
                </a:solidFill>
              </a:rPr>
              <a:t>IT projects do not have a start and end point.</a:t>
            </a:r>
          </a:p>
          <a:p>
            <a:r>
              <a:rPr lang="en-US" sz="2400" b="1" dirty="0">
                <a:solidFill>
                  <a:schemeClr val="tx1"/>
                </a:solidFill>
              </a:rPr>
              <a:t>The electronic health record created clinical transformation. </a:t>
            </a:r>
          </a:p>
          <a:p>
            <a:r>
              <a:rPr lang="en-US" sz="2400" b="1" dirty="0">
                <a:solidFill>
                  <a:schemeClr val="tx1"/>
                </a:solidFill>
              </a:rPr>
              <a:t>Allowing for continuing quality improvement.</a:t>
            </a:r>
          </a:p>
          <a:p>
            <a:pPr marL="0" indent="0">
              <a:buNone/>
            </a:pPr>
            <a:endParaRPr lang="en-US" sz="2400" b="1" dirty="0">
              <a:solidFill>
                <a:schemeClr val="tx1"/>
              </a:solidFill>
            </a:endParaRPr>
          </a:p>
          <a:p>
            <a:pPr marL="0" indent="0">
              <a:buNone/>
            </a:pPr>
            <a:r>
              <a:rPr lang="en-US" sz="2400" b="1" dirty="0">
                <a:solidFill>
                  <a:schemeClr val="tx1"/>
                </a:solidFill>
              </a:rPr>
              <a:t> </a:t>
            </a:r>
          </a:p>
        </p:txBody>
      </p:sp>
      <p:pic>
        <p:nvPicPr>
          <p:cNvPr id="5" name="Picture 4">
            <a:extLst>
              <a:ext uri="{FF2B5EF4-FFF2-40B4-BE49-F238E27FC236}">
                <a16:creationId xmlns:a16="http://schemas.microsoft.com/office/drawing/2014/main" id="{86A2CD42-1970-42FA-82B1-8FA8F67E0542}"/>
              </a:ext>
            </a:extLst>
          </p:cNvPr>
          <p:cNvPicPr>
            <a:picLocks noChangeAspect="1"/>
          </p:cNvPicPr>
          <p:nvPr/>
        </p:nvPicPr>
        <p:blipFill>
          <a:blip r:embed="rId2"/>
          <a:stretch>
            <a:fillRect/>
          </a:stretch>
        </p:blipFill>
        <p:spPr>
          <a:xfrm>
            <a:off x="7562064" y="2743200"/>
            <a:ext cx="3942549" cy="2497829"/>
          </a:xfrm>
          <a:prstGeom prst="rect">
            <a:avLst/>
          </a:prstGeom>
        </p:spPr>
      </p:pic>
    </p:spTree>
    <p:extLst>
      <p:ext uri="{BB962C8B-B14F-4D97-AF65-F5344CB8AC3E}">
        <p14:creationId xmlns:p14="http://schemas.microsoft.com/office/powerpoint/2010/main" val="37939184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816</TotalTime>
  <Words>958</Words>
  <Application>Microsoft Office PowerPoint</Application>
  <PresentationFormat>Widescreen</PresentationFormat>
  <Paragraphs>127</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 MT Bold</vt:lpstr>
      <vt:lpstr>Calibri</vt:lpstr>
      <vt:lpstr>Century Gothic</vt:lpstr>
      <vt:lpstr>Georgia</vt:lpstr>
      <vt:lpstr>Lucida Handwriting</vt:lpstr>
      <vt:lpstr>Wingdings 3</vt:lpstr>
      <vt:lpstr>Wisp</vt:lpstr>
      <vt:lpstr>Becker’s Hospital Review 2nd Annual Health IT + Leadership + Pharmacy 2019</vt:lpstr>
      <vt:lpstr>Presenter </vt:lpstr>
      <vt:lpstr>Objectives</vt:lpstr>
      <vt:lpstr>PowerPoint Presentation</vt:lpstr>
      <vt:lpstr>Nursing Informaticists are…</vt:lpstr>
      <vt:lpstr>Informatics Competencies</vt:lpstr>
      <vt:lpstr>Vision  Support Nursing Practice</vt:lpstr>
      <vt:lpstr>        Strategic Framework</vt:lpstr>
      <vt:lpstr>                   Information Technology</vt:lpstr>
      <vt:lpstr>Nursing Informatics &amp; Information Technology</vt:lpstr>
      <vt:lpstr>PowerPoint Presentation</vt:lpstr>
      <vt:lpstr>Appointing Nurse Informatic Leaders</vt:lpstr>
      <vt:lpstr>    Information Technology &amp; Nursing Informatics  Communicate and Collaborate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Allen, Holly E..</dc:creator>
  <cp:lastModifiedBy>Gauthier-Wetzel, Holly E.</cp:lastModifiedBy>
  <cp:revision>59</cp:revision>
  <cp:lastPrinted>2018-02-15T17:12:29Z</cp:lastPrinted>
  <dcterms:created xsi:type="dcterms:W3CDTF">2017-12-13T22:33:12Z</dcterms:created>
  <dcterms:modified xsi:type="dcterms:W3CDTF">2019-03-29T16:02:22Z</dcterms:modified>
</cp:coreProperties>
</file>