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Lst>
  <p:notesMasterIdLst>
    <p:notesMasterId r:id="rId44"/>
  </p:notesMasterIdLst>
  <p:handoutMasterIdLst>
    <p:handoutMasterId r:id="rId45"/>
  </p:handoutMasterIdLst>
  <p:sldIdLst>
    <p:sldId id="516" r:id="rId2"/>
    <p:sldId id="591" r:id="rId3"/>
    <p:sldId id="592" r:id="rId4"/>
    <p:sldId id="593" r:id="rId5"/>
    <p:sldId id="594" r:id="rId6"/>
    <p:sldId id="595" r:id="rId7"/>
    <p:sldId id="636" r:id="rId8"/>
    <p:sldId id="625" r:id="rId9"/>
    <p:sldId id="638" r:id="rId10"/>
    <p:sldId id="640" r:id="rId11"/>
    <p:sldId id="646" r:id="rId12"/>
    <p:sldId id="641" r:id="rId13"/>
    <p:sldId id="627" r:id="rId14"/>
    <p:sldId id="626" r:id="rId15"/>
    <p:sldId id="600" r:id="rId16"/>
    <p:sldId id="601" r:id="rId17"/>
    <p:sldId id="602" r:id="rId18"/>
    <p:sldId id="603" r:id="rId19"/>
    <p:sldId id="604" r:id="rId20"/>
    <p:sldId id="647" r:id="rId21"/>
    <p:sldId id="605" r:id="rId22"/>
    <p:sldId id="635" r:id="rId23"/>
    <p:sldId id="643" r:id="rId24"/>
    <p:sldId id="607" r:id="rId25"/>
    <p:sldId id="608" r:id="rId26"/>
    <p:sldId id="606" r:id="rId27"/>
    <p:sldId id="621" r:id="rId28"/>
    <p:sldId id="609" r:id="rId29"/>
    <p:sldId id="612" r:id="rId30"/>
    <p:sldId id="613" r:id="rId31"/>
    <p:sldId id="614" r:id="rId32"/>
    <p:sldId id="630" r:id="rId33"/>
    <p:sldId id="616" r:id="rId34"/>
    <p:sldId id="617" r:id="rId35"/>
    <p:sldId id="618" r:id="rId36"/>
    <p:sldId id="610" r:id="rId37"/>
    <p:sldId id="629" r:id="rId38"/>
    <p:sldId id="619" r:id="rId39"/>
    <p:sldId id="620" r:id="rId40"/>
    <p:sldId id="644" r:id="rId41"/>
    <p:sldId id="622" r:id="rId42"/>
    <p:sldId id="561" r:id="rId4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53" clrIdx="0"/>
  <p:cmAuthor id="1" name="Henry Cho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6" autoAdjust="0"/>
    <p:restoredTop sz="89977" autoAdjust="0"/>
  </p:normalViewPr>
  <p:slideViewPr>
    <p:cSldViewPr snapToGrid="0" snapToObjects="1">
      <p:cViewPr>
        <p:scale>
          <a:sx n="69" d="100"/>
          <a:sy n="69" d="100"/>
        </p:scale>
        <p:origin x="-882" y="-594"/>
      </p:cViewPr>
      <p:guideLst>
        <p:guide orient="horz" pos="1107"/>
        <p:guide orient="horz" pos="1416"/>
        <p:guide orient="horz" pos="446"/>
        <p:guide pos="2880"/>
        <p:guide pos="352"/>
        <p:guide pos="330"/>
      </p:guideLst>
    </p:cSldViewPr>
  </p:slideViewPr>
  <p:outlineViewPr>
    <p:cViewPr>
      <p:scale>
        <a:sx n="33" d="100"/>
        <a:sy n="33" d="100"/>
      </p:scale>
      <p:origin x="0" y="2320"/>
    </p:cViewPr>
  </p:outlineViewPr>
  <p:notesTextViewPr>
    <p:cViewPr>
      <p:scale>
        <a:sx n="100" d="100"/>
        <a:sy n="100" d="100"/>
      </p:scale>
      <p:origin x="0" y="0"/>
    </p:cViewPr>
  </p:notesTextViewPr>
  <p:sorterViewPr>
    <p:cViewPr varScale="1">
      <p:scale>
        <a:sx n="100" d="100"/>
        <a:sy n="100" d="100"/>
      </p:scale>
      <p:origin x="0" y="9114"/>
    </p:cViewPr>
  </p:sorterViewPr>
  <p:notesViewPr>
    <p:cSldViewPr snapToGrid="0" snapToObjects="1">
      <p:cViewPr varScale="1">
        <p:scale>
          <a:sx n="68" d="100"/>
          <a:sy n="68" d="100"/>
        </p:scale>
        <p:origin x="-1596"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1AD9E-70D4-4A6F-A3B4-F523C29A8D77}" type="doc">
      <dgm:prSet loTypeId="urn:microsoft.com/office/officeart/2005/8/layout/radial1" loCatId="cycle" qsTypeId="urn:microsoft.com/office/officeart/2005/8/quickstyle/simple1#1" qsCatId="simple" csTypeId="urn:microsoft.com/office/officeart/2005/8/colors/colorful1#5" csCatId="colorful" phldr="1"/>
      <dgm:spPr/>
      <dgm:t>
        <a:bodyPr/>
        <a:lstStyle/>
        <a:p>
          <a:endParaRPr lang="en-US"/>
        </a:p>
      </dgm:t>
    </dgm:pt>
    <dgm:pt modelId="{AADBA66E-489A-475A-A8AE-C5E95BF1087A}">
      <dgm:prSet phldrT="[Text]" custT="1"/>
      <dgm:spPr/>
      <dgm:t>
        <a:bodyPr/>
        <a:lstStyle/>
        <a:p>
          <a:endParaRPr lang="en-US" sz="5400" b="0" dirty="0"/>
        </a:p>
      </dgm:t>
    </dgm:pt>
    <dgm:pt modelId="{53CF2080-E233-4B1E-9FEC-2B265FEA3628}" type="parTrans" cxnId="{37F591E6-B9B5-4BB5-9067-146C32D8FCEB}">
      <dgm:prSet/>
      <dgm:spPr/>
      <dgm:t>
        <a:bodyPr/>
        <a:lstStyle/>
        <a:p>
          <a:endParaRPr lang="en-US" b="1"/>
        </a:p>
      </dgm:t>
    </dgm:pt>
    <dgm:pt modelId="{3C03CF0A-8AC4-4BB7-ACC9-9C08AE7E49CC}" type="sibTrans" cxnId="{37F591E6-B9B5-4BB5-9067-146C32D8FCEB}">
      <dgm:prSet/>
      <dgm:spPr/>
      <dgm:t>
        <a:bodyPr/>
        <a:lstStyle/>
        <a:p>
          <a:endParaRPr lang="en-US" b="1"/>
        </a:p>
      </dgm:t>
    </dgm:pt>
    <dgm:pt modelId="{185676C3-6D75-48F7-86CD-009255834217}">
      <dgm:prSet phldrT="[Text]"/>
      <dgm:spPr/>
      <dgm:t>
        <a:bodyPr/>
        <a:lstStyle/>
        <a:p>
          <a:r>
            <a:rPr lang="en-US" b="1" dirty="0" smtClean="0"/>
            <a:t>Person-Centered </a:t>
          </a:r>
          <a:endParaRPr lang="en-US" b="1" dirty="0"/>
        </a:p>
      </dgm:t>
    </dgm:pt>
    <dgm:pt modelId="{B847337C-9711-4707-9BB9-1700C97C92CB}" type="parTrans" cxnId="{A7E20F29-CDA1-46DF-BD73-8995EB851FBE}">
      <dgm:prSet/>
      <dgm:spPr/>
      <dgm:t>
        <a:bodyPr/>
        <a:lstStyle/>
        <a:p>
          <a:endParaRPr lang="en-US" b="1"/>
        </a:p>
      </dgm:t>
    </dgm:pt>
    <dgm:pt modelId="{2762A7E1-6F62-4BD5-8068-E625A9224559}" type="sibTrans" cxnId="{A7E20F29-CDA1-46DF-BD73-8995EB851FBE}">
      <dgm:prSet/>
      <dgm:spPr/>
      <dgm:t>
        <a:bodyPr/>
        <a:lstStyle/>
        <a:p>
          <a:endParaRPr lang="en-US" b="1"/>
        </a:p>
      </dgm:t>
    </dgm:pt>
    <dgm:pt modelId="{5CAF08EB-6789-43ED-AFDE-6DFD0BB74A81}">
      <dgm:prSet phldrT="[Text]"/>
      <dgm:spPr/>
      <dgm:t>
        <a:bodyPr/>
        <a:lstStyle/>
        <a:p>
          <a:r>
            <a:rPr lang="en-US" b="1" dirty="0" smtClean="0"/>
            <a:t>Cost</a:t>
          </a:r>
          <a:endParaRPr lang="en-US" b="1" dirty="0"/>
        </a:p>
      </dgm:t>
    </dgm:pt>
    <dgm:pt modelId="{6F3262CC-9B7A-4DAF-B724-DB9C68004A9F}" type="parTrans" cxnId="{A198C216-20B7-4AB3-AA16-D13892A2C4C7}">
      <dgm:prSet/>
      <dgm:spPr/>
      <dgm:t>
        <a:bodyPr/>
        <a:lstStyle/>
        <a:p>
          <a:endParaRPr lang="en-US" b="1"/>
        </a:p>
      </dgm:t>
    </dgm:pt>
    <dgm:pt modelId="{70B270D1-F7A0-4FFF-9232-C2D02577ABEA}" type="sibTrans" cxnId="{A198C216-20B7-4AB3-AA16-D13892A2C4C7}">
      <dgm:prSet/>
      <dgm:spPr/>
      <dgm:t>
        <a:bodyPr/>
        <a:lstStyle/>
        <a:p>
          <a:endParaRPr lang="en-US" b="1"/>
        </a:p>
      </dgm:t>
    </dgm:pt>
    <dgm:pt modelId="{B74B1550-7DF8-4713-8EA4-31D56598C174}">
      <dgm:prSet phldrT="[Text]"/>
      <dgm:spPr/>
      <dgm:t>
        <a:bodyPr/>
        <a:lstStyle/>
        <a:p>
          <a:r>
            <a:rPr lang="en-US" b="1" dirty="0" smtClean="0"/>
            <a:t>Quality</a:t>
          </a:r>
          <a:endParaRPr lang="en-US" b="1" dirty="0"/>
        </a:p>
      </dgm:t>
    </dgm:pt>
    <dgm:pt modelId="{FBB8D049-AD18-4C22-8FF2-A8A752F44535}" type="parTrans" cxnId="{99B78884-CCEA-43D2-AE63-8A095B1FF816}">
      <dgm:prSet/>
      <dgm:spPr/>
      <dgm:t>
        <a:bodyPr/>
        <a:lstStyle/>
        <a:p>
          <a:endParaRPr lang="en-US" b="1"/>
        </a:p>
      </dgm:t>
    </dgm:pt>
    <dgm:pt modelId="{CBD5D0DB-BC70-4929-9F6A-ADE9F05BF091}" type="sibTrans" cxnId="{99B78884-CCEA-43D2-AE63-8A095B1FF816}">
      <dgm:prSet/>
      <dgm:spPr/>
      <dgm:t>
        <a:bodyPr/>
        <a:lstStyle/>
        <a:p>
          <a:endParaRPr lang="en-US" b="1"/>
        </a:p>
      </dgm:t>
    </dgm:pt>
    <dgm:pt modelId="{98494208-016F-4BB9-970C-01E001A3C3FE}" type="pres">
      <dgm:prSet presAssocID="{F971AD9E-70D4-4A6F-A3B4-F523C29A8D77}" presName="cycle" presStyleCnt="0">
        <dgm:presLayoutVars>
          <dgm:chMax val="1"/>
          <dgm:dir/>
          <dgm:animLvl val="ctr"/>
          <dgm:resizeHandles val="exact"/>
        </dgm:presLayoutVars>
      </dgm:prSet>
      <dgm:spPr/>
      <dgm:t>
        <a:bodyPr/>
        <a:lstStyle/>
        <a:p>
          <a:endParaRPr lang="en-US"/>
        </a:p>
      </dgm:t>
    </dgm:pt>
    <dgm:pt modelId="{AA3233BE-1B6B-4E1C-8051-3C03EAB7A077}" type="pres">
      <dgm:prSet presAssocID="{AADBA66E-489A-475A-A8AE-C5E95BF1087A}" presName="centerShape" presStyleLbl="node0" presStyleIdx="0" presStyleCnt="1"/>
      <dgm:spPr/>
      <dgm:t>
        <a:bodyPr/>
        <a:lstStyle/>
        <a:p>
          <a:endParaRPr lang="en-US"/>
        </a:p>
      </dgm:t>
    </dgm:pt>
    <dgm:pt modelId="{56D59E32-6554-434C-BF1C-A0B342F2620E}" type="pres">
      <dgm:prSet presAssocID="{B847337C-9711-4707-9BB9-1700C97C92CB}" presName="Name9" presStyleLbl="parChTrans1D2" presStyleIdx="0" presStyleCnt="3"/>
      <dgm:spPr/>
      <dgm:t>
        <a:bodyPr/>
        <a:lstStyle/>
        <a:p>
          <a:endParaRPr lang="en-US"/>
        </a:p>
      </dgm:t>
    </dgm:pt>
    <dgm:pt modelId="{891F7D1F-F2D3-45E3-A3F3-8BE9F9903A5B}" type="pres">
      <dgm:prSet presAssocID="{B847337C-9711-4707-9BB9-1700C97C92CB}" presName="connTx" presStyleLbl="parChTrans1D2" presStyleIdx="0" presStyleCnt="3"/>
      <dgm:spPr/>
      <dgm:t>
        <a:bodyPr/>
        <a:lstStyle/>
        <a:p>
          <a:endParaRPr lang="en-US"/>
        </a:p>
      </dgm:t>
    </dgm:pt>
    <dgm:pt modelId="{73A6AE1E-2DCC-420E-8E65-3B311A58706E}" type="pres">
      <dgm:prSet presAssocID="{185676C3-6D75-48F7-86CD-009255834217}" presName="node" presStyleLbl="node1" presStyleIdx="0" presStyleCnt="3">
        <dgm:presLayoutVars>
          <dgm:bulletEnabled val="1"/>
        </dgm:presLayoutVars>
      </dgm:prSet>
      <dgm:spPr/>
      <dgm:t>
        <a:bodyPr/>
        <a:lstStyle/>
        <a:p>
          <a:endParaRPr lang="en-US"/>
        </a:p>
      </dgm:t>
    </dgm:pt>
    <dgm:pt modelId="{715C203D-6643-44AA-B519-EF8AFF3EA3B7}" type="pres">
      <dgm:prSet presAssocID="{6F3262CC-9B7A-4DAF-B724-DB9C68004A9F}" presName="Name9" presStyleLbl="parChTrans1D2" presStyleIdx="1" presStyleCnt="3"/>
      <dgm:spPr/>
      <dgm:t>
        <a:bodyPr/>
        <a:lstStyle/>
        <a:p>
          <a:endParaRPr lang="en-US"/>
        </a:p>
      </dgm:t>
    </dgm:pt>
    <dgm:pt modelId="{80BC2B0B-6AFD-467E-9AF7-CE2DDFDF2A76}" type="pres">
      <dgm:prSet presAssocID="{6F3262CC-9B7A-4DAF-B724-DB9C68004A9F}" presName="connTx" presStyleLbl="parChTrans1D2" presStyleIdx="1" presStyleCnt="3"/>
      <dgm:spPr/>
      <dgm:t>
        <a:bodyPr/>
        <a:lstStyle/>
        <a:p>
          <a:endParaRPr lang="en-US"/>
        </a:p>
      </dgm:t>
    </dgm:pt>
    <dgm:pt modelId="{2F20BD59-00ED-4B3C-860C-917A9457BCBA}" type="pres">
      <dgm:prSet presAssocID="{5CAF08EB-6789-43ED-AFDE-6DFD0BB74A81}" presName="node" presStyleLbl="node1" presStyleIdx="1" presStyleCnt="3">
        <dgm:presLayoutVars>
          <dgm:bulletEnabled val="1"/>
        </dgm:presLayoutVars>
      </dgm:prSet>
      <dgm:spPr/>
      <dgm:t>
        <a:bodyPr/>
        <a:lstStyle/>
        <a:p>
          <a:endParaRPr lang="en-US"/>
        </a:p>
      </dgm:t>
    </dgm:pt>
    <dgm:pt modelId="{36A04CB5-0009-4BB3-848A-D30EBD802B20}" type="pres">
      <dgm:prSet presAssocID="{FBB8D049-AD18-4C22-8FF2-A8A752F44535}" presName="Name9" presStyleLbl="parChTrans1D2" presStyleIdx="2" presStyleCnt="3"/>
      <dgm:spPr/>
      <dgm:t>
        <a:bodyPr/>
        <a:lstStyle/>
        <a:p>
          <a:endParaRPr lang="en-US"/>
        </a:p>
      </dgm:t>
    </dgm:pt>
    <dgm:pt modelId="{384166FD-D87F-415C-B040-4F75596F9DA9}" type="pres">
      <dgm:prSet presAssocID="{FBB8D049-AD18-4C22-8FF2-A8A752F44535}" presName="connTx" presStyleLbl="parChTrans1D2" presStyleIdx="2" presStyleCnt="3"/>
      <dgm:spPr/>
      <dgm:t>
        <a:bodyPr/>
        <a:lstStyle/>
        <a:p>
          <a:endParaRPr lang="en-US"/>
        </a:p>
      </dgm:t>
    </dgm:pt>
    <dgm:pt modelId="{64CD6CC1-FEE3-41FE-AFA0-2F6BC22181F2}" type="pres">
      <dgm:prSet presAssocID="{B74B1550-7DF8-4713-8EA4-31D56598C174}" presName="node" presStyleLbl="node1" presStyleIdx="2" presStyleCnt="3">
        <dgm:presLayoutVars>
          <dgm:bulletEnabled val="1"/>
        </dgm:presLayoutVars>
      </dgm:prSet>
      <dgm:spPr/>
      <dgm:t>
        <a:bodyPr/>
        <a:lstStyle/>
        <a:p>
          <a:endParaRPr lang="en-US"/>
        </a:p>
      </dgm:t>
    </dgm:pt>
  </dgm:ptLst>
  <dgm:cxnLst>
    <dgm:cxn modelId="{37F591E6-B9B5-4BB5-9067-146C32D8FCEB}" srcId="{F971AD9E-70D4-4A6F-A3B4-F523C29A8D77}" destId="{AADBA66E-489A-475A-A8AE-C5E95BF1087A}" srcOrd="0" destOrd="0" parTransId="{53CF2080-E233-4B1E-9FEC-2B265FEA3628}" sibTransId="{3C03CF0A-8AC4-4BB7-ACC9-9C08AE7E49CC}"/>
    <dgm:cxn modelId="{91FDDD65-6BA7-4F8E-8D6D-D361115990E2}" type="presOf" srcId="{185676C3-6D75-48F7-86CD-009255834217}" destId="{73A6AE1E-2DCC-420E-8E65-3B311A58706E}" srcOrd="0" destOrd="0" presId="urn:microsoft.com/office/officeart/2005/8/layout/radial1"/>
    <dgm:cxn modelId="{A7E20F29-CDA1-46DF-BD73-8995EB851FBE}" srcId="{AADBA66E-489A-475A-A8AE-C5E95BF1087A}" destId="{185676C3-6D75-48F7-86CD-009255834217}" srcOrd="0" destOrd="0" parTransId="{B847337C-9711-4707-9BB9-1700C97C92CB}" sibTransId="{2762A7E1-6F62-4BD5-8068-E625A9224559}"/>
    <dgm:cxn modelId="{A08ADFC2-3137-4680-8DBE-2F9A30F8034C}" type="presOf" srcId="{B847337C-9711-4707-9BB9-1700C97C92CB}" destId="{891F7D1F-F2D3-45E3-A3F3-8BE9F9903A5B}" srcOrd="1" destOrd="0" presId="urn:microsoft.com/office/officeart/2005/8/layout/radial1"/>
    <dgm:cxn modelId="{67996DD7-05C4-4972-964B-E826C8595CC7}" type="presOf" srcId="{6F3262CC-9B7A-4DAF-B724-DB9C68004A9F}" destId="{80BC2B0B-6AFD-467E-9AF7-CE2DDFDF2A76}" srcOrd="1" destOrd="0" presId="urn:microsoft.com/office/officeart/2005/8/layout/radial1"/>
    <dgm:cxn modelId="{58D281AE-A6A5-4E0A-ABB3-EA80538A4CC9}" type="presOf" srcId="{FBB8D049-AD18-4C22-8FF2-A8A752F44535}" destId="{36A04CB5-0009-4BB3-848A-D30EBD802B20}" srcOrd="0" destOrd="0" presId="urn:microsoft.com/office/officeart/2005/8/layout/radial1"/>
    <dgm:cxn modelId="{A1029AFA-0F1D-4FEB-ADEA-DDC5089EADC5}" type="presOf" srcId="{B847337C-9711-4707-9BB9-1700C97C92CB}" destId="{56D59E32-6554-434C-BF1C-A0B342F2620E}" srcOrd="0" destOrd="0" presId="urn:microsoft.com/office/officeart/2005/8/layout/radial1"/>
    <dgm:cxn modelId="{43D52948-8AC6-4AA0-A1EF-335EE7E50009}" type="presOf" srcId="{F971AD9E-70D4-4A6F-A3B4-F523C29A8D77}" destId="{98494208-016F-4BB9-970C-01E001A3C3FE}" srcOrd="0" destOrd="0" presId="urn:microsoft.com/office/officeart/2005/8/layout/radial1"/>
    <dgm:cxn modelId="{A198C216-20B7-4AB3-AA16-D13892A2C4C7}" srcId="{AADBA66E-489A-475A-A8AE-C5E95BF1087A}" destId="{5CAF08EB-6789-43ED-AFDE-6DFD0BB74A81}" srcOrd="1" destOrd="0" parTransId="{6F3262CC-9B7A-4DAF-B724-DB9C68004A9F}" sibTransId="{70B270D1-F7A0-4FFF-9232-C2D02577ABEA}"/>
    <dgm:cxn modelId="{9315B851-36AA-473D-985F-765E5F7BC87C}" type="presOf" srcId="{6F3262CC-9B7A-4DAF-B724-DB9C68004A9F}" destId="{715C203D-6643-44AA-B519-EF8AFF3EA3B7}" srcOrd="0" destOrd="0" presId="urn:microsoft.com/office/officeart/2005/8/layout/radial1"/>
    <dgm:cxn modelId="{99B78884-CCEA-43D2-AE63-8A095B1FF816}" srcId="{AADBA66E-489A-475A-A8AE-C5E95BF1087A}" destId="{B74B1550-7DF8-4713-8EA4-31D56598C174}" srcOrd="2" destOrd="0" parTransId="{FBB8D049-AD18-4C22-8FF2-A8A752F44535}" sibTransId="{CBD5D0DB-BC70-4929-9F6A-ADE9F05BF091}"/>
    <dgm:cxn modelId="{ED9D3B47-ADD0-4E23-8FA7-75300FFF5E06}" type="presOf" srcId="{5CAF08EB-6789-43ED-AFDE-6DFD0BB74A81}" destId="{2F20BD59-00ED-4B3C-860C-917A9457BCBA}" srcOrd="0" destOrd="0" presId="urn:microsoft.com/office/officeart/2005/8/layout/radial1"/>
    <dgm:cxn modelId="{2ABB4770-CEBC-4A51-8370-8E9122AE876B}" type="presOf" srcId="{AADBA66E-489A-475A-A8AE-C5E95BF1087A}" destId="{AA3233BE-1B6B-4E1C-8051-3C03EAB7A077}" srcOrd="0" destOrd="0" presId="urn:microsoft.com/office/officeart/2005/8/layout/radial1"/>
    <dgm:cxn modelId="{999D6CED-7DE5-4EDA-98DF-3AF9968500F0}" type="presOf" srcId="{B74B1550-7DF8-4713-8EA4-31D56598C174}" destId="{64CD6CC1-FEE3-41FE-AFA0-2F6BC22181F2}" srcOrd="0" destOrd="0" presId="urn:microsoft.com/office/officeart/2005/8/layout/radial1"/>
    <dgm:cxn modelId="{4754E86F-5FF0-49BC-A4AF-255DD8F12706}" type="presOf" srcId="{FBB8D049-AD18-4C22-8FF2-A8A752F44535}" destId="{384166FD-D87F-415C-B040-4F75596F9DA9}" srcOrd="1" destOrd="0" presId="urn:microsoft.com/office/officeart/2005/8/layout/radial1"/>
    <dgm:cxn modelId="{2C0E776D-5848-4331-9943-4BAFEE955279}" type="presParOf" srcId="{98494208-016F-4BB9-970C-01E001A3C3FE}" destId="{AA3233BE-1B6B-4E1C-8051-3C03EAB7A077}" srcOrd="0" destOrd="0" presId="urn:microsoft.com/office/officeart/2005/8/layout/radial1"/>
    <dgm:cxn modelId="{FC6AF88C-2359-4434-BFBF-38CC53764165}" type="presParOf" srcId="{98494208-016F-4BB9-970C-01E001A3C3FE}" destId="{56D59E32-6554-434C-BF1C-A0B342F2620E}" srcOrd="1" destOrd="0" presId="urn:microsoft.com/office/officeart/2005/8/layout/radial1"/>
    <dgm:cxn modelId="{10212371-AB1F-4D19-A3C1-BFFF81C06231}" type="presParOf" srcId="{56D59E32-6554-434C-BF1C-A0B342F2620E}" destId="{891F7D1F-F2D3-45E3-A3F3-8BE9F9903A5B}" srcOrd="0" destOrd="0" presId="urn:microsoft.com/office/officeart/2005/8/layout/radial1"/>
    <dgm:cxn modelId="{6F5C65A6-9BB4-42D0-A23C-B26C2D700668}" type="presParOf" srcId="{98494208-016F-4BB9-970C-01E001A3C3FE}" destId="{73A6AE1E-2DCC-420E-8E65-3B311A58706E}" srcOrd="2" destOrd="0" presId="urn:microsoft.com/office/officeart/2005/8/layout/radial1"/>
    <dgm:cxn modelId="{D5354D89-E147-46F3-B515-9DBD556E2396}" type="presParOf" srcId="{98494208-016F-4BB9-970C-01E001A3C3FE}" destId="{715C203D-6643-44AA-B519-EF8AFF3EA3B7}" srcOrd="3" destOrd="0" presId="urn:microsoft.com/office/officeart/2005/8/layout/radial1"/>
    <dgm:cxn modelId="{0548D0A5-1BE1-485B-AF99-D072F9BAE199}" type="presParOf" srcId="{715C203D-6643-44AA-B519-EF8AFF3EA3B7}" destId="{80BC2B0B-6AFD-467E-9AF7-CE2DDFDF2A76}" srcOrd="0" destOrd="0" presId="urn:microsoft.com/office/officeart/2005/8/layout/radial1"/>
    <dgm:cxn modelId="{996572DB-D1F5-4896-890E-3C89B1CEB628}" type="presParOf" srcId="{98494208-016F-4BB9-970C-01E001A3C3FE}" destId="{2F20BD59-00ED-4B3C-860C-917A9457BCBA}" srcOrd="4" destOrd="0" presId="urn:microsoft.com/office/officeart/2005/8/layout/radial1"/>
    <dgm:cxn modelId="{BBAF4B26-F00B-48C4-A157-BBDDD6FD4845}" type="presParOf" srcId="{98494208-016F-4BB9-970C-01E001A3C3FE}" destId="{36A04CB5-0009-4BB3-848A-D30EBD802B20}" srcOrd="5" destOrd="0" presId="urn:microsoft.com/office/officeart/2005/8/layout/radial1"/>
    <dgm:cxn modelId="{EF534CED-446D-4A07-AB29-36D74C841998}" type="presParOf" srcId="{36A04CB5-0009-4BB3-848A-D30EBD802B20}" destId="{384166FD-D87F-415C-B040-4F75596F9DA9}" srcOrd="0" destOrd="0" presId="urn:microsoft.com/office/officeart/2005/8/layout/radial1"/>
    <dgm:cxn modelId="{DD2810E7-F3E5-4FB2-85ED-93C16AD63274}" type="presParOf" srcId="{98494208-016F-4BB9-970C-01E001A3C3FE}" destId="{64CD6CC1-FEE3-41FE-AFA0-2F6BC22181F2}" srcOrd="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dirty="0">
                <a:latin typeface="Trebuchet MS"/>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Trebuchet MS"/>
                <a:cs typeface="+mn-cs"/>
              </a:defRPr>
            </a:lvl1pPr>
          </a:lstStyle>
          <a:p>
            <a:pPr>
              <a:defRPr/>
            </a:pPr>
            <a:fld id="{8DC42CA4-22FE-4616-A92B-F03887DD9E57}" type="datetimeFigureOut">
              <a:rPr lang="en-US"/>
              <a:pPr>
                <a:defRPr/>
              </a:pPr>
              <a:t>5/13/2014</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dirty="0">
                <a:latin typeface="Trebuchet MS"/>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smtClean="0">
                <a:latin typeface="Trebuchet MS"/>
                <a:cs typeface="+mn-cs"/>
              </a:defRPr>
            </a:lvl1pPr>
          </a:lstStyle>
          <a:p>
            <a:pPr>
              <a:defRPr/>
            </a:pPr>
            <a:fld id="{21B6D755-D1FA-4FEC-A1CB-1DD29FF411A8}"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dirty="0">
                <a:latin typeface="Trebuchet MS"/>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Trebuchet MS"/>
                <a:cs typeface="+mn-cs"/>
              </a:defRPr>
            </a:lvl1pPr>
          </a:lstStyle>
          <a:p>
            <a:pPr>
              <a:defRPr/>
            </a:pPr>
            <a:fld id="{01E454B1-8FF4-409D-ADE0-9549308F30A5}" type="datetimeFigureOut">
              <a:rPr lang="en-US"/>
              <a:pPr>
                <a:defRPr/>
              </a:pPr>
              <a:t>5/13/2014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dirty="0">
                <a:latin typeface="Trebuchet MS"/>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smtClean="0">
                <a:latin typeface="Trebuchet MS"/>
                <a:cs typeface="+mn-cs"/>
              </a:defRPr>
            </a:lvl1pPr>
          </a:lstStyle>
          <a:p>
            <a:pPr>
              <a:defRPr/>
            </a:pPr>
            <a:fld id="{175600EF-D97E-4224-92B1-D2E15D3D62E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Trebuchet MS"/>
        <a:ea typeface="+mn-ea"/>
        <a:cs typeface="+mn-cs"/>
      </a:defRPr>
    </a:lvl1pPr>
    <a:lvl2pPr marL="457200" algn="l" defTabSz="457200" rtl="0" fontAlgn="base">
      <a:spcBef>
        <a:spcPct val="30000"/>
      </a:spcBef>
      <a:spcAft>
        <a:spcPct val="0"/>
      </a:spcAft>
      <a:defRPr sz="1200" kern="1200">
        <a:solidFill>
          <a:schemeClr val="tx1"/>
        </a:solidFill>
        <a:latin typeface="Trebuchet MS"/>
        <a:ea typeface="+mn-ea"/>
        <a:cs typeface="+mn-cs"/>
      </a:defRPr>
    </a:lvl2pPr>
    <a:lvl3pPr marL="914400" algn="l" defTabSz="457200" rtl="0" fontAlgn="base">
      <a:spcBef>
        <a:spcPct val="30000"/>
      </a:spcBef>
      <a:spcAft>
        <a:spcPct val="0"/>
      </a:spcAft>
      <a:defRPr sz="1200" kern="1200">
        <a:solidFill>
          <a:schemeClr val="tx1"/>
        </a:solidFill>
        <a:latin typeface="Trebuchet MS"/>
        <a:ea typeface="+mn-ea"/>
        <a:cs typeface="+mn-cs"/>
      </a:defRPr>
    </a:lvl3pPr>
    <a:lvl4pPr marL="1371600" algn="l" defTabSz="457200" rtl="0" fontAlgn="base">
      <a:spcBef>
        <a:spcPct val="30000"/>
      </a:spcBef>
      <a:spcAft>
        <a:spcPct val="0"/>
      </a:spcAft>
      <a:defRPr sz="1200" kern="1200">
        <a:solidFill>
          <a:schemeClr val="tx1"/>
        </a:solidFill>
        <a:latin typeface="Trebuchet MS"/>
        <a:ea typeface="+mn-ea"/>
        <a:cs typeface="+mn-cs"/>
      </a:defRPr>
    </a:lvl4pPr>
    <a:lvl5pPr marL="1828800" algn="l" defTabSz="457200" rtl="0" fontAlgn="base">
      <a:spcBef>
        <a:spcPct val="30000"/>
      </a:spcBef>
      <a:spcAft>
        <a:spcPct val="0"/>
      </a:spcAft>
      <a:defRPr sz="1200" kern="1200">
        <a:solidFill>
          <a:schemeClr val="tx1"/>
        </a:solidFill>
        <a:latin typeface="Trebuchet M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rebuchet MS" pitchFamily="34" charset="0"/>
            </a:endParaRP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493D38-DCB4-4285-88F2-92F17FB145B8}" type="slidenum">
              <a:rPr lang="en-US">
                <a:latin typeface="Trebuchet MS" pitchFamily="34" charset="0"/>
                <a:cs typeface="Arial" charset="0"/>
              </a:rPr>
              <a:pPr fontAlgn="base">
                <a:spcBef>
                  <a:spcPct val="0"/>
                </a:spcBef>
                <a:spcAft>
                  <a:spcPct val="0"/>
                </a:spcAft>
              </a:pPr>
              <a:t>1</a:t>
            </a:fld>
            <a:endParaRPr lang="en-US">
              <a:latin typeface="Trebuchet MS"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Association with suicidal ideation, substance abuse, automobile accidents, marital and family discord</a:t>
            </a:r>
          </a:p>
        </p:txBody>
      </p:sp>
      <p:sp>
        <p:nvSpPr>
          <p:cNvPr id="4198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Trebuchet MS" pitchFamily="34" charset="0"/>
                <a:cs typeface="Arial" charset="0"/>
              </a:rPr>
              <a:t>Experience Mapping</a:t>
            </a:r>
          </a:p>
        </p:txBody>
      </p:sp>
      <p:sp>
        <p:nvSpPr>
          <p:cNvPr id="419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Trebuchet MS" pitchFamily="34" charset="0"/>
                <a:cs typeface="Arial" charset="0"/>
              </a:rPr>
              <a:t>Copyright © 2011. ExperiaHealth, Inc.</a:t>
            </a:r>
          </a:p>
        </p:txBody>
      </p:sp>
      <p:sp>
        <p:nvSpPr>
          <p:cNvPr id="41989"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920DDC-5964-40CE-A785-21EDFCFCB21B}" type="slidenum">
              <a:rPr lang="en-US">
                <a:latin typeface="Trebuchet MS" pitchFamily="34" charset="0"/>
                <a:cs typeface="Arial" charset="0"/>
              </a:rPr>
              <a:pPr fontAlgn="base">
                <a:spcBef>
                  <a:spcPct val="0"/>
                </a:spcBef>
                <a:spcAft>
                  <a:spcPct val="0"/>
                </a:spcAft>
              </a:pPr>
              <a:t>18</a:t>
            </a:fld>
            <a:endParaRPr lang="en-US">
              <a:latin typeface="Trebuchet MS" pitchFamily="34"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81201" indent="-181201" defTabSz="966559" fontAlgn="auto">
              <a:spcBef>
                <a:spcPts val="0"/>
              </a:spcBef>
              <a:spcAft>
                <a:spcPts val="0"/>
              </a:spcAft>
              <a:buFont typeface="Arial" pitchFamily="34" charset="0"/>
              <a:buChar char="•"/>
              <a:defRPr/>
            </a:pPr>
            <a:r>
              <a:rPr lang="en-US" dirty="0" smtClean="0"/>
              <a:t>As Karen discussed, VSM is a process focusing on efficiency and reducing waste as a means of driving quality and safety. </a:t>
            </a:r>
            <a:r>
              <a:rPr lang="en-US" u="sng" dirty="0" smtClean="0"/>
              <a:t>Efficiency is Important</a:t>
            </a:r>
            <a:r>
              <a:rPr lang="en-US" dirty="0" smtClean="0"/>
              <a:t> – having effective, functional processes in place is essential to providing a good experience.</a:t>
            </a:r>
          </a:p>
          <a:p>
            <a:pPr marL="181201" indent="-181201" defTabSz="966559" fontAlgn="auto">
              <a:spcBef>
                <a:spcPts val="0"/>
              </a:spcBef>
              <a:spcAft>
                <a:spcPts val="0"/>
              </a:spcAft>
              <a:buFont typeface="Arial" pitchFamily="34" charset="0"/>
              <a:buChar char="•"/>
              <a:defRPr/>
            </a:pPr>
            <a:endParaRPr lang="en-US" dirty="0" smtClean="0"/>
          </a:p>
          <a:p>
            <a:pPr marL="181201" indent="-181201" defTabSz="966559" fontAlgn="auto">
              <a:spcBef>
                <a:spcPts val="0"/>
              </a:spcBef>
              <a:spcAft>
                <a:spcPts val="0"/>
              </a:spcAft>
              <a:buFont typeface="Arial" pitchFamily="34" charset="0"/>
              <a:buChar char="•"/>
              <a:defRPr/>
            </a:pPr>
            <a:r>
              <a:rPr lang="en-US" dirty="0" smtClean="0"/>
              <a:t>Building on lean principles, Experience Mapping focuses on two things:</a:t>
            </a:r>
          </a:p>
          <a:p>
            <a:pPr marL="724919" lvl="1" indent="-241639" fontAlgn="auto">
              <a:spcBef>
                <a:spcPts val="0"/>
              </a:spcBef>
              <a:spcAft>
                <a:spcPts val="0"/>
              </a:spcAft>
              <a:buFont typeface="+mj-lt"/>
              <a:buAutoNum type="arabicPeriod"/>
              <a:defRPr/>
            </a:pPr>
            <a:r>
              <a:rPr lang="en-US" u="sng" dirty="0" smtClean="0"/>
              <a:t>Differentiation</a:t>
            </a:r>
            <a:r>
              <a:rPr lang="en-US" dirty="0" smtClean="0"/>
              <a:t> – experience mapping focusing on going beyond what is expected, and creating a unique experience. </a:t>
            </a:r>
          </a:p>
          <a:p>
            <a:pPr marL="724919" lvl="1" indent="-241639" fontAlgn="auto">
              <a:spcBef>
                <a:spcPts val="0"/>
              </a:spcBef>
              <a:spcAft>
                <a:spcPts val="0"/>
              </a:spcAft>
              <a:buFont typeface="+mj-lt"/>
              <a:buAutoNum type="arabicPeriod"/>
              <a:defRPr/>
            </a:pPr>
            <a:r>
              <a:rPr lang="en-US" u="sng" dirty="0" smtClean="0"/>
              <a:t>Connection</a:t>
            </a:r>
            <a:r>
              <a:rPr lang="en-US" dirty="0" smtClean="0"/>
              <a:t> – experience mapping looks at the human-to-human interactions, touch points, and gaps to identify solutions.</a:t>
            </a:r>
          </a:p>
          <a:p>
            <a:pPr marL="181201" indent="-181201" defTabSz="966559" fontAlgn="auto">
              <a:spcBef>
                <a:spcPts val="0"/>
              </a:spcBef>
              <a:spcAft>
                <a:spcPts val="0"/>
              </a:spcAft>
              <a:buFont typeface="Arial" pitchFamily="34" charset="0"/>
              <a:buChar char="•"/>
              <a:defRPr/>
            </a:pPr>
            <a:endParaRPr lang="en-US" dirty="0" smtClean="0"/>
          </a:p>
          <a:p>
            <a:pPr marL="181201" indent="-181201" defTabSz="966559" fontAlgn="auto">
              <a:spcBef>
                <a:spcPts val="0"/>
              </a:spcBef>
              <a:spcAft>
                <a:spcPts val="0"/>
              </a:spcAft>
              <a:buFont typeface="Arial" pitchFamily="34" charset="0"/>
              <a:buChar char="•"/>
              <a:defRPr/>
            </a:pPr>
            <a:r>
              <a:rPr lang="en-US" dirty="0" smtClean="0"/>
              <a:t>As we partner across the next few days, we will identify the ‘Moments of Truth”, those moments that elicit powerful emotional responses and establish always events, or standards of care, to ensure our patients and families have a uniquely positive experience, every time they come for care</a:t>
            </a:r>
          </a:p>
          <a:p>
            <a:pPr marL="181201" indent="-181201" defTabSz="966559" fontAlgn="auto">
              <a:spcBef>
                <a:spcPts val="0"/>
              </a:spcBef>
              <a:spcAft>
                <a:spcPts val="0"/>
              </a:spcAft>
              <a:buFont typeface="Arial" pitchFamily="34" charset="0"/>
              <a:buChar char="•"/>
              <a:defRPr/>
            </a:pPr>
            <a:endParaRPr lang="en-US" dirty="0" smtClean="0"/>
          </a:p>
          <a:p>
            <a:pPr marL="181201" indent="-181201" fontAlgn="auto">
              <a:spcBef>
                <a:spcPts val="0"/>
              </a:spcBef>
              <a:spcAft>
                <a:spcPts val="0"/>
              </a:spcAft>
              <a:buFont typeface="Arial" pitchFamily="34" charset="0"/>
              <a:buChar char="•"/>
              <a:defRPr/>
            </a:pPr>
            <a:endParaRPr lang="en-US" dirty="0" smtClean="0"/>
          </a:p>
          <a:p>
            <a:pPr marL="181201" indent="-181201" fontAlgn="auto">
              <a:spcBef>
                <a:spcPts val="0"/>
              </a:spcBef>
              <a:spcAft>
                <a:spcPts val="0"/>
              </a:spcAft>
              <a:buFont typeface="Arial" pitchFamily="34" charset="0"/>
              <a:buChar char="•"/>
              <a:defRPr/>
            </a:pPr>
            <a:endParaRPr lang="en-US" dirty="0" smtClean="0"/>
          </a:p>
          <a:p>
            <a:pPr fontAlgn="auto">
              <a:spcBef>
                <a:spcPts val="0"/>
              </a:spcBef>
              <a:spcAft>
                <a:spcPts val="0"/>
              </a:spcAft>
              <a:defRPr/>
            </a:pPr>
            <a:endParaRPr lang="en-US" dirty="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C99F14-5BBF-4F16-A437-1AFD6045E580}" type="slidenum">
              <a:rPr lang="en-US">
                <a:latin typeface="Trebuchet MS" pitchFamily="34" charset="0"/>
                <a:cs typeface="Arial" charset="0"/>
              </a:rPr>
              <a:pPr fontAlgn="base">
                <a:spcBef>
                  <a:spcPct val="0"/>
                </a:spcBef>
                <a:spcAft>
                  <a:spcPct val="0"/>
                </a:spcAft>
              </a:pPr>
              <a:t>21</a:t>
            </a:fld>
            <a:endParaRPr lang="en-US">
              <a:latin typeface="Trebuchet MS" pitchFamily="34"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defTabSz="482600">
              <a:spcBef>
                <a:spcPct val="0"/>
              </a:spcBef>
            </a:pPr>
            <a:r>
              <a:rPr lang="en-US" smtClean="0">
                <a:latin typeface="Trebuchet MS" pitchFamily="34" charset="0"/>
              </a:rPr>
              <a:t>Service match science</a:t>
            </a:r>
          </a:p>
          <a:p>
            <a:pPr defTabSz="482600">
              <a:spcBef>
                <a:spcPct val="0"/>
              </a:spcBef>
            </a:pPr>
            <a:endParaRPr lang="en-US" smtClean="0">
              <a:latin typeface="Trebuchet MS" pitchFamily="34" charset="0"/>
            </a:endParaRP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6353A-ED0D-4F72-BAFF-D3B3E4343A4B}" type="slidenum">
              <a:rPr lang="en-US">
                <a:latin typeface="Trebuchet MS" pitchFamily="34" charset="0"/>
                <a:cs typeface="Arial" charset="0"/>
              </a:rPr>
              <a:pPr fontAlgn="base">
                <a:spcBef>
                  <a:spcPct val="0"/>
                </a:spcBef>
                <a:spcAft>
                  <a:spcPct val="0"/>
                </a:spcAft>
              </a:pPr>
              <a:t>22</a:t>
            </a:fld>
            <a:endParaRPr lang="en-US">
              <a:latin typeface="Trebuchet MS" pitchFamily="34"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483306" fontAlgn="auto">
              <a:spcBef>
                <a:spcPts val="0"/>
              </a:spcBef>
              <a:spcAft>
                <a:spcPts val="0"/>
              </a:spcAft>
              <a:defRPr/>
            </a:pPr>
            <a:r>
              <a:rPr lang="en-US" sz="1300" dirty="0" smtClean="0"/>
              <a:t>In less than 24 months, Mission Health boosted its physician communication scores from the 60th to </a:t>
            </a:r>
            <a:r>
              <a:rPr lang="en-US" sz="1300" u="sng" dirty="0" smtClean="0"/>
              <a:t>the </a:t>
            </a:r>
            <a:r>
              <a:rPr lang="en-US" sz="1300" dirty="0" smtClean="0"/>
              <a:t>85th percentile in the “top box” rating, the most positive response category in Hospital Consumer Assessment of Healthcare Providers and Systems (HCAHPS) measures.</a:t>
            </a:r>
          </a:p>
          <a:p>
            <a:pPr defTabSz="483306" fontAlgn="auto">
              <a:spcBef>
                <a:spcPts val="0"/>
              </a:spcBef>
              <a:spcAft>
                <a:spcPts val="0"/>
              </a:spcAft>
              <a:defRPr/>
            </a:pPr>
            <a:r>
              <a:rPr lang="en-US" dirty="0" smtClean="0"/>
              <a:t>Moved risk adjusted mortality rate to under 0.8%, </a:t>
            </a:r>
            <a:r>
              <a:rPr lang="en-US" sz="1300" dirty="0" smtClean="0"/>
              <a:t>which puts </a:t>
            </a:r>
            <a:r>
              <a:rPr lang="en-US" sz="1300" u="sng" dirty="0" smtClean="0"/>
              <a:t>it in the</a:t>
            </a:r>
            <a:r>
              <a:rPr lang="en-US" sz="1300" dirty="0" smtClean="0"/>
              <a:t> </a:t>
            </a:r>
            <a:r>
              <a:rPr lang="en-US" sz="1300" u="sng" dirty="0" smtClean="0"/>
              <a:t>top 16 percent of healthcare organizations in the United States for </a:t>
            </a:r>
            <a:r>
              <a:rPr lang="en-US" sz="1300" dirty="0" smtClean="0"/>
              <a:t>observed and expected mortality</a:t>
            </a:r>
            <a:r>
              <a:rPr lang="en-US" sz="1300" strike="sngStrike" dirty="0" smtClean="0"/>
              <a:t> </a:t>
            </a:r>
            <a:endParaRPr lang="en-US" dirty="0" smtClean="0"/>
          </a:p>
          <a:p>
            <a:pPr fontAlgn="auto">
              <a:spcBef>
                <a:spcPts val="0"/>
              </a:spcBef>
              <a:spcAft>
                <a:spcPts val="0"/>
              </a:spcAft>
              <a:defRPr/>
            </a:pPr>
            <a:endParaRPr lang="en-US"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B13C81-87CD-4230-BBD2-61C06BB94282}" type="slidenum">
              <a:rPr lang="en-US">
                <a:latin typeface="Trebuchet MS" pitchFamily="34" charset="0"/>
                <a:cs typeface="Arial" charset="0"/>
              </a:rPr>
              <a:pPr fontAlgn="base">
                <a:spcBef>
                  <a:spcPct val="0"/>
                </a:spcBef>
                <a:spcAft>
                  <a:spcPct val="0"/>
                </a:spcAft>
              </a:pPr>
              <a:t>23</a:t>
            </a:fld>
            <a:endParaRPr lang="en-US">
              <a:latin typeface="Trebuchet MS" pitchFamily="34"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Trebuchet MS" pitchFamily="34" charset="0"/>
              </a:rPr>
              <a:t>Aligning for Continuous Improvement</a:t>
            </a:r>
          </a:p>
          <a:p>
            <a:pPr>
              <a:spcBef>
                <a:spcPct val="0"/>
              </a:spcBef>
            </a:pPr>
            <a:r>
              <a:rPr lang="en-US" smtClean="0">
                <a:latin typeface="Trebuchet MS" pitchFamily="34" charset="0"/>
              </a:rPr>
              <a:t>The Functional teams work together to make a model for continuous improvement.  Supporting root cause analysis, development of solutions, and measurement of results.</a:t>
            </a:r>
          </a:p>
        </p:txBody>
      </p:sp>
      <p:sp>
        <p:nvSpPr>
          <p:cNvPr id="522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Trebuchet MS" pitchFamily="34" charset="0"/>
                <a:cs typeface="Arial" charset="0"/>
              </a:rPr>
              <a:t>Leading Experience Transformation</a:t>
            </a:r>
          </a:p>
        </p:txBody>
      </p:sp>
      <p:sp>
        <p:nvSpPr>
          <p:cNvPr id="5222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Trebuchet MS" pitchFamily="34" charset="0"/>
                <a:cs typeface="Arial" charset="0"/>
              </a:rPr>
              <a:t>Copyright © 2011. ExperiaHealth, Inc.</a:t>
            </a:r>
          </a:p>
        </p:txBody>
      </p:sp>
      <p:sp>
        <p:nvSpPr>
          <p:cNvPr id="52229"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94C6C-F1B3-446E-B853-4EE05DC02722}" type="slidenum">
              <a:rPr lang="en-US">
                <a:latin typeface="Trebuchet MS" pitchFamily="34" charset="0"/>
                <a:cs typeface="Arial" charset="0"/>
              </a:rPr>
              <a:pPr fontAlgn="base">
                <a:spcBef>
                  <a:spcPct val="0"/>
                </a:spcBef>
                <a:spcAft>
                  <a:spcPct val="0"/>
                </a:spcAft>
              </a:pPr>
              <a:t>24</a:t>
            </a:fld>
            <a:endParaRPr lang="en-US">
              <a:latin typeface="Trebuchet MS" pitchFamily="34"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rebuchet MS" pitchFamily="34" charset="0"/>
            </a:endParaRPr>
          </a:p>
        </p:txBody>
      </p:sp>
      <p:sp>
        <p:nvSpPr>
          <p:cNvPr id="55299" name="Header Placeholder 3"/>
          <p:cNvSpPr>
            <a:spLocks noGrp="1"/>
          </p:cNvSpPr>
          <p:nvPr>
            <p:ph type="hdr" sz="quarter"/>
          </p:nvPr>
        </p:nvSpPr>
        <p:spPr bwMode="auto">
          <a:xfrm>
            <a:off x="0" y="0"/>
            <a:ext cx="3170238" cy="481013"/>
          </a:xfrm>
          <a:noFill/>
          <a:ln>
            <a:miter lim="800000"/>
            <a:headEnd/>
            <a:tailEnd/>
          </a:ln>
        </p:spPr>
        <p:txBody>
          <a:bodyPr wrap="square" lIns="94838" tIns="47417" rIns="94838" bIns="47417" numCol="1" anchor="t" anchorCtr="0" compatLnSpc="1">
            <a:prstTxWarp prst="textNoShape">
              <a:avLst/>
            </a:prstTxWarp>
          </a:bodyPr>
          <a:lstStyle/>
          <a:p>
            <a:pPr fontAlgn="base">
              <a:spcBef>
                <a:spcPct val="0"/>
              </a:spcBef>
              <a:spcAft>
                <a:spcPct val="0"/>
              </a:spcAft>
            </a:pPr>
            <a:r>
              <a:rPr lang="en-US" smtClean="0">
                <a:latin typeface="Trebuchet MS" pitchFamily="34" charset="0"/>
                <a:cs typeface="Arial" charset="0"/>
              </a:rPr>
              <a:t>Experience Mapping</a:t>
            </a:r>
          </a:p>
        </p:txBody>
      </p:sp>
      <p:sp>
        <p:nvSpPr>
          <p:cNvPr id="5530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Trebuchet MS" pitchFamily="34" charset="0"/>
                <a:cs typeface="Arial" charset="0"/>
              </a:rPr>
              <a:t>Copyright © 2011. ExperiaHealth, Inc.</a:t>
            </a:r>
          </a:p>
        </p:txBody>
      </p:sp>
      <p:sp>
        <p:nvSpPr>
          <p:cNvPr id="55301"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BA6873-5DA3-4F54-8707-1A3118943621}" type="slidenum">
              <a:rPr lang="en-US">
                <a:latin typeface="Trebuchet MS" pitchFamily="34" charset="0"/>
                <a:cs typeface="Arial" charset="0"/>
              </a:rPr>
              <a:pPr fontAlgn="base">
                <a:spcBef>
                  <a:spcPct val="0"/>
                </a:spcBef>
                <a:spcAft>
                  <a:spcPct val="0"/>
                </a:spcAft>
              </a:pPr>
              <a:t>26</a:t>
            </a:fld>
            <a:endParaRPr lang="en-US">
              <a:latin typeface="Trebuchet MS" pitchFamily="34"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Service to Match the Science</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546018-DAE0-4DA1-9B7B-4EE43195871E}" type="slidenum">
              <a:rPr lang="en-US">
                <a:latin typeface="Trebuchet MS" pitchFamily="34" charset="0"/>
                <a:cs typeface="Arial" charset="0"/>
              </a:rPr>
              <a:pPr fontAlgn="base">
                <a:spcBef>
                  <a:spcPct val="0"/>
                </a:spcBef>
                <a:spcAft>
                  <a:spcPct val="0"/>
                </a:spcAft>
              </a:pPr>
              <a:t>27</a:t>
            </a:fld>
            <a:endParaRPr lang="en-US">
              <a:latin typeface="Trebuchet MS" pitchFamily="34"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Viktor Krebs</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D3401-B61C-4B84-A341-88D16455577C}" type="slidenum">
              <a:rPr lang="en-US">
                <a:latin typeface="Trebuchet MS" pitchFamily="34" charset="0"/>
                <a:cs typeface="Arial" charset="0"/>
              </a:rPr>
              <a:pPr fontAlgn="base">
                <a:spcBef>
                  <a:spcPct val="0"/>
                </a:spcBef>
                <a:spcAft>
                  <a:spcPct val="0"/>
                </a:spcAft>
              </a:pPr>
              <a:t>29</a:t>
            </a:fld>
            <a:endParaRPr lang="en-US">
              <a:latin typeface="Trebuchet MS" pitchFamily="34"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241300" indent="-241300" defTabSz="965200" eaLnBrk="0" hangingPunct="0">
              <a:spcBef>
                <a:spcPct val="50000"/>
              </a:spcBef>
              <a:buClr>
                <a:schemeClr val="tx1"/>
              </a:buClr>
              <a:buSzPct val="120000"/>
            </a:pPr>
            <a:r>
              <a:rPr lang="en-US" smtClean="0">
                <a:latin typeface="Trebuchet MS" pitchFamily="34" charset="0"/>
              </a:rPr>
              <a:t>1514 Patients at CCHS HVI</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833044-F0F8-4E2F-8FAD-A8AA60C49E8B}" type="slidenum">
              <a:rPr lang="en-US">
                <a:latin typeface="Arial" charset="0"/>
                <a:cs typeface="Arial" charset="0"/>
              </a:rPr>
              <a:pPr fontAlgn="base">
                <a:spcBef>
                  <a:spcPct val="0"/>
                </a:spcBef>
                <a:spcAft>
                  <a:spcPct val="0"/>
                </a:spcAft>
              </a:pPr>
              <a:t>31</a:t>
            </a:fld>
            <a:endParaRPr lang="en-US">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z="1300" smtClean="0">
                <a:solidFill>
                  <a:srgbClr val="000000"/>
                </a:solidFill>
                <a:latin typeface="Corbel" pitchFamily="34" charset="0"/>
                <a:ea typeface="Times New Roman" pitchFamily="18" charset="0"/>
                <a:cs typeface="Calibri" pitchFamily="34" charset="0"/>
              </a:rPr>
              <a:t>Net Promoter Scores among physicians and nurses also skyrocketed post implementation:</a:t>
            </a:r>
          </a:p>
          <a:p>
            <a:pPr>
              <a:spcBef>
                <a:spcPct val="0"/>
              </a:spcBef>
            </a:pPr>
            <a:r>
              <a:rPr lang="en-US" sz="1300" smtClean="0">
                <a:solidFill>
                  <a:srgbClr val="000000"/>
                </a:solidFill>
                <a:latin typeface="Corbel" pitchFamily="34" charset="0"/>
                <a:ea typeface="Times New Roman" pitchFamily="18" charset="0"/>
                <a:cs typeface="Calibri" pitchFamily="34" charset="0"/>
              </a:rPr>
              <a:t>“How likely are you to recommend Lucile Packard Children's Hospital as a place to work?”: </a:t>
            </a:r>
            <a:r>
              <a:rPr lang="en-US" sz="1300" b="1" smtClean="0">
                <a:solidFill>
                  <a:srgbClr val="000000"/>
                </a:solidFill>
                <a:latin typeface="Corbel" pitchFamily="34" charset="0"/>
                <a:ea typeface="Times New Roman" pitchFamily="18" charset="0"/>
                <a:cs typeface="Calibri" pitchFamily="34" charset="0"/>
              </a:rPr>
              <a:t>163% improvement</a:t>
            </a:r>
          </a:p>
          <a:p>
            <a:pPr>
              <a:lnSpc>
                <a:spcPct val="115000"/>
              </a:lnSpc>
              <a:spcBef>
                <a:spcPct val="0"/>
              </a:spcBef>
            </a:pPr>
            <a:r>
              <a:rPr lang="en-US" sz="1300" smtClean="0">
                <a:solidFill>
                  <a:srgbClr val="000000"/>
                </a:solidFill>
                <a:latin typeface="Corbel" pitchFamily="34" charset="0"/>
                <a:ea typeface="Times New Roman" pitchFamily="18" charset="0"/>
                <a:cs typeface="Calibri" pitchFamily="34" charset="0"/>
              </a:rPr>
              <a:t>“How likely are you to recommend Lucile Packard Children's Hospital as a place for patients and</a:t>
            </a:r>
            <a:r>
              <a:rPr lang="en-US" sz="1700" smtClean="0">
                <a:latin typeface="Calibri" pitchFamily="34" charset="0"/>
                <a:ea typeface="Times New Roman" pitchFamily="18" charset="0"/>
                <a:cs typeface="Calibri" pitchFamily="34" charset="0"/>
              </a:rPr>
              <a:t> </a:t>
            </a:r>
            <a:r>
              <a:rPr lang="en-US" sz="1300" smtClean="0">
                <a:solidFill>
                  <a:srgbClr val="000000"/>
                </a:solidFill>
                <a:latin typeface="Corbel" pitchFamily="34" charset="0"/>
                <a:ea typeface="Times New Roman" pitchFamily="18" charset="0"/>
                <a:cs typeface="Calibri" pitchFamily="34" charset="0"/>
              </a:rPr>
              <a:t>families to come for care?”:</a:t>
            </a:r>
            <a:r>
              <a:rPr lang="en-US" sz="1300" b="1" smtClean="0">
                <a:solidFill>
                  <a:srgbClr val="000000"/>
                </a:solidFill>
                <a:latin typeface="Corbel" pitchFamily="34" charset="0"/>
                <a:ea typeface="Times New Roman" pitchFamily="18" charset="0"/>
                <a:cs typeface="Calibri" pitchFamily="34" charset="0"/>
              </a:rPr>
              <a:t> 36.7% improvement</a:t>
            </a:r>
            <a:endParaRPr lang="en-US" sz="1700" b="1" smtClean="0">
              <a:latin typeface="Calibri" pitchFamily="34" charset="0"/>
              <a:ea typeface="Times New Roman" pitchFamily="18" charset="0"/>
              <a:cs typeface="Calibri" pitchFamily="34" charset="0"/>
            </a:endParaRPr>
          </a:p>
          <a:p>
            <a:pPr>
              <a:spcBef>
                <a:spcPct val="0"/>
              </a:spcBef>
            </a:pPr>
            <a:endParaRPr lang="en-US" smtClean="0">
              <a:latin typeface="Trebuchet MS" pitchFamily="34" charset="0"/>
              <a:ea typeface="Times New Roman" pitchFamily="18" charset="0"/>
              <a:cs typeface="Calibri" pitchFamily="34" charset="0"/>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4514BE-93D1-4E0D-8B45-9B44736DB6E1}" type="slidenum">
              <a:rPr lang="en-US">
                <a:latin typeface="Trebuchet MS" pitchFamily="34" charset="0"/>
                <a:cs typeface="Arial" charset="0"/>
              </a:rPr>
              <a:pPr fontAlgn="base">
                <a:spcBef>
                  <a:spcPct val="0"/>
                </a:spcBef>
                <a:spcAft>
                  <a:spcPct val="0"/>
                </a:spcAft>
              </a:pPr>
              <a:t>32</a:t>
            </a:fld>
            <a:endParaRPr lang="en-US">
              <a:latin typeface="Trebuchet MS"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rebuchet MS" pitchFamily="34" charset="0"/>
            </a:endParaRP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9E10F9-3232-4706-9750-D7C802E03868}" type="slidenum">
              <a:rPr lang="en-US">
                <a:latin typeface="Trebuchet MS" pitchFamily="34" charset="0"/>
                <a:cs typeface="Arial" charset="0"/>
              </a:rPr>
              <a:pPr fontAlgn="base">
                <a:spcBef>
                  <a:spcPct val="0"/>
                </a:spcBef>
                <a:spcAft>
                  <a:spcPct val="0"/>
                </a:spcAft>
              </a:pPr>
              <a:t>2</a:t>
            </a:fld>
            <a:endParaRPr lang="en-US">
              <a:latin typeface="Trebuchet MS" pitchFamily="34"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Communicate – listen to their voice, hear them, value their input on what matters most to customers and share information about the organization often and broadly.</a:t>
            </a:r>
          </a:p>
          <a:p>
            <a:pPr>
              <a:spcBef>
                <a:spcPct val="0"/>
              </a:spcBef>
            </a:pPr>
            <a:r>
              <a:rPr lang="en-US" smtClean="0">
                <a:latin typeface="Trebuchet MS" pitchFamily="34" charset="0"/>
              </a:rPr>
              <a:t>Liberate – your employees.  Free them from hierarchy and bureaucracy that gets in the way of them doing their job.</a:t>
            </a:r>
          </a:p>
          <a:p>
            <a:pPr>
              <a:spcBef>
                <a:spcPct val="0"/>
              </a:spcBef>
            </a:pPr>
            <a:r>
              <a:rPr lang="en-US" smtClean="0">
                <a:latin typeface="Trebuchet MS" pitchFamily="34" charset="0"/>
              </a:rPr>
              <a:t>Respect – treat everyone as an equal and valued member of the team.</a:t>
            </a:r>
          </a:p>
          <a:p>
            <a:pPr>
              <a:spcBef>
                <a:spcPct val="0"/>
              </a:spcBef>
            </a:pPr>
            <a:r>
              <a:rPr lang="en-US" smtClean="0">
                <a:latin typeface="Trebuchet MS" pitchFamily="34" charset="0"/>
              </a:rPr>
              <a:t>Believe – give them something to believe in that is greater than the task at hand.  Connect them to the purpose of the organization.  </a:t>
            </a:r>
          </a:p>
          <a:p>
            <a:pPr>
              <a:spcBef>
                <a:spcPct val="0"/>
              </a:spcBef>
            </a:pPr>
            <a:r>
              <a:rPr lang="en-US" smtClean="0">
                <a:latin typeface="Trebuchet MS" pitchFamily="34" charset="0"/>
              </a:rPr>
              <a:t>Grow – give them a reason to grow, stretch their capabilities so they bring greater value to the organization.</a:t>
            </a:r>
          </a:p>
          <a:p>
            <a:pPr>
              <a:spcBef>
                <a:spcPct val="0"/>
              </a:spcBef>
            </a:pPr>
            <a:r>
              <a:rPr lang="en-US" smtClean="0">
                <a:latin typeface="Trebuchet MS" pitchFamily="34" charset="0"/>
              </a:rPr>
              <a:t>Heart of the House – insure that the “back of house” for the employees is as serene and re-energizing as it is for the customers you serve.</a:t>
            </a:r>
          </a:p>
          <a:p>
            <a:pPr>
              <a:spcBef>
                <a:spcPct val="0"/>
              </a:spcBef>
            </a:pPr>
            <a:r>
              <a:rPr lang="en-US" smtClean="0">
                <a:latin typeface="Trebuchet MS" pitchFamily="34" charset="0"/>
              </a:rPr>
              <a:t>Walk in their shoes – be present and visible and acknowledge what they do.  Have empathy for what it takes to do their job.</a:t>
            </a:r>
          </a:p>
          <a:p>
            <a:pPr>
              <a:spcBef>
                <a:spcPct val="0"/>
              </a:spcBef>
            </a:pPr>
            <a:r>
              <a:rPr lang="en-US" smtClean="0">
                <a:latin typeface="Trebuchet MS" pitchFamily="34" charset="0"/>
              </a:rPr>
              <a:t>Build Team – do not ask someone to do something that you would not do yourself.  Team means jumping in to do a task even if it’s “not my job”.</a:t>
            </a:r>
          </a:p>
          <a:p>
            <a:pPr>
              <a:spcBef>
                <a:spcPct val="0"/>
              </a:spcBef>
            </a:pPr>
            <a:r>
              <a:rPr lang="en-US" smtClean="0">
                <a:latin typeface="Trebuchet MS" pitchFamily="34" charset="0"/>
              </a:rPr>
              <a:t>Relationships – encourage your employees to build relationship and connection with customers.  Create an emotional connection that builds loyalty.</a:t>
            </a:r>
          </a:p>
          <a:p>
            <a:pPr>
              <a:spcBef>
                <a:spcPct val="0"/>
              </a:spcBef>
            </a:pPr>
            <a:r>
              <a:rPr lang="en-US" smtClean="0">
                <a:latin typeface="Trebuchet MS" pitchFamily="34" charset="0"/>
              </a:rPr>
              <a:t>Give back to the community – support and encourage your employees to care for the community in which they live.</a:t>
            </a:r>
          </a:p>
          <a:p>
            <a:pPr>
              <a:spcBef>
                <a:spcPct val="0"/>
              </a:spcBef>
            </a:pPr>
            <a:endParaRPr lang="en-US" smtClean="0">
              <a:latin typeface="Trebuchet MS" pitchFamily="34" charset="0"/>
            </a:endParaRP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0C3831-4532-422B-BD2A-A4A36439CE67}" type="slidenum">
              <a:rPr lang="en-US">
                <a:latin typeface="Trebuchet MS" pitchFamily="34" charset="0"/>
                <a:cs typeface="Arial" charset="0"/>
              </a:rPr>
              <a:pPr fontAlgn="base">
                <a:spcBef>
                  <a:spcPct val="0"/>
                </a:spcBef>
                <a:spcAft>
                  <a:spcPct val="0"/>
                </a:spcAft>
              </a:pPr>
              <a:t>33</a:t>
            </a:fld>
            <a:endParaRPr lang="en-US">
              <a:latin typeface="Trebuchet MS" pitchFamily="34"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dirty="0" smtClean="0"/>
              <a:t>In additional to providing a safe, high quality clinical experience, organizations must treat the whole human by supporting the spiritual and emotional components of healing.</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lnSpc>
                <a:spcPct val="200000"/>
              </a:lnSpc>
              <a:spcBef>
                <a:spcPts val="0"/>
              </a:spcBef>
              <a:spcAft>
                <a:spcPts val="0"/>
              </a:spcAft>
              <a:defRPr/>
            </a:pPr>
            <a:r>
              <a:rPr lang="en-US" dirty="0" smtClean="0"/>
              <a:t>I’m certain now that we benefit from the Sacred Moment as much as the patient.  When the call came, it was a crazy day (as always) and I was trying to figure out how to fit it in.  Dreading how much it would set me back, I went upstairs to find my patient.  I dug down deep in my pocket for a smile and walked in. The patient had just been brought to the recovery room and all he wanted was an ice chip.  How would it feel to want one ice chip more than anything in this world? I was forced to think about what had me so stressed.  My problems seemed ridiculous compared to this man’s.  I quickly became focused on the patient’s needs.  I then slowed down to spend time with a family that was going through a tough day. I met them on the floor, gathered extra seating, and made sure we had the family member’s phone numbers down as well as the pastor’s.  It really gives you perspective and reminds you that the people are why you loved healthcare. The alarms, computers, charts, ringing phones and call lights are all forgotten for that moment and you are just visiting with some new friends.  I entered the room focused on me and left focused on others. Most people achieve this respect for basic human needs while on mission trips in other countries.  We are surrounded by these basic needs every day, but distractions blind us to them.  The Sacred Moment opens our eyes to those needs.  My smile didn’t go back in my pocket that day and I am grateful for the experience!</a:t>
            </a:r>
          </a:p>
          <a:p>
            <a:pPr fontAlgn="auto">
              <a:spcBef>
                <a:spcPts val="0"/>
              </a:spcBef>
              <a:spcAft>
                <a:spcPts val="0"/>
              </a:spcAft>
              <a:defRPr/>
            </a:pPr>
            <a:r>
              <a:rPr lang="en-US" dirty="0" smtClean="0"/>
              <a:t> </a:t>
            </a:r>
          </a:p>
          <a:p>
            <a:pPr fontAlgn="auto">
              <a:spcBef>
                <a:spcPts val="0"/>
              </a:spcBef>
              <a:spcAft>
                <a:spcPts val="0"/>
              </a:spcAft>
              <a:defRPr/>
            </a:pPr>
            <a:endParaRPr lang="en-US" dirty="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55F548-7260-477F-BE9A-379C4AA7779B}" type="slidenum">
              <a:rPr lang="en-US">
                <a:latin typeface="Trebuchet MS" pitchFamily="34" charset="0"/>
                <a:cs typeface="Arial" charset="0"/>
              </a:rPr>
              <a:pPr fontAlgn="base">
                <a:spcBef>
                  <a:spcPct val="0"/>
                </a:spcBef>
                <a:spcAft>
                  <a:spcPct val="0"/>
                </a:spcAft>
              </a:pPr>
              <a:t>34</a:t>
            </a:fld>
            <a:endParaRPr lang="en-US">
              <a:latin typeface="Trebuchet MS" pitchFamily="34"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Patient likelihood to recommend</a:t>
            </a:r>
          </a:p>
          <a:p>
            <a:pPr>
              <a:spcBef>
                <a:spcPct val="0"/>
              </a:spcBef>
            </a:pPr>
            <a:r>
              <a:rPr lang="en-US" sz="1300" smtClean="0">
                <a:latin typeface="Trebuchet MS" pitchFamily="34" charset="0"/>
              </a:rPr>
              <a:t>Trend upward continues. First quarter of 2014, Twin Rivers is 71% higher as compared to 2011! </a:t>
            </a:r>
            <a:endParaRPr lang="en-US" smtClean="0">
              <a:latin typeface="Trebuchet MS" pitchFamily="34" charset="0"/>
            </a:endParaRP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D51D2D-1726-4E12-8748-585D8E6AC97F}" type="slidenum">
              <a:rPr lang="en-US">
                <a:latin typeface="Trebuchet MS" pitchFamily="34" charset="0"/>
                <a:cs typeface="Arial" charset="0"/>
              </a:rPr>
              <a:pPr fontAlgn="base">
                <a:spcBef>
                  <a:spcPct val="0"/>
                </a:spcBef>
                <a:spcAft>
                  <a:spcPct val="0"/>
                </a:spcAft>
              </a:pPr>
              <a:t>35</a:t>
            </a:fld>
            <a:endParaRPr lang="en-US">
              <a:latin typeface="Trebuchet MS" pitchFamily="34"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rebuchet MS" pitchFamily="34" charset="0"/>
            </a:endParaRP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C62D32-F1B6-4628-B4F4-2B58B6994674}" type="slidenum">
              <a:rPr lang="en-US">
                <a:latin typeface="Trebuchet MS" pitchFamily="34" charset="0"/>
                <a:cs typeface="Arial" charset="0"/>
              </a:rPr>
              <a:pPr fontAlgn="base">
                <a:spcBef>
                  <a:spcPct val="0"/>
                </a:spcBef>
                <a:spcAft>
                  <a:spcPct val="0"/>
                </a:spcAft>
              </a:pPr>
              <a:t>36</a:t>
            </a:fld>
            <a:endParaRPr lang="en-US">
              <a:latin typeface="Trebuchet MS" pitchFamily="34"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mtClean="0">
                <a:latin typeface="Trebuchet MS" pitchFamily="34" charset="0"/>
              </a:rPr>
              <a:t>Timeframe for likelihood stat: Feb. 2013 compared to Feb. 2014</a:t>
            </a:r>
          </a:p>
          <a:p>
            <a:pPr>
              <a:spcBef>
                <a:spcPct val="0"/>
              </a:spcBef>
            </a:pPr>
            <a:r>
              <a:rPr lang="en-US" smtClean="0">
                <a:latin typeface="Trebuchet MS" pitchFamily="34" charset="0"/>
              </a:rPr>
              <a:t>Using care rounds technology to proactively capture the voice of the patient in real time and hardwired process of rounding. </a:t>
            </a:r>
          </a:p>
          <a:p>
            <a:pPr>
              <a:lnSpc>
                <a:spcPct val="95000"/>
              </a:lnSpc>
              <a:spcBef>
                <a:spcPts val="638"/>
              </a:spcBef>
              <a:spcAft>
                <a:spcPts val="1275"/>
              </a:spcAft>
              <a:buClr>
                <a:schemeClr val="tx2"/>
              </a:buClr>
            </a:pPr>
            <a:r>
              <a:rPr lang="en-US" sz="1300" b="1" smtClean="0">
                <a:solidFill>
                  <a:srgbClr val="7B6E66"/>
                </a:solidFill>
                <a:latin typeface="Calibri" pitchFamily="34" charset="0"/>
              </a:rPr>
              <a:t>Real-time Nurse Leader Rounding Nov. 2013-Feb. 2014</a:t>
            </a:r>
          </a:p>
          <a:p>
            <a:pPr>
              <a:lnSpc>
                <a:spcPct val="95000"/>
              </a:lnSpc>
              <a:spcBef>
                <a:spcPts val="638"/>
              </a:spcBef>
              <a:spcAft>
                <a:spcPts val="638"/>
              </a:spcAft>
              <a:buClr>
                <a:schemeClr val="tx2"/>
              </a:buClr>
              <a:buFontTx/>
              <a:buChar char="•"/>
            </a:pPr>
            <a:r>
              <a:rPr lang="en-US" sz="1300" smtClean="0">
                <a:solidFill>
                  <a:srgbClr val="7B6E66"/>
                </a:solidFill>
                <a:latin typeface="Calibri" pitchFamily="34" charset="0"/>
              </a:rPr>
              <a:t>32 units</a:t>
            </a:r>
          </a:p>
          <a:p>
            <a:pPr>
              <a:lnSpc>
                <a:spcPct val="95000"/>
              </a:lnSpc>
              <a:spcBef>
                <a:spcPts val="638"/>
              </a:spcBef>
              <a:spcAft>
                <a:spcPts val="638"/>
              </a:spcAft>
              <a:buClr>
                <a:schemeClr val="tx2"/>
              </a:buClr>
              <a:buFontTx/>
              <a:buChar char="•"/>
            </a:pPr>
            <a:r>
              <a:rPr lang="en-US" sz="1300" smtClean="0">
                <a:solidFill>
                  <a:srgbClr val="7B6E66"/>
                </a:solidFill>
                <a:latin typeface="Calibri" pitchFamily="34" charset="0"/>
              </a:rPr>
              <a:t>Total Rounds: 11,803</a:t>
            </a:r>
          </a:p>
          <a:p>
            <a:pPr>
              <a:lnSpc>
                <a:spcPct val="95000"/>
              </a:lnSpc>
              <a:spcBef>
                <a:spcPts val="638"/>
              </a:spcBef>
              <a:spcAft>
                <a:spcPts val="638"/>
              </a:spcAft>
              <a:buClr>
                <a:schemeClr val="tx2"/>
              </a:buClr>
              <a:buFontTx/>
              <a:buChar char="•"/>
            </a:pPr>
            <a:r>
              <a:rPr lang="en-US" sz="1300" smtClean="0">
                <a:solidFill>
                  <a:srgbClr val="7B6E66"/>
                </a:solidFill>
                <a:latin typeface="Calibri" pitchFamily="34" charset="0"/>
              </a:rPr>
              <a:t>Staff Recognitions: 2,858</a:t>
            </a:r>
          </a:p>
          <a:p>
            <a:pPr>
              <a:lnSpc>
                <a:spcPct val="95000"/>
              </a:lnSpc>
              <a:spcBef>
                <a:spcPts val="638"/>
              </a:spcBef>
              <a:spcAft>
                <a:spcPts val="638"/>
              </a:spcAft>
              <a:buClr>
                <a:schemeClr val="tx2"/>
              </a:buClr>
              <a:buFontTx/>
              <a:buChar char="•"/>
            </a:pPr>
            <a:r>
              <a:rPr lang="en-US" sz="1300" smtClean="0">
                <a:solidFill>
                  <a:srgbClr val="7B6E66"/>
                </a:solidFill>
                <a:latin typeface="Calibri" pitchFamily="34" charset="0"/>
              </a:rPr>
              <a:t>Follow-up Requests: 395</a:t>
            </a:r>
          </a:p>
          <a:p>
            <a:pPr>
              <a:lnSpc>
                <a:spcPct val="95000"/>
              </a:lnSpc>
              <a:spcBef>
                <a:spcPts val="638"/>
              </a:spcBef>
              <a:spcAft>
                <a:spcPts val="638"/>
              </a:spcAft>
              <a:buClr>
                <a:schemeClr val="tx2"/>
              </a:buClr>
              <a:buFontTx/>
              <a:buChar char="•"/>
            </a:pPr>
            <a:r>
              <a:rPr lang="en-US" sz="1300" smtClean="0">
                <a:solidFill>
                  <a:schemeClr val="bg1"/>
                </a:solidFill>
                <a:latin typeface="Trebuchet MS" pitchFamily="34" charset="0"/>
              </a:rPr>
              <a:t>69% of leader rounded patients rated overall experience “very good”</a:t>
            </a:r>
          </a:p>
          <a:p>
            <a:pPr>
              <a:lnSpc>
                <a:spcPct val="95000"/>
              </a:lnSpc>
              <a:spcBef>
                <a:spcPts val="638"/>
              </a:spcBef>
              <a:spcAft>
                <a:spcPts val="638"/>
              </a:spcAft>
              <a:buClr>
                <a:schemeClr val="tx2"/>
              </a:buClr>
              <a:buFontTx/>
              <a:buChar char="•"/>
            </a:pPr>
            <a:endParaRPr lang="en-US" sz="1300" smtClean="0">
              <a:solidFill>
                <a:srgbClr val="7B6E66"/>
              </a:solidFill>
              <a:latin typeface="Calibri" pitchFamily="34" charset="0"/>
            </a:endParaRPr>
          </a:p>
          <a:p>
            <a:pPr>
              <a:lnSpc>
                <a:spcPct val="95000"/>
              </a:lnSpc>
              <a:spcBef>
                <a:spcPts val="638"/>
              </a:spcBef>
              <a:spcAft>
                <a:spcPts val="638"/>
              </a:spcAft>
              <a:buClr>
                <a:schemeClr val="tx2"/>
              </a:buClr>
              <a:buFontTx/>
              <a:buChar char="•"/>
            </a:pPr>
            <a:r>
              <a:rPr lang="en-US" sz="1300" smtClean="0">
                <a:solidFill>
                  <a:srgbClr val="7B6E66"/>
                </a:solidFill>
                <a:latin typeface="Calibri" pitchFamily="34" charset="0"/>
              </a:rPr>
              <a:t>Nov. 2012-Feb. 2013: 12%</a:t>
            </a:r>
          </a:p>
          <a:p>
            <a:pPr>
              <a:lnSpc>
                <a:spcPct val="95000"/>
              </a:lnSpc>
              <a:spcBef>
                <a:spcPts val="638"/>
              </a:spcBef>
              <a:spcAft>
                <a:spcPts val="638"/>
              </a:spcAft>
              <a:buClr>
                <a:schemeClr val="tx2"/>
              </a:buClr>
              <a:buFontTx/>
              <a:buChar char="•"/>
            </a:pPr>
            <a:r>
              <a:rPr lang="en-US" sz="1300" smtClean="0">
                <a:solidFill>
                  <a:srgbClr val="7B6E66"/>
                </a:solidFill>
                <a:latin typeface="Calibri" pitchFamily="34" charset="0"/>
              </a:rPr>
              <a:t>Nov. 2013-Feb. 2014: 51%</a:t>
            </a:r>
          </a:p>
          <a:p>
            <a:pPr>
              <a:spcBef>
                <a:spcPct val="0"/>
              </a:spcBef>
            </a:pPr>
            <a:endParaRPr lang="en-US" smtClean="0">
              <a:latin typeface="Trebuchet MS" pitchFamily="34" charset="0"/>
            </a:endParaRPr>
          </a:p>
          <a:p>
            <a:pPr>
              <a:spcBef>
                <a:spcPct val="0"/>
              </a:spcBef>
            </a:pPr>
            <a:endParaRPr lang="en-US" smtClean="0">
              <a:latin typeface="Trebuchet MS" pitchFamily="34" charset="0"/>
            </a:endParaRP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9BD518-A87C-4438-ADCD-5610696138A0}" type="slidenum">
              <a:rPr lang="en-US">
                <a:latin typeface="Trebuchet MS" pitchFamily="34" charset="0"/>
                <a:cs typeface="Arial" charset="0"/>
              </a:rPr>
              <a:pPr fontAlgn="base">
                <a:spcBef>
                  <a:spcPct val="0"/>
                </a:spcBef>
                <a:spcAft>
                  <a:spcPct val="0"/>
                </a:spcAft>
              </a:pPr>
              <a:t>37</a:t>
            </a:fld>
            <a:endParaRPr lang="en-US">
              <a:latin typeface="Trebuchet MS" pitchFamily="34"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i="1" dirty="0" smtClean="0">
                <a:solidFill>
                  <a:schemeClr val="bg1"/>
                </a:solidFill>
              </a:rPr>
              <a:t>“True Innovation Improves the Human Experience” – Alexander Blass</a:t>
            </a:r>
          </a:p>
          <a:p>
            <a:pPr fontAlgn="auto">
              <a:spcBef>
                <a:spcPts val="0"/>
              </a:spcBef>
              <a:spcAft>
                <a:spcPts val="0"/>
              </a:spcAft>
              <a:defRPr/>
            </a:pPr>
            <a:endParaRPr lang="en-US" b="1" i="1" dirty="0" smtClean="0">
              <a:solidFill>
                <a:schemeClr val="bg1"/>
              </a:solidFill>
            </a:endParaRPr>
          </a:p>
          <a:p>
            <a:pPr fontAlgn="auto">
              <a:spcBef>
                <a:spcPts val="0"/>
              </a:spcBef>
              <a:spcAft>
                <a:spcPts val="0"/>
              </a:spcAft>
              <a:defRPr/>
            </a:pPr>
            <a:r>
              <a:rPr lang="en-US" dirty="0" smtClean="0"/>
              <a:t>Design - </a:t>
            </a:r>
            <a:r>
              <a:rPr lang="en-US" kern="0" dirty="0" smtClean="0">
                <a:solidFill>
                  <a:schemeClr val="tx1">
                    <a:lumMod val="65000"/>
                    <a:lumOff val="35000"/>
                  </a:schemeClr>
                </a:solidFill>
              </a:rPr>
              <a:t>Map the patient experience from wing-to-wing, understanding the emotional experience, as well as, the physical and clinical</a:t>
            </a:r>
          </a:p>
          <a:p>
            <a:pPr fontAlgn="auto">
              <a:spcBef>
                <a:spcPts val="0"/>
              </a:spcBef>
              <a:spcAft>
                <a:spcPts val="0"/>
              </a:spcAft>
              <a:defRPr/>
            </a:pPr>
            <a:r>
              <a:rPr lang="en-US" kern="0" dirty="0" smtClean="0">
                <a:solidFill>
                  <a:schemeClr val="tx1">
                    <a:lumMod val="65000"/>
                    <a:lumOff val="35000"/>
                  </a:schemeClr>
                </a:solidFill>
              </a:rPr>
              <a:t>Solutions - Implement solutions based on patient voice, addressing the elephants in the room!</a:t>
            </a:r>
          </a:p>
          <a:p>
            <a:pPr fontAlgn="auto">
              <a:spcBef>
                <a:spcPts val="0"/>
              </a:spcBef>
              <a:spcAft>
                <a:spcPts val="0"/>
              </a:spcAft>
              <a:defRPr/>
            </a:pPr>
            <a:r>
              <a:rPr lang="en-US" kern="0" dirty="0" smtClean="0">
                <a:solidFill>
                  <a:schemeClr val="tx1">
                    <a:lumMod val="65000"/>
                    <a:lumOff val="35000"/>
                  </a:schemeClr>
                </a:solidFill>
              </a:rPr>
              <a:t>Culture - </a:t>
            </a:r>
            <a:r>
              <a:rPr lang="en-US" dirty="0" smtClean="0">
                <a:solidFill>
                  <a:schemeClr val="tx1">
                    <a:lumMod val="65000"/>
                    <a:lumOff val="35000"/>
                  </a:schemeClr>
                </a:solidFill>
              </a:rPr>
              <a:t>Every employee is a caregiver, and their level of engagement and empowerment can make or break the patient experience.</a:t>
            </a:r>
            <a:endParaRPr lang="en-US" kern="0" dirty="0" smtClean="0">
              <a:solidFill>
                <a:schemeClr val="tx1">
                  <a:lumMod val="65000"/>
                  <a:lumOff val="35000"/>
                </a:schemeClr>
              </a:solidFill>
            </a:endParaRPr>
          </a:p>
          <a:p>
            <a:pPr fontAlgn="auto">
              <a:spcBef>
                <a:spcPts val="0"/>
              </a:spcBef>
              <a:spcAft>
                <a:spcPts val="0"/>
              </a:spcAft>
              <a:defRPr/>
            </a:pPr>
            <a:endParaRPr lang="en-US" kern="0" dirty="0" smtClean="0">
              <a:solidFill>
                <a:schemeClr val="tx1">
                  <a:lumMod val="65000"/>
                  <a:lumOff val="35000"/>
                </a:schemeClr>
              </a:solidFill>
            </a:endParaRPr>
          </a:p>
          <a:p>
            <a:pPr fontAlgn="auto">
              <a:spcBef>
                <a:spcPts val="0"/>
              </a:spcBef>
              <a:spcAft>
                <a:spcPts val="0"/>
              </a:spcAft>
              <a:defRPr/>
            </a:pPr>
            <a:endParaRPr lang="en-US" dirty="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5AD8D5-F734-47BE-8D52-E0EC6B3CF7A7}" type="slidenum">
              <a:rPr lang="en-US">
                <a:latin typeface="Arial" charset="0"/>
                <a:cs typeface="Arial" charset="0"/>
              </a:rPr>
              <a:pPr fontAlgn="base">
                <a:spcBef>
                  <a:spcPct val="0"/>
                </a:spcBef>
                <a:spcAft>
                  <a:spcPct val="0"/>
                </a:spcAft>
              </a:pPr>
              <a:t>41</a:t>
            </a:fld>
            <a:endParaRPr 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Why am I doing this…</a:t>
            </a:r>
          </a:p>
          <a:p>
            <a:pPr>
              <a:spcBef>
                <a:spcPct val="0"/>
              </a:spcBef>
            </a:pPr>
            <a:endParaRPr lang="en-US" smtClean="0">
              <a:latin typeface="Arial" charset="0"/>
            </a:endParaRPr>
          </a:p>
          <a:p>
            <a:pPr>
              <a:spcBef>
                <a:spcPct val="0"/>
              </a:spcBef>
              <a:buFontTx/>
              <a:buChar char="•"/>
            </a:pPr>
            <a:r>
              <a:rPr lang="en-US" smtClean="0">
                <a:latin typeface="Arial" charset="0"/>
              </a:rPr>
              <a:t> </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5D681D-9142-469F-9757-DF2A0563F81B}" type="slidenum">
              <a:rPr lang="en-US">
                <a:latin typeface="Arial" charset="0"/>
                <a:cs typeface="Arial" charset="0"/>
              </a:rPr>
              <a:pPr fontAlgn="base">
                <a:spcBef>
                  <a:spcPct val="0"/>
                </a:spcBef>
                <a:spcAft>
                  <a:spcPct val="0"/>
                </a:spcAft>
              </a:pPr>
              <a:t>3</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1B2F67-9C1E-4FBA-A018-93196929A9A1}" type="slidenum">
              <a:rPr lang="en-US">
                <a:latin typeface="Arial" charset="0"/>
                <a:cs typeface="Arial" charset="0"/>
              </a:rPr>
              <a:pPr fontAlgn="base">
                <a:spcBef>
                  <a:spcPct val="0"/>
                </a:spcBef>
                <a:spcAft>
                  <a:spcPct val="0"/>
                </a:spcAft>
              </a:pPr>
              <a:t>4</a:t>
            </a:fld>
            <a:endParaRPr lang="en-US">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Heart Surgery in India – I can walk in and operate without ever meeting the family</a:t>
            </a:r>
          </a:p>
          <a:p>
            <a:pPr>
              <a:spcBef>
                <a:spcPct val="0"/>
              </a:spcBef>
            </a:pPr>
            <a:endParaRPr lang="en-US" smtClean="0">
              <a:latin typeface="Arial" charset="0"/>
            </a:endParaRPr>
          </a:p>
          <a:p>
            <a:pPr>
              <a:spcBef>
                <a:spcPct val="0"/>
              </a:spcBef>
            </a:pPr>
            <a:r>
              <a:rPr lang="en-US" smtClean="0">
                <a:latin typeface="Arial" charset="0"/>
              </a:rPr>
              <a:t>Why was medicine better in India</a:t>
            </a:r>
          </a:p>
          <a:p>
            <a:pPr>
              <a:spcBef>
                <a:spcPct val="0"/>
              </a:spcBef>
              <a:buFontTx/>
              <a:buChar char="-"/>
            </a:pPr>
            <a:r>
              <a:rPr lang="en-US" smtClean="0">
                <a:latin typeface="Arial" charset="0"/>
              </a:rPr>
              <a:t>Spirituality at the core of healing</a:t>
            </a:r>
          </a:p>
          <a:p>
            <a:pPr>
              <a:spcBef>
                <a:spcPct val="0"/>
              </a:spcBef>
              <a:buFontTx/>
              <a:buChar char="-"/>
            </a:pPr>
            <a:r>
              <a:rPr lang="en-US" smtClean="0">
                <a:latin typeface="Arial" charset="0"/>
              </a:rPr>
              <a:t>Medical team worked as a unit – dinner together</a:t>
            </a:r>
          </a:p>
          <a:p>
            <a:pPr>
              <a:spcBef>
                <a:spcPct val="0"/>
              </a:spcBef>
              <a:buFontTx/>
              <a:buChar char="-"/>
            </a:pPr>
            <a:r>
              <a:rPr lang="en-US" smtClean="0">
                <a:latin typeface="Arial" charset="0"/>
              </a:rPr>
              <a:t>True relationship with patient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CXO Roundtable</a:t>
            </a:r>
          </a:p>
          <a:p>
            <a:pPr>
              <a:spcBef>
                <a:spcPct val="0"/>
              </a:spcBef>
            </a:pPr>
            <a:r>
              <a:rPr lang="en-US" smtClean="0">
                <a:latin typeface="Trebuchet MS" pitchFamily="34" charset="0"/>
              </a:rPr>
              <a:t>Convened a group of thought leaders together from across the country and Canada to set fix what is broken in healthcare and design the next standards in care. </a:t>
            </a:r>
          </a:p>
          <a:p>
            <a:pPr>
              <a:spcBef>
                <a:spcPct val="0"/>
              </a:spcBef>
            </a:pPr>
            <a:r>
              <a:rPr lang="en-US" smtClean="0">
                <a:latin typeface="Trebuchet MS" pitchFamily="34" charset="0"/>
              </a:rPr>
              <a:t>Approximately 30 leaders with the title Chief Experience Officer.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051B5D-C7A7-437C-AA85-6F1FD2F5458F}" type="slidenum">
              <a:rPr lang="en-US">
                <a:latin typeface="Trebuchet MS" pitchFamily="34" charset="0"/>
                <a:cs typeface="Arial" charset="0"/>
              </a:rPr>
              <a:pPr fontAlgn="base">
                <a:spcBef>
                  <a:spcPct val="0"/>
                </a:spcBef>
                <a:spcAft>
                  <a:spcPct val="0"/>
                </a:spcAft>
              </a:pPr>
              <a:t>6</a:t>
            </a:fld>
            <a:endParaRPr lang="en-US">
              <a:latin typeface="Trebuchet MS"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rebuchet MS" pitchFamily="34" charset="0"/>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C06C0-92BB-481C-AC67-D6A5EDAFA714}" type="slidenum">
              <a:rPr lang="en-US">
                <a:latin typeface="Trebuchet MS" pitchFamily="34" charset="0"/>
                <a:cs typeface="Arial" charset="0"/>
              </a:rPr>
              <a:pPr fontAlgn="base">
                <a:spcBef>
                  <a:spcPct val="0"/>
                </a:spcBef>
                <a:spcAft>
                  <a:spcPct val="0"/>
                </a:spcAft>
              </a:pPr>
              <a:t>12</a:t>
            </a:fld>
            <a:endParaRPr lang="en-US">
              <a:latin typeface="Trebuchet MS"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CXO Roundtable</a:t>
            </a:r>
          </a:p>
          <a:p>
            <a:pPr>
              <a:spcBef>
                <a:spcPct val="0"/>
              </a:spcBef>
            </a:pPr>
            <a:r>
              <a:rPr lang="en-US" smtClean="0">
                <a:latin typeface="Trebuchet MS" pitchFamily="34" charset="0"/>
              </a:rPr>
              <a:t>Convened a group of thought leaders together from across the country and Canada to set fix what is broken in healthcare and design the next standards in care. </a:t>
            </a:r>
          </a:p>
          <a:p>
            <a:pPr>
              <a:spcBef>
                <a:spcPct val="0"/>
              </a:spcBef>
            </a:pPr>
            <a:r>
              <a:rPr lang="en-US" smtClean="0">
                <a:latin typeface="Trebuchet MS" pitchFamily="34" charset="0"/>
              </a:rPr>
              <a:t>Approximately 30 leaders with the title Chief Experience Officer.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8DD669-B328-499D-8353-B9DB724E4209}" type="slidenum">
              <a:rPr lang="en-US">
                <a:latin typeface="Trebuchet MS" pitchFamily="34" charset="0"/>
                <a:cs typeface="Arial" charset="0"/>
              </a:rPr>
              <a:pPr fontAlgn="base">
                <a:spcBef>
                  <a:spcPct val="0"/>
                </a:spcBef>
                <a:spcAft>
                  <a:spcPct val="0"/>
                </a:spcAft>
              </a:pPr>
              <a:t>14</a:t>
            </a:fld>
            <a:endParaRPr lang="en-US">
              <a:latin typeface="Trebuchet MS"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We are increasingly feeling like assembly line workers. That is ok for my car-it does not notice and has no experience. </a:t>
            </a:r>
          </a:p>
          <a:p>
            <a:pPr>
              <a:spcBef>
                <a:spcPct val="0"/>
              </a:spcBef>
            </a:pPr>
            <a:endParaRPr lang="en-US" smtClean="0">
              <a:latin typeface="Trebuchet MS" pitchFamily="34" charset="0"/>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512AE-F115-49B2-B2D0-FF6D7AE80ADE}" type="slidenum">
              <a:rPr lang="en-US">
                <a:latin typeface="Trebuchet MS" pitchFamily="34" charset="0"/>
                <a:cs typeface="Arial" charset="0"/>
              </a:rPr>
              <a:pPr fontAlgn="base">
                <a:spcBef>
                  <a:spcPct val="0"/>
                </a:spcBef>
                <a:spcAft>
                  <a:spcPct val="0"/>
                </a:spcAft>
              </a:pPr>
              <a:t>15</a:t>
            </a:fld>
            <a:endParaRPr lang="en-US">
              <a:latin typeface="Trebuchet MS"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Physician’s Name is Thomas G. Murphy, M.D. – 2011. No one was more surprised than the physician himself. The drawing was unmistakable. It showed the artist-a 7-year-old girl-on the examining table.</a:t>
            </a:r>
          </a:p>
          <a:p>
            <a:pPr>
              <a:spcBef>
                <a:spcPct val="0"/>
              </a:spcBef>
            </a:pPr>
            <a:r>
              <a:rPr lang="en-US" smtClean="0">
                <a:latin typeface="Trebuchet MS" pitchFamily="34" charset="0"/>
              </a:rPr>
              <a:t>Her older sister was seated nearby in a chair, as was her mother, cradling her baby sister. The doctor sat staring at the computer, his back to the patient-and everyone else. All were smiling. The picture was carefully drawn with beautiful colors and details, and you couldn't miss the message. When he saw the drawing, the physician wrote a caption for it: "The economic stimulus bill has directed $20 billion to health care information technology, largely funding electronic medical record incentives. I wonder how much this technology will really cost?"</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ED40F-13BC-4FF3-8A16-483F49840FB8}" type="slidenum">
              <a:rPr lang="en-US">
                <a:latin typeface="Trebuchet MS" pitchFamily="34" charset="0"/>
                <a:cs typeface="Arial" charset="0"/>
              </a:rPr>
              <a:pPr fontAlgn="base">
                <a:spcBef>
                  <a:spcPct val="0"/>
                </a:spcBef>
                <a:spcAft>
                  <a:spcPct val="0"/>
                </a:spcAft>
              </a:pPr>
              <a:t>17</a:t>
            </a:fld>
            <a:endParaRPr lang="en-US">
              <a:latin typeface="Trebuchet MS"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6" descr="Vocera_V_PPT_title.png"/>
          <p:cNvPicPr>
            <a:picLocks noChangeAspect="1"/>
          </p:cNvPicPr>
          <p:nvPr userDrawn="1"/>
        </p:nvPicPr>
        <p:blipFill>
          <a:blip r:embed="rId2"/>
          <a:srcRect/>
          <a:stretch>
            <a:fillRect/>
          </a:stretch>
        </p:blipFill>
        <p:spPr bwMode="auto">
          <a:xfrm>
            <a:off x="0" y="203200"/>
            <a:ext cx="9144000" cy="6858000"/>
          </a:xfrm>
          <a:prstGeom prst="rect">
            <a:avLst/>
          </a:prstGeom>
          <a:noFill/>
          <a:ln w="9525">
            <a:noFill/>
            <a:miter lim="800000"/>
            <a:headEnd/>
            <a:tailEnd/>
          </a:ln>
        </p:spPr>
      </p:pic>
      <p:pic>
        <p:nvPicPr>
          <p:cNvPr id="6" name="Picture 9" descr="vocera_logo.png"/>
          <p:cNvPicPr>
            <a:picLocks noChangeAspect="1"/>
          </p:cNvPicPr>
          <p:nvPr userDrawn="1"/>
        </p:nvPicPr>
        <p:blipFill>
          <a:blip r:embed="rId3"/>
          <a:srcRect/>
          <a:stretch>
            <a:fillRect/>
          </a:stretch>
        </p:blipFill>
        <p:spPr bwMode="auto">
          <a:xfrm>
            <a:off x="669925" y="2816225"/>
            <a:ext cx="2562225" cy="407988"/>
          </a:xfrm>
          <a:prstGeom prst="rect">
            <a:avLst/>
          </a:prstGeom>
          <a:noFill/>
          <a:ln w="9525">
            <a:noFill/>
            <a:miter lim="800000"/>
            <a:headEnd/>
            <a:tailEnd/>
          </a:ln>
        </p:spPr>
      </p:pic>
      <p:sp>
        <p:nvSpPr>
          <p:cNvPr id="12" name="Content Placeholder 11"/>
          <p:cNvSpPr>
            <a:spLocks noGrp="1"/>
          </p:cNvSpPr>
          <p:nvPr>
            <p:ph sz="quarter" idx="10"/>
          </p:nvPr>
        </p:nvSpPr>
        <p:spPr>
          <a:xfrm>
            <a:off x="551576" y="5412420"/>
            <a:ext cx="4606197" cy="384721"/>
          </a:xfrm>
        </p:spPr>
        <p:txBody>
          <a:bodyPr>
            <a:noAutofit/>
          </a:bodyPr>
          <a:lstStyle>
            <a:lvl1pPr marL="0" indent="0">
              <a:lnSpc>
                <a:spcPct val="95000"/>
              </a:lnSpc>
              <a:buNone/>
              <a:defRPr sz="2000"/>
            </a:lvl1pPr>
          </a:lstStyle>
          <a:p>
            <a:pPr lvl="0"/>
            <a:r>
              <a:rPr lang="en-US" dirty="0" smtClean="0"/>
              <a:t>Click to edit Master text styles</a:t>
            </a:r>
            <a:endParaRPr lang="en-US" dirty="0"/>
          </a:p>
        </p:txBody>
      </p:sp>
      <p:sp>
        <p:nvSpPr>
          <p:cNvPr id="2" name="Title 1"/>
          <p:cNvSpPr>
            <a:spLocks noGrp="1"/>
          </p:cNvSpPr>
          <p:nvPr>
            <p:ph type="ctrTitle"/>
          </p:nvPr>
        </p:nvSpPr>
        <p:spPr>
          <a:xfrm>
            <a:off x="551576" y="3853546"/>
            <a:ext cx="4020424" cy="1111162"/>
          </a:xfrm>
          <a:prstGeom prst="rect">
            <a:avLst/>
          </a:prstGeom>
        </p:spPr>
        <p:txBody>
          <a:bodyPr anchor="t">
            <a:noAutofit/>
          </a:bodyPr>
          <a:lstStyle>
            <a:lvl1pPr>
              <a:lnSpc>
                <a:spcPts val="3600"/>
              </a:lnSpc>
              <a:defRPr sz="4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1576" y="4908248"/>
            <a:ext cx="4364669" cy="501676"/>
          </a:xfrm>
        </p:spPr>
        <p:txBody>
          <a:bodyPr>
            <a:noAutofit/>
          </a:bodyPr>
          <a:lstStyle>
            <a:lvl1pPr marL="0" indent="0" algn="l">
              <a:buNone/>
              <a:defRPr sz="2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454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9032"/>
            <a:ext cx="8229600" cy="4525963"/>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119043"/>
            <a:ext cx="7848600" cy="846157"/>
          </a:xfrm>
          <a:prstGeom prst="rect">
            <a:avLst/>
          </a:prstGeom>
        </p:spPr>
        <p:txBody>
          <a:bodyPr rtlCol="0">
            <a:no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A1DBFC-9D0D-45A4-AFC7-195802B0AF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7232"/>
            <a:ext cx="8229600" cy="39754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119043"/>
            <a:ext cx="7848600" cy="846157"/>
          </a:xfrm>
          <a:prstGeom prst="rect">
            <a:avLst/>
          </a:prstGeom>
        </p:spPr>
        <p:txBody>
          <a:bodyPr rtlCol="0">
            <a:noAutofit/>
          </a:bodyPr>
          <a:lstStyle/>
          <a:p>
            <a:r>
              <a:rPr lang="en-US" dirty="0" smtClean="0"/>
              <a:t>Click to edit Master title style</a:t>
            </a:r>
            <a:endParaRPr lang="en-US" dirty="0"/>
          </a:p>
        </p:txBody>
      </p:sp>
      <p:sp>
        <p:nvSpPr>
          <p:cNvPr id="8" name="Content Placeholder 7"/>
          <p:cNvSpPr>
            <a:spLocks noGrp="1"/>
          </p:cNvSpPr>
          <p:nvPr>
            <p:ph sz="quarter" idx="13"/>
          </p:nvPr>
        </p:nvSpPr>
        <p:spPr>
          <a:xfrm>
            <a:off x="457200" y="1398780"/>
            <a:ext cx="8258029" cy="449263"/>
          </a:xfrm>
        </p:spPr>
        <p:txBody>
          <a:bodyPr>
            <a:noAutofit/>
          </a:bodyPr>
          <a:lstStyle>
            <a:lvl1pPr marL="0" indent="0">
              <a:buFontTx/>
              <a:buNone/>
              <a:defRPr b="1">
                <a:solidFill>
                  <a:schemeClr val="tx2"/>
                </a:solidFill>
              </a:defRPr>
            </a:lvl1pPr>
          </a:lstStyle>
          <a:p>
            <a:pPr lvl="0"/>
            <a:r>
              <a:rPr lang="en-US" dirty="0" smtClean="0"/>
              <a:t>Click to edit Master text styles</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F69CD53-D9CA-4030-80B7-E04DDB2864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19043"/>
            <a:ext cx="7848600" cy="846157"/>
          </a:xfrm>
          <a:prstGeom prst="rect">
            <a:avLst/>
          </a:prstGeom>
        </p:spPr>
        <p:txBody>
          <a:bodyPr rtlCol="0">
            <a:noAutofit/>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E90CCE-A930-46F1-B063-82393240CFB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3" name="Picture 7" descr="Vocera_V_PPT_Transition_Orang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Content Placeholder 6"/>
          <p:cNvSpPr>
            <a:spLocks noGrp="1"/>
          </p:cNvSpPr>
          <p:nvPr>
            <p:ph sz="quarter" idx="13"/>
          </p:nvPr>
        </p:nvSpPr>
        <p:spPr>
          <a:xfrm>
            <a:off x="562514" y="3179676"/>
            <a:ext cx="5349240" cy="914400"/>
          </a:xfrm>
        </p:spPr>
        <p:txBody>
          <a:bodyPr>
            <a:noAutofit/>
          </a:bodyPr>
          <a:lstStyle>
            <a:lvl1pPr marL="0" indent="0">
              <a:spcBef>
                <a:spcPts val="0"/>
              </a:spcBef>
              <a:spcAft>
                <a:spcPts val="200"/>
              </a:spcAft>
              <a:buNone/>
              <a:defRPr sz="3200">
                <a:solidFill>
                  <a:schemeClr val="bg1"/>
                </a:solidFill>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5" descr="Vocera_V_PPT_Transition_Teal.png"/>
          <p:cNvPicPr>
            <a:picLocks noChangeAspect="1"/>
          </p:cNvPicPr>
          <p:nvPr userDrawn="1"/>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4" name="Content Placeholder 6"/>
          <p:cNvSpPr>
            <a:spLocks noGrp="1"/>
          </p:cNvSpPr>
          <p:nvPr>
            <p:ph sz="quarter" idx="13"/>
          </p:nvPr>
        </p:nvSpPr>
        <p:spPr>
          <a:xfrm>
            <a:off x="562514" y="3179676"/>
            <a:ext cx="5349240" cy="914400"/>
          </a:xfrm>
        </p:spPr>
        <p:txBody>
          <a:bodyPr>
            <a:noAutofit/>
          </a:bodyPr>
          <a:lstStyle>
            <a:lvl1pPr marL="0" indent="0">
              <a:spcBef>
                <a:spcPts val="0"/>
              </a:spcBef>
              <a:spcAft>
                <a:spcPts val="200"/>
              </a:spcAft>
              <a:buNone/>
              <a:defRPr sz="3200">
                <a:solidFill>
                  <a:schemeClr val="bg1"/>
                </a:solidFill>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3" name="Picture 5" descr="Vocera_V_PPT_Transition_Grey.png"/>
          <p:cNvPicPr>
            <a:picLocks noChangeAspect="1"/>
          </p:cNvPicPr>
          <p:nvPr userDrawn="1"/>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4" name="Content Placeholder 6"/>
          <p:cNvSpPr>
            <a:spLocks noGrp="1"/>
          </p:cNvSpPr>
          <p:nvPr>
            <p:ph sz="quarter" idx="13"/>
          </p:nvPr>
        </p:nvSpPr>
        <p:spPr>
          <a:xfrm>
            <a:off x="562514" y="3179676"/>
            <a:ext cx="5349240" cy="914400"/>
          </a:xfrm>
        </p:spPr>
        <p:txBody>
          <a:bodyPr>
            <a:noAutofit/>
          </a:bodyPr>
          <a:lstStyle>
            <a:lvl1pPr marL="0" indent="0">
              <a:spcBef>
                <a:spcPts val="0"/>
              </a:spcBef>
              <a:spcAft>
                <a:spcPts val="200"/>
              </a:spcAft>
              <a:buNone/>
              <a:defRPr sz="3200">
                <a:solidFill>
                  <a:schemeClr val="bg1"/>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Layout">
    <p:spTree>
      <p:nvGrpSpPr>
        <p:cNvPr id="1" name=""/>
        <p:cNvGrpSpPr/>
        <p:nvPr/>
      </p:nvGrpSpPr>
      <p:grpSpPr>
        <a:xfrm>
          <a:off x="0" y="0"/>
          <a:ext cx="0" cy="0"/>
          <a:chOff x="0" y="0"/>
          <a:chExt cx="0" cy="0"/>
        </a:xfrm>
      </p:grpSpPr>
      <p:pic>
        <p:nvPicPr>
          <p:cNvPr id="3" name="Picture 8" descr="Vocera_V_PPT_titl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itle 1"/>
          <p:cNvSpPr>
            <a:spLocks noGrp="1"/>
          </p:cNvSpPr>
          <p:nvPr>
            <p:ph type="ctrTitle"/>
          </p:nvPr>
        </p:nvSpPr>
        <p:spPr>
          <a:xfrm>
            <a:off x="551576" y="3853546"/>
            <a:ext cx="4020424" cy="1111162"/>
          </a:xfrm>
          <a:prstGeom prst="rect">
            <a:avLst/>
          </a:prstGeom>
        </p:spPr>
        <p:txBody>
          <a:bodyPr anchor="t">
            <a:noAutofit/>
          </a:bodyPr>
          <a:lstStyle>
            <a:lvl1pPr>
              <a:lnSpc>
                <a:spcPts val="3600"/>
              </a:lnSpc>
              <a:defRPr sz="4000">
                <a:solidFill>
                  <a:schemeClr val="tx2"/>
                </a:solidFill>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69B3EE-4ED8-4B5B-BF8A-46D13FB10E1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3985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100" dirty="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cs typeface="+mn-cs"/>
              </a:defRPr>
            </a:lvl1pPr>
          </a:lstStyle>
          <a:p>
            <a:pPr>
              <a:defRPr/>
            </a:pPr>
            <a:fld id="{2EF51118-8411-44B6-BD4A-6D8BBE4A7291}" type="slidenum">
              <a:rPr lang="en-US"/>
              <a:pPr>
                <a:defRPr/>
              </a:pPr>
              <a:t>‹#›</a:t>
            </a:fld>
            <a:endParaRPr lang="en-US" dirty="0"/>
          </a:p>
        </p:txBody>
      </p:sp>
      <p:pic>
        <p:nvPicPr>
          <p:cNvPr id="1030" name="Picture 9" descr="vocera_logo.png"/>
          <p:cNvPicPr>
            <a:picLocks noChangeAspect="1"/>
          </p:cNvPicPr>
          <p:nvPr/>
        </p:nvPicPr>
        <p:blipFill>
          <a:blip r:embed="rId12"/>
          <a:srcRect/>
          <a:stretch>
            <a:fillRect/>
          </a:stretch>
        </p:blipFill>
        <p:spPr bwMode="auto">
          <a:xfrm>
            <a:off x="7683500" y="6280150"/>
            <a:ext cx="1046163" cy="166688"/>
          </a:xfrm>
          <a:prstGeom prst="rect">
            <a:avLst/>
          </a:prstGeom>
          <a:noFill/>
          <a:ln w="9525">
            <a:noFill/>
            <a:miter lim="800000"/>
            <a:headEnd/>
            <a:tailEnd/>
          </a:ln>
        </p:spPr>
      </p:pic>
      <p:sp>
        <p:nvSpPr>
          <p:cNvPr id="12" name="Rectangle 11"/>
          <p:cNvSpPr/>
          <p:nvPr/>
        </p:nvSpPr>
        <p:spPr bwMode="ltGray">
          <a:xfrm>
            <a:off x="0" y="0"/>
            <a:ext cx="9144000" cy="969963"/>
          </a:xfrm>
          <a:prstGeom prst="rect">
            <a:avLst/>
          </a:prstGeom>
          <a:solidFill>
            <a:srgbClr val="7B6E66"/>
          </a:solidFill>
          <a:ln>
            <a:noFill/>
          </a:ln>
          <a:effectLst>
            <a:outerShdw blurRad="40005" dist="22987" dir="5400000" rotWithShape="0">
              <a:srgbClr val="000000">
                <a:alpha val="39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descr="voc_logo_wt.png"/>
          <p:cNvPicPr>
            <a:picLocks noChangeAspect="1"/>
          </p:cNvPicPr>
          <p:nvPr/>
        </p:nvPicPr>
        <p:blipFill>
          <a:blip r:embed="rId13"/>
          <a:srcRect r="33398"/>
          <a:stretch>
            <a:fillRect/>
          </a:stretch>
        </p:blipFill>
        <p:spPr bwMode="auto">
          <a:xfrm>
            <a:off x="7861300" y="34925"/>
            <a:ext cx="1282700" cy="906463"/>
          </a:xfrm>
          <a:prstGeom prst="rect">
            <a:avLst/>
          </a:prstGeom>
          <a:noFill/>
          <a:ln w="9525">
            <a:noFill/>
            <a:miter lim="800000"/>
            <a:headEnd/>
            <a:tailEnd/>
          </a:ln>
        </p:spPr>
      </p:pic>
      <p:sp>
        <p:nvSpPr>
          <p:cNvPr id="1033" name="Title Placeholder 1"/>
          <p:cNvSpPr>
            <a:spLocks noGrp="1"/>
          </p:cNvSpPr>
          <p:nvPr>
            <p:ph type="title"/>
          </p:nvPr>
        </p:nvSpPr>
        <p:spPr bwMode="auto">
          <a:xfrm>
            <a:off x="457200" y="119063"/>
            <a:ext cx="7848600"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 id="2147483706" r:id="rId4"/>
    <p:sldLayoutId id="2147483710" r:id="rId5"/>
    <p:sldLayoutId id="2147483711" r:id="rId6"/>
    <p:sldLayoutId id="2147483712" r:id="rId7"/>
    <p:sldLayoutId id="2147483713" r:id="rId8"/>
    <p:sldLayoutId id="2147483705" r:id="rId9"/>
    <p:sldLayoutId id="2147483714" r:id="rId10"/>
  </p:sldLayoutIdLst>
  <p:hf sldNum="0" hdr="0" ftr="0" dt="0"/>
  <p:txStyles>
    <p:titleStyle>
      <a:lvl1pPr algn="l" defTabSz="457200" rtl="0" fontAlgn="base">
        <a:lnSpc>
          <a:spcPct val="95000"/>
        </a:lnSpc>
        <a:spcBef>
          <a:spcPct val="0"/>
        </a:spcBef>
        <a:spcAft>
          <a:spcPts val="200"/>
        </a:spcAft>
        <a:defRPr sz="3200" kern="1200">
          <a:solidFill>
            <a:schemeClr val="bg1"/>
          </a:solidFill>
          <a:latin typeface="Calibri"/>
          <a:ea typeface="+mj-ea"/>
          <a:cs typeface="Calibri"/>
        </a:defRPr>
      </a:lvl1pPr>
      <a:lvl2pPr algn="l" defTabSz="457200" rtl="0" fontAlgn="base">
        <a:lnSpc>
          <a:spcPct val="95000"/>
        </a:lnSpc>
        <a:spcBef>
          <a:spcPct val="0"/>
        </a:spcBef>
        <a:spcAft>
          <a:spcPts val="200"/>
        </a:spcAft>
        <a:defRPr sz="3200">
          <a:solidFill>
            <a:schemeClr val="bg1"/>
          </a:solidFill>
          <a:latin typeface="Calibri" pitchFamily="34" charset="0"/>
        </a:defRPr>
      </a:lvl2pPr>
      <a:lvl3pPr algn="l" defTabSz="457200" rtl="0" fontAlgn="base">
        <a:lnSpc>
          <a:spcPct val="95000"/>
        </a:lnSpc>
        <a:spcBef>
          <a:spcPct val="0"/>
        </a:spcBef>
        <a:spcAft>
          <a:spcPts val="200"/>
        </a:spcAft>
        <a:defRPr sz="3200">
          <a:solidFill>
            <a:schemeClr val="bg1"/>
          </a:solidFill>
          <a:latin typeface="Calibri" pitchFamily="34" charset="0"/>
        </a:defRPr>
      </a:lvl3pPr>
      <a:lvl4pPr algn="l" defTabSz="457200" rtl="0" fontAlgn="base">
        <a:lnSpc>
          <a:spcPct val="95000"/>
        </a:lnSpc>
        <a:spcBef>
          <a:spcPct val="0"/>
        </a:spcBef>
        <a:spcAft>
          <a:spcPts val="200"/>
        </a:spcAft>
        <a:defRPr sz="3200">
          <a:solidFill>
            <a:schemeClr val="bg1"/>
          </a:solidFill>
          <a:latin typeface="Calibri" pitchFamily="34" charset="0"/>
        </a:defRPr>
      </a:lvl4pPr>
      <a:lvl5pPr algn="l" defTabSz="457200" rtl="0" fontAlgn="base">
        <a:lnSpc>
          <a:spcPct val="95000"/>
        </a:lnSpc>
        <a:spcBef>
          <a:spcPct val="0"/>
        </a:spcBef>
        <a:spcAft>
          <a:spcPts val="200"/>
        </a:spcAft>
        <a:defRPr sz="3200">
          <a:solidFill>
            <a:schemeClr val="bg1"/>
          </a:solidFill>
          <a:latin typeface="Calibri" pitchFamily="34" charset="0"/>
        </a:defRPr>
      </a:lvl5pPr>
      <a:lvl6pPr marL="457200" algn="l" defTabSz="457200" rtl="0" fontAlgn="base">
        <a:lnSpc>
          <a:spcPct val="95000"/>
        </a:lnSpc>
        <a:spcBef>
          <a:spcPct val="0"/>
        </a:spcBef>
        <a:spcAft>
          <a:spcPts val="200"/>
        </a:spcAft>
        <a:defRPr sz="3200">
          <a:solidFill>
            <a:schemeClr val="bg1"/>
          </a:solidFill>
          <a:latin typeface="Calibri" pitchFamily="34" charset="0"/>
        </a:defRPr>
      </a:lvl6pPr>
      <a:lvl7pPr marL="914400" algn="l" defTabSz="457200" rtl="0" fontAlgn="base">
        <a:lnSpc>
          <a:spcPct val="95000"/>
        </a:lnSpc>
        <a:spcBef>
          <a:spcPct val="0"/>
        </a:spcBef>
        <a:spcAft>
          <a:spcPts val="200"/>
        </a:spcAft>
        <a:defRPr sz="3200">
          <a:solidFill>
            <a:schemeClr val="bg1"/>
          </a:solidFill>
          <a:latin typeface="Calibri" pitchFamily="34" charset="0"/>
        </a:defRPr>
      </a:lvl7pPr>
      <a:lvl8pPr marL="1371600" algn="l" defTabSz="457200" rtl="0" fontAlgn="base">
        <a:lnSpc>
          <a:spcPct val="95000"/>
        </a:lnSpc>
        <a:spcBef>
          <a:spcPct val="0"/>
        </a:spcBef>
        <a:spcAft>
          <a:spcPts val="200"/>
        </a:spcAft>
        <a:defRPr sz="3200">
          <a:solidFill>
            <a:schemeClr val="bg1"/>
          </a:solidFill>
          <a:latin typeface="Calibri" pitchFamily="34" charset="0"/>
        </a:defRPr>
      </a:lvl8pPr>
      <a:lvl9pPr marL="1828800" algn="l" defTabSz="457200" rtl="0" fontAlgn="base">
        <a:lnSpc>
          <a:spcPct val="95000"/>
        </a:lnSpc>
        <a:spcBef>
          <a:spcPct val="0"/>
        </a:spcBef>
        <a:spcAft>
          <a:spcPts val="200"/>
        </a:spcAft>
        <a:defRPr sz="3200">
          <a:solidFill>
            <a:schemeClr val="bg1"/>
          </a:solidFill>
          <a:latin typeface="Calibri" pitchFamily="34" charset="0"/>
        </a:defRPr>
      </a:lvl9pPr>
    </p:titleStyle>
    <p:bodyStyle>
      <a:lvl1pPr marL="227013" indent="-227013" algn="l" defTabSz="457200" rtl="0" fontAlgn="base">
        <a:lnSpc>
          <a:spcPct val="95000"/>
        </a:lnSpc>
        <a:spcBef>
          <a:spcPts val="900"/>
        </a:spcBef>
        <a:spcAft>
          <a:spcPct val="0"/>
        </a:spcAft>
        <a:buClr>
          <a:schemeClr val="tx2"/>
        </a:buClr>
        <a:buFont typeface="Arial" charset="0"/>
        <a:buChar char="•"/>
        <a:defRPr sz="2400" kern="1200">
          <a:solidFill>
            <a:srgbClr val="7B6E66"/>
          </a:solidFill>
          <a:latin typeface="Calibri"/>
          <a:ea typeface="+mn-ea"/>
          <a:cs typeface="Calibri"/>
        </a:defRPr>
      </a:lvl1pPr>
      <a:lvl2pPr marL="742950" indent="-285750" algn="l" defTabSz="457200" rtl="0" fontAlgn="base">
        <a:lnSpc>
          <a:spcPct val="95000"/>
        </a:lnSpc>
        <a:spcBef>
          <a:spcPts val="400"/>
        </a:spcBef>
        <a:spcAft>
          <a:spcPct val="0"/>
        </a:spcAft>
        <a:buFont typeface="Arial" charset="0"/>
        <a:buChar char="–"/>
        <a:defRPr sz="2000" kern="1200">
          <a:solidFill>
            <a:srgbClr val="7B6E66"/>
          </a:solidFill>
          <a:latin typeface="Calibri"/>
          <a:ea typeface="+mn-ea"/>
          <a:cs typeface="Calibri"/>
        </a:defRPr>
      </a:lvl2pPr>
      <a:lvl3pPr marL="1143000" indent="-228600" algn="l" defTabSz="457200" rtl="0" fontAlgn="base">
        <a:lnSpc>
          <a:spcPct val="95000"/>
        </a:lnSpc>
        <a:spcBef>
          <a:spcPts val="400"/>
        </a:spcBef>
        <a:spcAft>
          <a:spcPct val="0"/>
        </a:spcAft>
        <a:buFont typeface="Arial" charset="0"/>
        <a:buChar char="•"/>
        <a:defRPr kern="1200">
          <a:solidFill>
            <a:srgbClr val="7B6E66"/>
          </a:solidFill>
          <a:latin typeface="Calibri"/>
          <a:ea typeface="+mn-ea"/>
          <a:cs typeface="Calibri"/>
        </a:defRPr>
      </a:lvl3pPr>
      <a:lvl4pPr marL="1600200" indent="-228600" algn="l" defTabSz="457200" rtl="0" fontAlgn="base">
        <a:lnSpc>
          <a:spcPct val="95000"/>
        </a:lnSpc>
        <a:spcBef>
          <a:spcPts val="400"/>
        </a:spcBef>
        <a:spcAft>
          <a:spcPct val="0"/>
        </a:spcAft>
        <a:buFont typeface="Arial" charset="0"/>
        <a:buChar char="–"/>
        <a:defRPr sz="1600" kern="1200">
          <a:solidFill>
            <a:srgbClr val="7B6E66"/>
          </a:solidFill>
          <a:latin typeface="Calibri"/>
          <a:ea typeface="+mn-ea"/>
          <a:cs typeface="Calibri"/>
        </a:defRPr>
      </a:lvl4pPr>
      <a:lvl5pPr marL="2057400" indent="-228600" algn="l" defTabSz="457200" rtl="0" fontAlgn="base">
        <a:lnSpc>
          <a:spcPct val="95000"/>
        </a:lnSpc>
        <a:spcBef>
          <a:spcPts val="400"/>
        </a:spcBef>
        <a:spcAft>
          <a:spcPct val="0"/>
        </a:spcAft>
        <a:buFont typeface="Arial" charset="0"/>
        <a:buChar char="»"/>
        <a:defRPr sz="1600" kern="1200">
          <a:solidFill>
            <a:srgbClr val="7B6E6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t&amp;rct=j&amp;q=&amp;esrc=s&amp;frm=1&amp;source=images&amp;cd=&amp;cad=rja&amp;uact=8&amp;ved=0CAQQjRw&amp;url=http://www.dddnews.com/story/1063133/photo/1019967.html&amp;ei=jt1GU_upC_PF0AHe-IDICw&amp;usg=AFQjCNE2nz6d5JLyFUI7KP1RqVeUFn3xFw"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hyperlink" Target="http://www.vocera.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21" Type="http://schemas.openxmlformats.org/officeDocument/2006/relationships/image" Target="../media/image32.gif"/><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gif"/><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63" y="2743200"/>
            <a:ext cx="2760662"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
        <p:nvSpPr>
          <p:cNvPr id="7" name="Title 8"/>
          <p:cNvSpPr txBox="1">
            <a:spLocks/>
          </p:cNvSpPr>
          <p:nvPr/>
        </p:nvSpPr>
        <p:spPr>
          <a:xfrm>
            <a:off x="330200" y="4364038"/>
            <a:ext cx="4200525" cy="1497012"/>
          </a:xfrm>
          <a:prstGeom prst="rect">
            <a:avLst/>
          </a:prstGeom>
          <a:noFill/>
        </p:spPr>
        <p:txBody>
          <a:bodyPr/>
          <a:lstStyle/>
          <a:p>
            <a:pPr fontAlgn="auto">
              <a:lnSpc>
                <a:spcPts val="3600"/>
              </a:lnSpc>
              <a:spcAft>
                <a:spcPts val="0"/>
              </a:spcAft>
              <a:defRPr/>
            </a:pPr>
            <a:r>
              <a:rPr lang="en-US" sz="3200" b="1" dirty="0">
                <a:solidFill>
                  <a:schemeClr val="tx2"/>
                </a:solidFill>
                <a:latin typeface="Calibri"/>
                <a:ea typeface="+mj-ea"/>
                <a:cs typeface="Calibri"/>
              </a:rPr>
              <a:t>M. Bridget Duffy, MD</a:t>
            </a:r>
            <a:r>
              <a:rPr lang="en-US" sz="3200" dirty="0">
                <a:solidFill>
                  <a:schemeClr val="tx2"/>
                </a:solidFill>
                <a:latin typeface="Calibri"/>
                <a:ea typeface="+mj-ea"/>
                <a:cs typeface="Calibri"/>
              </a:rPr>
              <a:t/>
            </a:r>
            <a:br>
              <a:rPr lang="en-US" sz="3200" dirty="0">
                <a:solidFill>
                  <a:schemeClr val="tx2"/>
                </a:solidFill>
                <a:latin typeface="Calibri"/>
                <a:ea typeface="+mj-ea"/>
                <a:cs typeface="Calibri"/>
              </a:rPr>
            </a:br>
            <a:r>
              <a:rPr lang="en-US" sz="2800" dirty="0">
                <a:solidFill>
                  <a:srgbClr val="7B6E66"/>
                </a:solidFill>
                <a:latin typeface="Calibri"/>
                <a:ea typeface="+mj-ea"/>
                <a:cs typeface="Calibri"/>
              </a:rPr>
              <a:t>Chief Medical Officer</a:t>
            </a:r>
            <a:br>
              <a:rPr lang="en-US" sz="2800" dirty="0">
                <a:solidFill>
                  <a:srgbClr val="7B6E66"/>
                </a:solidFill>
                <a:latin typeface="Calibri"/>
                <a:ea typeface="+mj-ea"/>
                <a:cs typeface="Calibri"/>
              </a:rPr>
            </a:br>
            <a:r>
              <a:rPr lang="en-US" sz="2800" dirty="0">
                <a:solidFill>
                  <a:srgbClr val="7B6E66"/>
                </a:solidFill>
                <a:latin typeface="Calibri"/>
                <a:ea typeface="+mj-ea"/>
                <a:cs typeface="Calibri"/>
              </a:rPr>
              <a:t>Vocera Communications</a:t>
            </a:r>
          </a:p>
          <a:p>
            <a:pPr fontAlgn="auto">
              <a:lnSpc>
                <a:spcPts val="3600"/>
              </a:lnSpc>
              <a:spcAft>
                <a:spcPts val="0"/>
              </a:spcAft>
              <a:defRPr/>
            </a:pPr>
            <a:r>
              <a:rPr lang="en-US" sz="2400" dirty="0">
                <a:solidFill>
                  <a:srgbClr val="7B6E66"/>
                </a:solidFill>
                <a:latin typeface="Calibri"/>
                <a:ea typeface="+mj-ea"/>
                <a:cs typeface="Calibri"/>
              </a:rPr>
              <a:t>Twitter: @</a:t>
            </a:r>
            <a:r>
              <a:rPr lang="en-US" sz="2400" dirty="0" err="1">
                <a:solidFill>
                  <a:srgbClr val="7B6E66"/>
                </a:solidFill>
                <a:latin typeface="Calibri"/>
                <a:ea typeface="+mj-ea"/>
                <a:cs typeface="Calibri"/>
              </a:rPr>
              <a:t>DuffyCXO</a:t>
            </a:r>
            <a:endParaRPr lang="en-US" sz="2400" dirty="0">
              <a:solidFill>
                <a:srgbClr val="7B6E66"/>
              </a:solidFill>
              <a:latin typeface="Calibri"/>
              <a:ea typeface="+mj-ea"/>
              <a:cs typeface="Calibri"/>
            </a:endParaRPr>
          </a:p>
        </p:txBody>
      </p:sp>
      <p:sp>
        <p:nvSpPr>
          <p:cNvPr id="8" name="Subtitle 9"/>
          <p:cNvSpPr txBox="1">
            <a:spLocks/>
          </p:cNvSpPr>
          <p:nvPr/>
        </p:nvSpPr>
        <p:spPr>
          <a:xfrm>
            <a:off x="274638" y="1731963"/>
            <a:ext cx="4033837" cy="1620837"/>
          </a:xfrm>
          <a:prstGeom prst="rect">
            <a:avLst/>
          </a:prstGeom>
        </p:spPr>
        <p:txBody>
          <a:bodyPr/>
          <a:lstStyle/>
          <a:p>
            <a:pPr fontAlgn="auto">
              <a:lnSpc>
                <a:spcPct val="95000"/>
              </a:lnSpc>
              <a:spcBef>
                <a:spcPts val="900"/>
              </a:spcBef>
              <a:spcAft>
                <a:spcPts val="0"/>
              </a:spcAft>
              <a:buClr>
                <a:schemeClr val="tx2"/>
              </a:buClr>
              <a:buFont typeface="Arial"/>
              <a:buNone/>
              <a:defRPr/>
            </a:pPr>
            <a:r>
              <a:rPr lang="en-US" sz="3600" dirty="0">
                <a:solidFill>
                  <a:schemeClr val="accent3"/>
                </a:solidFill>
                <a:latin typeface="Calibri"/>
                <a:cs typeface="Calibri"/>
              </a:rPr>
              <a:t>The Evolving Use </a:t>
            </a:r>
            <a:br>
              <a:rPr lang="en-US" sz="3600" dirty="0">
                <a:solidFill>
                  <a:schemeClr val="accent3"/>
                </a:solidFill>
                <a:latin typeface="Calibri"/>
                <a:cs typeface="Calibri"/>
              </a:rPr>
            </a:br>
            <a:r>
              <a:rPr lang="en-US" sz="3600" dirty="0">
                <a:solidFill>
                  <a:schemeClr val="accent3"/>
                </a:solidFill>
                <a:latin typeface="Calibri"/>
                <a:cs typeface="Calibri"/>
              </a:rPr>
              <a:t>of IT to Improve the Patient Experience</a:t>
            </a:r>
          </a:p>
          <a:p>
            <a:pPr fontAlgn="auto">
              <a:lnSpc>
                <a:spcPct val="95000"/>
              </a:lnSpc>
              <a:spcBef>
                <a:spcPts val="900"/>
              </a:spcBef>
              <a:spcAft>
                <a:spcPts val="0"/>
              </a:spcAft>
              <a:buClr>
                <a:schemeClr val="tx2"/>
              </a:buClr>
              <a:buFont typeface="Arial"/>
              <a:buNone/>
              <a:defRPr/>
            </a:pPr>
            <a:r>
              <a:rPr lang="en-US" sz="2400" b="1" dirty="0">
                <a:solidFill>
                  <a:schemeClr val="accent3"/>
                </a:solidFill>
                <a:latin typeface="Calibri"/>
                <a:cs typeface="Calibri"/>
              </a:rPr>
              <a:t> </a:t>
            </a:r>
            <a:endParaRPr lang="en-US" sz="2400" dirty="0">
              <a:solidFill>
                <a:schemeClr val="accent3"/>
              </a:solidFill>
              <a:latin typeface="Calibri"/>
              <a:cs typeface="Calibri"/>
            </a:endParaRPr>
          </a:p>
          <a:p>
            <a:pPr fontAlgn="auto">
              <a:lnSpc>
                <a:spcPct val="95000"/>
              </a:lnSpc>
              <a:spcBef>
                <a:spcPts val="900"/>
              </a:spcBef>
              <a:spcAft>
                <a:spcPts val="0"/>
              </a:spcAft>
              <a:buClr>
                <a:schemeClr val="tx2"/>
              </a:buClr>
              <a:buFont typeface="Arial"/>
              <a:buNone/>
              <a:defRPr/>
            </a:pPr>
            <a:r>
              <a:rPr lang="en-US" sz="2600" dirty="0">
                <a:solidFill>
                  <a:schemeClr val="accent3"/>
                </a:solidFill>
                <a:latin typeface="Calibri"/>
                <a:cs typeface="Calibri"/>
              </a:rPr>
              <a:t> </a:t>
            </a:r>
            <a:br>
              <a:rPr lang="en-US" sz="2600" dirty="0">
                <a:solidFill>
                  <a:schemeClr val="accent3"/>
                </a:solidFill>
                <a:latin typeface="Calibri"/>
                <a:cs typeface="Calibri"/>
              </a:rPr>
            </a:br>
            <a:endParaRPr lang="en-US" sz="2600" dirty="0">
              <a:solidFill>
                <a:schemeClr val="accent3"/>
              </a:solidFill>
              <a:latin typeface="Calibri"/>
              <a:cs typeface="Calibri"/>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a:xfrm>
            <a:off x="457200" y="119063"/>
            <a:ext cx="7848600" cy="846137"/>
          </a:xfrm>
        </p:spPr>
        <p:txBody>
          <a:bodyPr/>
          <a:lstStyle/>
          <a:p>
            <a:r>
              <a:rPr lang="en-US" smtClean="0">
                <a:latin typeface="Calibri" pitchFamily="34" charset="0"/>
              </a:rPr>
              <a:t>Optimize Physician and Nurse Wellbeing</a:t>
            </a:r>
          </a:p>
        </p:txBody>
      </p:sp>
      <p:pic>
        <p:nvPicPr>
          <p:cNvPr id="28674" name="Picture 2" descr="http://www.hapinow.com/wp-content/uploads/2012/04/23.jpg"/>
          <p:cNvPicPr>
            <a:picLocks noChangeAspect="1" noChangeArrowheads="1"/>
          </p:cNvPicPr>
          <p:nvPr/>
        </p:nvPicPr>
        <p:blipFill>
          <a:blip r:embed="rId2"/>
          <a:srcRect b="3703"/>
          <a:stretch>
            <a:fillRect/>
          </a:stretch>
        </p:blipFill>
        <p:spPr bwMode="auto">
          <a:xfrm>
            <a:off x="2047875" y="979488"/>
            <a:ext cx="4591050" cy="5892800"/>
          </a:xfrm>
          <a:prstGeom prst="rect">
            <a:avLst/>
          </a:prstGeom>
          <a:noFill/>
          <a:ln w="9525">
            <a:noFill/>
            <a:miter lim="800000"/>
            <a:headEnd/>
            <a:tailEnd/>
          </a:ln>
        </p:spPr>
      </p:pic>
      <p:sp>
        <p:nvSpPr>
          <p:cNvPr id="4" name="Rounded Rectangle 3"/>
          <p:cNvSpPr/>
          <p:nvPr/>
        </p:nvSpPr>
        <p:spPr>
          <a:xfrm>
            <a:off x="7605713" y="6115050"/>
            <a:ext cx="1177925" cy="4286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3422650" y="-1588"/>
            <a:ext cx="5721350" cy="6859588"/>
          </a:xfrm>
          <a:prstGeom prst="rect">
            <a:avLst/>
          </a:prstGeom>
          <a:noFill/>
          <a:ln w="9525">
            <a:noFill/>
            <a:miter lim="800000"/>
            <a:headEnd/>
            <a:tailEnd/>
          </a:ln>
        </p:spPr>
      </p:pic>
      <p:sp>
        <p:nvSpPr>
          <p:cNvPr id="5" name="Rectangle 4"/>
          <p:cNvSpPr/>
          <p:nvPr/>
        </p:nvSpPr>
        <p:spPr>
          <a:xfrm>
            <a:off x="0" y="0"/>
            <a:ext cx="3422650" cy="6858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
        <p:nvSpPr>
          <p:cNvPr id="29699" name="Title 1"/>
          <p:cNvSpPr>
            <a:spLocks noGrp="1"/>
          </p:cNvSpPr>
          <p:nvPr>
            <p:ph type="title"/>
          </p:nvPr>
        </p:nvSpPr>
        <p:spPr>
          <a:xfrm>
            <a:off x="277813" y="119063"/>
            <a:ext cx="2895600" cy="5783262"/>
          </a:xfrm>
        </p:spPr>
        <p:txBody>
          <a:bodyPr/>
          <a:lstStyle/>
          <a:p>
            <a:r>
              <a:rPr lang="en-US" sz="4400" smtClean="0">
                <a:latin typeface="Calibri" pitchFamily="34" charset="0"/>
              </a:rPr>
              <a:t>Are You Disruptive?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31800" y="96838"/>
            <a:ext cx="6765925" cy="914400"/>
          </a:xfrm>
        </p:spPr>
        <p:txBody>
          <a:bodyPr/>
          <a:lstStyle/>
          <a:p>
            <a:r>
              <a:rPr lang="en-US" smtClean="0">
                <a:latin typeface="Calibri" pitchFamily="34" charset="0"/>
              </a:rPr>
              <a:t>Physician Empathy Curve</a:t>
            </a:r>
          </a:p>
        </p:txBody>
      </p:sp>
      <p:sp>
        <p:nvSpPr>
          <p:cNvPr id="9" name="Freeform 8"/>
          <p:cNvSpPr/>
          <p:nvPr/>
        </p:nvSpPr>
        <p:spPr>
          <a:xfrm>
            <a:off x="479425" y="1406525"/>
            <a:ext cx="8207375" cy="3770313"/>
          </a:xfrm>
          <a:custGeom>
            <a:avLst/>
            <a:gdLst>
              <a:gd name="connsiteX0" fmla="*/ 0 w 8214610"/>
              <a:gd name="connsiteY0" fmla="*/ 0 h 3780020"/>
              <a:gd name="connsiteX1" fmla="*/ 884420 w 8214610"/>
              <a:gd name="connsiteY1" fmla="*/ 269823 h 3780020"/>
              <a:gd name="connsiteX2" fmla="*/ 1873771 w 8214610"/>
              <a:gd name="connsiteY2" fmla="*/ 1244184 h 3780020"/>
              <a:gd name="connsiteX3" fmla="*/ 2578308 w 8214610"/>
              <a:gd name="connsiteY3" fmla="*/ 2863121 h 3780020"/>
              <a:gd name="connsiteX4" fmla="*/ 3267856 w 8214610"/>
              <a:gd name="connsiteY4" fmla="*/ 3522689 h 3780020"/>
              <a:gd name="connsiteX5" fmla="*/ 4257207 w 8214610"/>
              <a:gd name="connsiteY5" fmla="*/ 3747541 h 3780020"/>
              <a:gd name="connsiteX6" fmla="*/ 5366479 w 8214610"/>
              <a:gd name="connsiteY6" fmla="*/ 3657600 h 3780020"/>
              <a:gd name="connsiteX7" fmla="*/ 5936105 w 8214610"/>
              <a:gd name="connsiteY7" fmla="*/ 3013023 h 3780020"/>
              <a:gd name="connsiteX8" fmla="*/ 6325849 w 8214610"/>
              <a:gd name="connsiteY8" fmla="*/ 2473377 h 3780020"/>
              <a:gd name="connsiteX9" fmla="*/ 7240249 w 8214610"/>
              <a:gd name="connsiteY9" fmla="*/ 2083633 h 3780020"/>
              <a:gd name="connsiteX10" fmla="*/ 8214610 w 8214610"/>
              <a:gd name="connsiteY10" fmla="*/ 1903751 h 3780020"/>
              <a:gd name="connsiteX0" fmla="*/ 0 w 8214610"/>
              <a:gd name="connsiteY0" fmla="*/ 0 h 3780020"/>
              <a:gd name="connsiteX1" fmla="*/ 884420 w 8214610"/>
              <a:gd name="connsiteY1" fmla="*/ 269823 h 3780020"/>
              <a:gd name="connsiteX2" fmla="*/ 1873771 w 8214610"/>
              <a:gd name="connsiteY2" fmla="*/ 1244184 h 3780020"/>
              <a:gd name="connsiteX3" fmla="*/ 2578308 w 8214610"/>
              <a:gd name="connsiteY3" fmla="*/ 2863121 h 3780020"/>
              <a:gd name="connsiteX4" fmla="*/ 3267856 w 8214610"/>
              <a:gd name="connsiteY4" fmla="*/ 3522689 h 3780020"/>
              <a:gd name="connsiteX5" fmla="*/ 4257207 w 8214610"/>
              <a:gd name="connsiteY5" fmla="*/ 3747541 h 3780020"/>
              <a:gd name="connsiteX6" fmla="*/ 5366479 w 8214610"/>
              <a:gd name="connsiteY6" fmla="*/ 3657600 h 3780020"/>
              <a:gd name="connsiteX7" fmla="*/ 5936105 w 8214610"/>
              <a:gd name="connsiteY7" fmla="*/ 3013023 h 3780020"/>
              <a:gd name="connsiteX8" fmla="*/ 6454515 w 8214610"/>
              <a:gd name="connsiteY8" fmla="*/ 2513351 h 3780020"/>
              <a:gd name="connsiteX9" fmla="*/ 7240249 w 8214610"/>
              <a:gd name="connsiteY9" fmla="*/ 2083633 h 3780020"/>
              <a:gd name="connsiteX10" fmla="*/ 8214610 w 8214610"/>
              <a:gd name="connsiteY10" fmla="*/ 1903751 h 3780020"/>
              <a:gd name="connsiteX0" fmla="*/ 0 w 8214610"/>
              <a:gd name="connsiteY0" fmla="*/ 0 h 3780020"/>
              <a:gd name="connsiteX1" fmla="*/ 884420 w 8214610"/>
              <a:gd name="connsiteY1" fmla="*/ 269823 h 3780020"/>
              <a:gd name="connsiteX2" fmla="*/ 1873771 w 8214610"/>
              <a:gd name="connsiteY2" fmla="*/ 1244184 h 3780020"/>
              <a:gd name="connsiteX3" fmla="*/ 2578308 w 8214610"/>
              <a:gd name="connsiteY3" fmla="*/ 2863121 h 3780020"/>
              <a:gd name="connsiteX4" fmla="*/ 3267856 w 8214610"/>
              <a:gd name="connsiteY4" fmla="*/ 3522689 h 3780020"/>
              <a:gd name="connsiteX5" fmla="*/ 4257207 w 8214610"/>
              <a:gd name="connsiteY5" fmla="*/ 3747541 h 3780020"/>
              <a:gd name="connsiteX6" fmla="*/ 5366479 w 8214610"/>
              <a:gd name="connsiteY6" fmla="*/ 3657600 h 3780020"/>
              <a:gd name="connsiteX7" fmla="*/ 5936105 w 8214610"/>
              <a:gd name="connsiteY7" fmla="*/ 3013023 h 3780020"/>
              <a:gd name="connsiteX8" fmla="*/ 6530715 w 8214610"/>
              <a:gd name="connsiteY8" fmla="*/ 2437151 h 3780020"/>
              <a:gd name="connsiteX9" fmla="*/ 7240249 w 8214610"/>
              <a:gd name="connsiteY9" fmla="*/ 2083633 h 3780020"/>
              <a:gd name="connsiteX10" fmla="*/ 8214610 w 8214610"/>
              <a:gd name="connsiteY10" fmla="*/ 1903751 h 3780020"/>
              <a:gd name="connsiteX0" fmla="*/ 0 w 8214610"/>
              <a:gd name="connsiteY0" fmla="*/ 0 h 3774398"/>
              <a:gd name="connsiteX1" fmla="*/ 884420 w 8214610"/>
              <a:gd name="connsiteY1" fmla="*/ 269823 h 3774398"/>
              <a:gd name="connsiteX2" fmla="*/ 1873771 w 8214610"/>
              <a:gd name="connsiteY2" fmla="*/ 1244184 h 3774398"/>
              <a:gd name="connsiteX3" fmla="*/ 2578308 w 8214610"/>
              <a:gd name="connsiteY3" fmla="*/ 2863121 h 3774398"/>
              <a:gd name="connsiteX4" fmla="*/ 3267856 w 8214610"/>
              <a:gd name="connsiteY4" fmla="*/ 3522689 h 3774398"/>
              <a:gd name="connsiteX5" fmla="*/ 4257207 w 8214610"/>
              <a:gd name="connsiteY5" fmla="*/ 3747541 h 3774398"/>
              <a:gd name="connsiteX6" fmla="*/ 5366479 w 8214610"/>
              <a:gd name="connsiteY6" fmla="*/ 3657600 h 3774398"/>
              <a:gd name="connsiteX7" fmla="*/ 6073515 w 8214610"/>
              <a:gd name="connsiteY7" fmla="*/ 3046751 h 3774398"/>
              <a:gd name="connsiteX8" fmla="*/ 6530715 w 8214610"/>
              <a:gd name="connsiteY8" fmla="*/ 2437151 h 3774398"/>
              <a:gd name="connsiteX9" fmla="*/ 7240249 w 8214610"/>
              <a:gd name="connsiteY9" fmla="*/ 2083633 h 3774398"/>
              <a:gd name="connsiteX10" fmla="*/ 8214610 w 8214610"/>
              <a:gd name="connsiteY10" fmla="*/ 1903751 h 3774398"/>
              <a:gd name="connsiteX0" fmla="*/ 0 w 8214610"/>
              <a:gd name="connsiteY0" fmla="*/ 0 h 3774398"/>
              <a:gd name="connsiteX1" fmla="*/ 884420 w 8214610"/>
              <a:gd name="connsiteY1" fmla="*/ 269823 h 3774398"/>
              <a:gd name="connsiteX2" fmla="*/ 1873771 w 8214610"/>
              <a:gd name="connsiteY2" fmla="*/ 1244184 h 3774398"/>
              <a:gd name="connsiteX3" fmla="*/ 2578308 w 8214610"/>
              <a:gd name="connsiteY3" fmla="*/ 2863121 h 3774398"/>
              <a:gd name="connsiteX4" fmla="*/ 3267856 w 8214610"/>
              <a:gd name="connsiteY4" fmla="*/ 3522689 h 3774398"/>
              <a:gd name="connsiteX5" fmla="*/ 4257207 w 8214610"/>
              <a:gd name="connsiteY5" fmla="*/ 3747541 h 3774398"/>
              <a:gd name="connsiteX6" fmla="*/ 5366479 w 8214610"/>
              <a:gd name="connsiteY6" fmla="*/ 3657600 h 3774398"/>
              <a:gd name="connsiteX7" fmla="*/ 6073515 w 8214610"/>
              <a:gd name="connsiteY7" fmla="*/ 3046751 h 3774398"/>
              <a:gd name="connsiteX8" fmla="*/ 6683115 w 8214610"/>
              <a:gd name="connsiteY8" fmla="*/ 2513351 h 3774398"/>
              <a:gd name="connsiteX9" fmla="*/ 7240249 w 8214610"/>
              <a:gd name="connsiteY9" fmla="*/ 2083633 h 3774398"/>
              <a:gd name="connsiteX10" fmla="*/ 8214610 w 8214610"/>
              <a:gd name="connsiteY10" fmla="*/ 1903751 h 3774398"/>
              <a:gd name="connsiteX0" fmla="*/ 0 w 8214610"/>
              <a:gd name="connsiteY0" fmla="*/ 0 h 3774398"/>
              <a:gd name="connsiteX1" fmla="*/ 884420 w 8214610"/>
              <a:gd name="connsiteY1" fmla="*/ 269823 h 3774398"/>
              <a:gd name="connsiteX2" fmla="*/ 1873771 w 8214610"/>
              <a:gd name="connsiteY2" fmla="*/ 1244184 h 3774398"/>
              <a:gd name="connsiteX3" fmla="*/ 2578308 w 8214610"/>
              <a:gd name="connsiteY3" fmla="*/ 2863121 h 3774398"/>
              <a:gd name="connsiteX4" fmla="*/ 3267856 w 8214610"/>
              <a:gd name="connsiteY4" fmla="*/ 3522689 h 3774398"/>
              <a:gd name="connsiteX5" fmla="*/ 4257207 w 8214610"/>
              <a:gd name="connsiteY5" fmla="*/ 3747541 h 3774398"/>
              <a:gd name="connsiteX6" fmla="*/ 5366479 w 8214610"/>
              <a:gd name="connsiteY6" fmla="*/ 3657600 h 3774398"/>
              <a:gd name="connsiteX7" fmla="*/ 6073515 w 8214610"/>
              <a:gd name="connsiteY7" fmla="*/ 3046751 h 3774398"/>
              <a:gd name="connsiteX8" fmla="*/ 6683115 w 8214610"/>
              <a:gd name="connsiteY8" fmla="*/ 2513351 h 3774398"/>
              <a:gd name="connsiteX9" fmla="*/ 7292715 w 8214610"/>
              <a:gd name="connsiteY9" fmla="*/ 2208551 h 3774398"/>
              <a:gd name="connsiteX10" fmla="*/ 8214610 w 8214610"/>
              <a:gd name="connsiteY10" fmla="*/ 1903751 h 3774398"/>
              <a:gd name="connsiteX0" fmla="*/ 0 w 8207115"/>
              <a:gd name="connsiteY0" fmla="*/ 0 h 3774398"/>
              <a:gd name="connsiteX1" fmla="*/ 884420 w 8207115"/>
              <a:gd name="connsiteY1" fmla="*/ 269823 h 3774398"/>
              <a:gd name="connsiteX2" fmla="*/ 1873771 w 8207115"/>
              <a:gd name="connsiteY2" fmla="*/ 1244184 h 3774398"/>
              <a:gd name="connsiteX3" fmla="*/ 2578308 w 8207115"/>
              <a:gd name="connsiteY3" fmla="*/ 2863121 h 3774398"/>
              <a:gd name="connsiteX4" fmla="*/ 3267856 w 8207115"/>
              <a:gd name="connsiteY4" fmla="*/ 3522689 h 3774398"/>
              <a:gd name="connsiteX5" fmla="*/ 4257207 w 8207115"/>
              <a:gd name="connsiteY5" fmla="*/ 3747541 h 3774398"/>
              <a:gd name="connsiteX6" fmla="*/ 5366479 w 8207115"/>
              <a:gd name="connsiteY6" fmla="*/ 3657600 h 3774398"/>
              <a:gd name="connsiteX7" fmla="*/ 6073515 w 8207115"/>
              <a:gd name="connsiteY7" fmla="*/ 3046751 h 3774398"/>
              <a:gd name="connsiteX8" fmla="*/ 6683115 w 8207115"/>
              <a:gd name="connsiteY8" fmla="*/ 2513351 h 3774398"/>
              <a:gd name="connsiteX9" fmla="*/ 7292715 w 8207115"/>
              <a:gd name="connsiteY9" fmla="*/ 2208551 h 3774398"/>
              <a:gd name="connsiteX10" fmla="*/ 8207115 w 8207115"/>
              <a:gd name="connsiteY10" fmla="*/ 1979951 h 3774398"/>
              <a:gd name="connsiteX0" fmla="*/ 0 w 8207115"/>
              <a:gd name="connsiteY0" fmla="*/ 0 h 3770026"/>
              <a:gd name="connsiteX1" fmla="*/ 884420 w 8207115"/>
              <a:gd name="connsiteY1" fmla="*/ 269823 h 3770026"/>
              <a:gd name="connsiteX2" fmla="*/ 1873771 w 8207115"/>
              <a:gd name="connsiteY2" fmla="*/ 1244184 h 3770026"/>
              <a:gd name="connsiteX3" fmla="*/ 2578308 w 8207115"/>
              <a:gd name="connsiteY3" fmla="*/ 2863121 h 3770026"/>
              <a:gd name="connsiteX4" fmla="*/ 3267856 w 8207115"/>
              <a:gd name="connsiteY4" fmla="*/ 3522689 h 3770026"/>
              <a:gd name="connsiteX5" fmla="*/ 4257207 w 8207115"/>
              <a:gd name="connsiteY5" fmla="*/ 3747541 h 3770026"/>
              <a:gd name="connsiteX6" fmla="*/ 5366479 w 8207115"/>
              <a:gd name="connsiteY6" fmla="*/ 3657600 h 3770026"/>
              <a:gd name="connsiteX7" fmla="*/ 6225916 w 8207115"/>
              <a:gd name="connsiteY7" fmla="*/ 3199151 h 3770026"/>
              <a:gd name="connsiteX8" fmla="*/ 6683115 w 8207115"/>
              <a:gd name="connsiteY8" fmla="*/ 2513351 h 3770026"/>
              <a:gd name="connsiteX9" fmla="*/ 7292715 w 8207115"/>
              <a:gd name="connsiteY9" fmla="*/ 2208551 h 3770026"/>
              <a:gd name="connsiteX10" fmla="*/ 8207115 w 8207115"/>
              <a:gd name="connsiteY10" fmla="*/ 1979951 h 377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7115" h="3770026">
                <a:moveTo>
                  <a:pt x="0" y="0"/>
                </a:moveTo>
                <a:cubicBezTo>
                  <a:pt x="286062" y="31229"/>
                  <a:pt x="572125" y="62459"/>
                  <a:pt x="884420" y="269823"/>
                </a:cubicBezTo>
                <a:cubicBezTo>
                  <a:pt x="1196715" y="477187"/>
                  <a:pt x="1591456" y="811968"/>
                  <a:pt x="1873771" y="1244184"/>
                </a:cubicBezTo>
                <a:cubicBezTo>
                  <a:pt x="2156086" y="1676400"/>
                  <a:pt x="2345961" y="2483370"/>
                  <a:pt x="2578308" y="2863121"/>
                </a:cubicBezTo>
                <a:cubicBezTo>
                  <a:pt x="2810656" y="3242872"/>
                  <a:pt x="2988040" y="3375286"/>
                  <a:pt x="3267856" y="3522689"/>
                </a:cubicBezTo>
                <a:cubicBezTo>
                  <a:pt x="3547673" y="3670092"/>
                  <a:pt x="3907437" y="3725056"/>
                  <a:pt x="4257207" y="3747541"/>
                </a:cubicBezTo>
                <a:cubicBezTo>
                  <a:pt x="4606977" y="3770026"/>
                  <a:pt x="5038361" y="3748998"/>
                  <a:pt x="5366479" y="3657600"/>
                </a:cubicBezTo>
                <a:cubicBezTo>
                  <a:pt x="5694597" y="3566202"/>
                  <a:pt x="6006477" y="3389859"/>
                  <a:pt x="6225916" y="3199151"/>
                </a:cubicBezTo>
                <a:cubicBezTo>
                  <a:pt x="6445355" y="3008443"/>
                  <a:pt x="6505315" y="2678451"/>
                  <a:pt x="6683115" y="2513351"/>
                </a:cubicBezTo>
                <a:cubicBezTo>
                  <a:pt x="6860915" y="2348251"/>
                  <a:pt x="7038715" y="2297451"/>
                  <a:pt x="7292715" y="2208551"/>
                </a:cubicBezTo>
                <a:cubicBezTo>
                  <a:pt x="7546715" y="2119651"/>
                  <a:pt x="7877331" y="2022423"/>
                  <a:pt x="8207115" y="1979951"/>
                </a:cubicBezTo>
              </a:path>
            </a:pathLst>
          </a:custGeom>
          <a:ln w="539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723" name="TextBox 9"/>
          <p:cNvSpPr txBox="1">
            <a:spLocks noChangeArrowheads="1"/>
          </p:cNvSpPr>
          <p:nvPr/>
        </p:nvSpPr>
        <p:spPr bwMode="auto">
          <a:xfrm>
            <a:off x="0" y="1785938"/>
            <a:ext cx="2133600" cy="70802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Medical</a:t>
            </a:r>
          </a:p>
          <a:p>
            <a:pPr algn="ctr"/>
            <a:r>
              <a:rPr lang="en-US" sz="2000" b="1">
                <a:solidFill>
                  <a:schemeClr val="bg1"/>
                </a:solidFill>
                <a:latin typeface="Calibri" pitchFamily="34" charset="0"/>
              </a:rPr>
              <a:t>School</a:t>
            </a:r>
          </a:p>
        </p:txBody>
      </p:sp>
      <p:sp>
        <p:nvSpPr>
          <p:cNvPr id="30724" name="TextBox 10"/>
          <p:cNvSpPr txBox="1">
            <a:spLocks noChangeArrowheads="1"/>
          </p:cNvSpPr>
          <p:nvPr/>
        </p:nvSpPr>
        <p:spPr bwMode="auto">
          <a:xfrm>
            <a:off x="469900" y="6096000"/>
            <a:ext cx="7053263" cy="461963"/>
          </a:xfrm>
          <a:prstGeom prst="rect">
            <a:avLst/>
          </a:prstGeom>
          <a:noFill/>
          <a:ln w="9525">
            <a:noFill/>
            <a:miter lim="800000"/>
            <a:headEnd/>
            <a:tailEnd/>
          </a:ln>
        </p:spPr>
        <p:txBody>
          <a:bodyPr>
            <a:spAutoFit/>
          </a:bodyPr>
          <a:lstStyle/>
          <a:p>
            <a:r>
              <a:rPr lang="en-US" sz="1200">
                <a:solidFill>
                  <a:srgbClr val="7B6E66"/>
                </a:solidFill>
                <a:latin typeface="Calibri" pitchFamily="34" charset="0"/>
              </a:rPr>
              <a:t>Adapted from  Hojat, M., Mangione, S. Nasca, T.J. &amp;. Gonnella, J.S. (2005). Empathy scores in medical school and ratings of empathic behavior 3 years later. </a:t>
            </a:r>
            <a:r>
              <a:rPr lang="en-US" sz="1200" i="1">
                <a:solidFill>
                  <a:srgbClr val="7B6E66"/>
                </a:solidFill>
                <a:latin typeface="Calibri" pitchFamily="34" charset="0"/>
              </a:rPr>
              <a:t>Journal of Social Psychology</a:t>
            </a:r>
            <a:r>
              <a:rPr lang="en-US" sz="1200">
                <a:solidFill>
                  <a:srgbClr val="7B6E66"/>
                </a:solidFill>
                <a:latin typeface="Calibri" pitchFamily="34" charset="0"/>
              </a:rPr>
              <a:t>, 145 (6), 663-672.</a:t>
            </a:r>
          </a:p>
        </p:txBody>
      </p:sp>
      <p:sp>
        <p:nvSpPr>
          <p:cNvPr id="30725" name="TextBox 11"/>
          <p:cNvSpPr txBox="1">
            <a:spLocks noChangeArrowheads="1"/>
          </p:cNvSpPr>
          <p:nvPr/>
        </p:nvSpPr>
        <p:spPr bwMode="auto">
          <a:xfrm>
            <a:off x="3886200" y="5214938"/>
            <a:ext cx="2133600" cy="400050"/>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Practicing</a:t>
            </a:r>
          </a:p>
        </p:txBody>
      </p:sp>
      <p:sp>
        <p:nvSpPr>
          <p:cNvPr id="30726" name="TextBox 12"/>
          <p:cNvSpPr txBox="1">
            <a:spLocks noChangeArrowheads="1"/>
          </p:cNvSpPr>
          <p:nvPr/>
        </p:nvSpPr>
        <p:spPr bwMode="auto">
          <a:xfrm>
            <a:off x="6705600" y="2471738"/>
            <a:ext cx="2133600" cy="70802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Nearing Retirement</a:t>
            </a:r>
          </a:p>
        </p:txBody>
      </p:sp>
      <p:sp>
        <p:nvSpPr>
          <p:cNvPr id="8" name="Rectangle 7"/>
          <p:cNvSpPr/>
          <p:nvPr/>
        </p:nvSpPr>
        <p:spPr>
          <a:xfrm>
            <a:off x="457200" y="1403350"/>
            <a:ext cx="8229600" cy="4495800"/>
          </a:xfrm>
          <a:prstGeom prst="rect">
            <a:avLst/>
          </a:prstGeom>
          <a:solidFill>
            <a:srgbClr val="008996"/>
          </a:solidFill>
          <a:ln>
            <a:solidFill>
              <a:schemeClr val="tx1"/>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30728" name="TextBox 13"/>
          <p:cNvSpPr txBox="1">
            <a:spLocks noChangeArrowheads="1"/>
          </p:cNvSpPr>
          <p:nvPr/>
        </p:nvSpPr>
        <p:spPr bwMode="auto">
          <a:xfrm>
            <a:off x="0" y="1936750"/>
            <a:ext cx="2133600" cy="70802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Medical</a:t>
            </a:r>
          </a:p>
          <a:p>
            <a:pPr algn="ctr"/>
            <a:r>
              <a:rPr lang="en-US" sz="2000" b="1">
                <a:solidFill>
                  <a:schemeClr val="bg1"/>
                </a:solidFill>
                <a:latin typeface="Calibri" pitchFamily="34" charset="0"/>
              </a:rPr>
              <a:t>School</a:t>
            </a:r>
          </a:p>
        </p:txBody>
      </p:sp>
      <p:sp>
        <p:nvSpPr>
          <p:cNvPr id="30729" name="TextBox 14"/>
          <p:cNvSpPr txBox="1">
            <a:spLocks noChangeArrowheads="1"/>
          </p:cNvSpPr>
          <p:nvPr/>
        </p:nvSpPr>
        <p:spPr bwMode="auto">
          <a:xfrm>
            <a:off x="3886200" y="5365750"/>
            <a:ext cx="2133600" cy="400050"/>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Practicing</a:t>
            </a:r>
          </a:p>
        </p:txBody>
      </p:sp>
      <p:sp>
        <p:nvSpPr>
          <p:cNvPr id="30730" name="TextBox 15"/>
          <p:cNvSpPr txBox="1">
            <a:spLocks noChangeArrowheads="1"/>
          </p:cNvSpPr>
          <p:nvPr/>
        </p:nvSpPr>
        <p:spPr bwMode="auto">
          <a:xfrm>
            <a:off x="6902450" y="2787650"/>
            <a:ext cx="2133600" cy="70802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Nearing Retirement</a:t>
            </a:r>
          </a:p>
        </p:txBody>
      </p:sp>
      <p:sp>
        <p:nvSpPr>
          <p:cNvPr id="17" name="Freeform 16"/>
          <p:cNvSpPr/>
          <p:nvPr/>
        </p:nvSpPr>
        <p:spPr>
          <a:xfrm>
            <a:off x="479425" y="1555750"/>
            <a:ext cx="8207375" cy="3770313"/>
          </a:xfrm>
          <a:custGeom>
            <a:avLst/>
            <a:gdLst>
              <a:gd name="connsiteX0" fmla="*/ 0 w 8214610"/>
              <a:gd name="connsiteY0" fmla="*/ 0 h 3780020"/>
              <a:gd name="connsiteX1" fmla="*/ 884420 w 8214610"/>
              <a:gd name="connsiteY1" fmla="*/ 269823 h 3780020"/>
              <a:gd name="connsiteX2" fmla="*/ 1873771 w 8214610"/>
              <a:gd name="connsiteY2" fmla="*/ 1244184 h 3780020"/>
              <a:gd name="connsiteX3" fmla="*/ 2578308 w 8214610"/>
              <a:gd name="connsiteY3" fmla="*/ 2863121 h 3780020"/>
              <a:gd name="connsiteX4" fmla="*/ 3267856 w 8214610"/>
              <a:gd name="connsiteY4" fmla="*/ 3522689 h 3780020"/>
              <a:gd name="connsiteX5" fmla="*/ 4257207 w 8214610"/>
              <a:gd name="connsiteY5" fmla="*/ 3747541 h 3780020"/>
              <a:gd name="connsiteX6" fmla="*/ 5366479 w 8214610"/>
              <a:gd name="connsiteY6" fmla="*/ 3657600 h 3780020"/>
              <a:gd name="connsiteX7" fmla="*/ 5936105 w 8214610"/>
              <a:gd name="connsiteY7" fmla="*/ 3013023 h 3780020"/>
              <a:gd name="connsiteX8" fmla="*/ 6325849 w 8214610"/>
              <a:gd name="connsiteY8" fmla="*/ 2473377 h 3780020"/>
              <a:gd name="connsiteX9" fmla="*/ 7240249 w 8214610"/>
              <a:gd name="connsiteY9" fmla="*/ 2083633 h 3780020"/>
              <a:gd name="connsiteX10" fmla="*/ 8214610 w 8214610"/>
              <a:gd name="connsiteY10" fmla="*/ 1903751 h 3780020"/>
              <a:gd name="connsiteX0" fmla="*/ 0 w 8214610"/>
              <a:gd name="connsiteY0" fmla="*/ 0 h 3780020"/>
              <a:gd name="connsiteX1" fmla="*/ 884420 w 8214610"/>
              <a:gd name="connsiteY1" fmla="*/ 269823 h 3780020"/>
              <a:gd name="connsiteX2" fmla="*/ 1873771 w 8214610"/>
              <a:gd name="connsiteY2" fmla="*/ 1244184 h 3780020"/>
              <a:gd name="connsiteX3" fmla="*/ 2578308 w 8214610"/>
              <a:gd name="connsiteY3" fmla="*/ 2863121 h 3780020"/>
              <a:gd name="connsiteX4" fmla="*/ 3267856 w 8214610"/>
              <a:gd name="connsiteY4" fmla="*/ 3522689 h 3780020"/>
              <a:gd name="connsiteX5" fmla="*/ 4257207 w 8214610"/>
              <a:gd name="connsiteY5" fmla="*/ 3747541 h 3780020"/>
              <a:gd name="connsiteX6" fmla="*/ 5366479 w 8214610"/>
              <a:gd name="connsiteY6" fmla="*/ 3657600 h 3780020"/>
              <a:gd name="connsiteX7" fmla="*/ 5936105 w 8214610"/>
              <a:gd name="connsiteY7" fmla="*/ 3013023 h 3780020"/>
              <a:gd name="connsiteX8" fmla="*/ 6454515 w 8214610"/>
              <a:gd name="connsiteY8" fmla="*/ 2513351 h 3780020"/>
              <a:gd name="connsiteX9" fmla="*/ 7240249 w 8214610"/>
              <a:gd name="connsiteY9" fmla="*/ 2083633 h 3780020"/>
              <a:gd name="connsiteX10" fmla="*/ 8214610 w 8214610"/>
              <a:gd name="connsiteY10" fmla="*/ 1903751 h 3780020"/>
              <a:gd name="connsiteX0" fmla="*/ 0 w 8214610"/>
              <a:gd name="connsiteY0" fmla="*/ 0 h 3780020"/>
              <a:gd name="connsiteX1" fmla="*/ 884420 w 8214610"/>
              <a:gd name="connsiteY1" fmla="*/ 269823 h 3780020"/>
              <a:gd name="connsiteX2" fmla="*/ 1873771 w 8214610"/>
              <a:gd name="connsiteY2" fmla="*/ 1244184 h 3780020"/>
              <a:gd name="connsiteX3" fmla="*/ 2578308 w 8214610"/>
              <a:gd name="connsiteY3" fmla="*/ 2863121 h 3780020"/>
              <a:gd name="connsiteX4" fmla="*/ 3267856 w 8214610"/>
              <a:gd name="connsiteY4" fmla="*/ 3522689 h 3780020"/>
              <a:gd name="connsiteX5" fmla="*/ 4257207 w 8214610"/>
              <a:gd name="connsiteY5" fmla="*/ 3747541 h 3780020"/>
              <a:gd name="connsiteX6" fmla="*/ 5366479 w 8214610"/>
              <a:gd name="connsiteY6" fmla="*/ 3657600 h 3780020"/>
              <a:gd name="connsiteX7" fmla="*/ 5936105 w 8214610"/>
              <a:gd name="connsiteY7" fmla="*/ 3013023 h 3780020"/>
              <a:gd name="connsiteX8" fmla="*/ 6530715 w 8214610"/>
              <a:gd name="connsiteY8" fmla="*/ 2437151 h 3780020"/>
              <a:gd name="connsiteX9" fmla="*/ 7240249 w 8214610"/>
              <a:gd name="connsiteY9" fmla="*/ 2083633 h 3780020"/>
              <a:gd name="connsiteX10" fmla="*/ 8214610 w 8214610"/>
              <a:gd name="connsiteY10" fmla="*/ 1903751 h 3780020"/>
              <a:gd name="connsiteX0" fmla="*/ 0 w 8214610"/>
              <a:gd name="connsiteY0" fmla="*/ 0 h 3774398"/>
              <a:gd name="connsiteX1" fmla="*/ 884420 w 8214610"/>
              <a:gd name="connsiteY1" fmla="*/ 269823 h 3774398"/>
              <a:gd name="connsiteX2" fmla="*/ 1873771 w 8214610"/>
              <a:gd name="connsiteY2" fmla="*/ 1244184 h 3774398"/>
              <a:gd name="connsiteX3" fmla="*/ 2578308 w 8214610"/>
              <a:gd name="connsiteY3" fmla="*/ 2863121 h 3774398"/>
              <a:gd name="connsiteX4" fmla="*/ 3267856 w 8214610"/>
              <a:gd name="connsiteY4" fmla="*/ 3522689 h 3774398"/>
              <a:gd name="connsiteX5" fmla="*/ 4257207 w 8214610"/>
              <a:gd name="connsiteY5" fmla="*/ 3747541 h 3774398"/>
              <a:gd name="connsiteX6" fmla="*/ 5366479 w 8214610"/>
              <a:gd name="connsiteY6" fmla="*/ 3657600 h 3774398"/>
              <a:gd name="connsiteX7" fmla="*/ 6073515 w 8214610"/>
              <a:gd name="connsiteY7" fmla="*/ 3046751 h 3774398"/>
              <a:gd name="connsiteX8" fmla="*/ 6530715 w 8214610"/>
              <a:gd name="connsiteY8" fmla="*/ 2437151 h 3774398"/>
              <a:gd name="connsiteX9" fmla="*/ 7240249 w 8214610"/>
              <a:gd name="connsiteY9" fmla="*/ 2083633 h 3774398"/>
              <a:gd name="connsiteX10" fmla="*/ 8214610 w 8214610"/>
              <a:gd name="connsiteY10" fmla="*/ 1903751 h 3774398"/>
              <a:gd name="connsiteX0" fmla="*/ 0 w 8214610"/>
              <a:gd name="connsiteY0" fmla="*/ 0 h 3774398"/>
              <a:gd name="connsiteX1" fmla="*/ 884420 w 8214610"/>
              <a:gd name="connsiteY1" fmla="*/ 269823 h 3774398"/>
              <a:gd name="connsiteX2" fmla="*/ 1873771 w 8214610"/>
              <a:gd name="connsiteY2" fmla="*/ 1244184 h 3774398"/>
              <a:gd name="connsiteX3" fmla="*/ 2578308 w 8214610"/>
              <a:gd name="connsiteY3" fmla="*/ 2863121 h 3774398"/>
              <a:gd name="connsiteX4" fmla="*/ 3267856 w 8214610"/>
              <a:gd name="connsiteY4" fmla="*/ 3522689 h 3774398"/>
              <a:gd name="connsiteX5" fmla="*/ 4257207 w 8214610"/>
              <a:gd name="connsiteY5" fmla="*/ 3747541 h 3774398"/>
              <a:gd name="connsiteX6" fmla="*/ 5366479 w 8214610"/>
              <a:gd name="connsiteY6" fmla="*/ 3657600 h 3774398"/>
              <a:gd name="connsiteX7" fmla="*/ 6073515 w 8214610"/>
              <a:gd name="connsiteY7" fmla="*/ 3046751 h 3774398"/>
              <a:gd name="connsiteX8" fmla="*/ 6683115 w 8214610"/>
              <a:gd name="connsiteY8" fmla="*/ 2513351 h 3774398"/>
              <a:gd name="connsiteX9" fmla="*/ 7240249 w 8214610"/>
              <a:gd name="connsiteY9" fmla="*/ 2083633 h 3774398"/>
              <a:gd name="connsiteX10" fmla="*/ 8214610 w 8214610"/>
              <a:gd name="connsiteY10" fmla="*/ 1903751 h 3774398"/>
              <a:gd name="connsiteX0" fmla="*/ 0 w 8214610"/>
              <a:gd name="connsiteY0" fmla="*/ 0 h 3774398"/>
              <a:gd name="connsiteX1" fmla="*/ 884420 w 8214610"/>
              <a:gd name="connsiteY1" fmla="*/ 269823 h 3774398"/>
              <a:gd name="connsiteX2" fmla="*/ 1873771 w 8214610"/>
              <a:gd name="connsiteY2" fmla="*/ 1244184 h 3774398"/>
              <a:gd name="connsiteX3" fmla="*/ 2578308 w 8214610"/>
              <a:gd name="connsiteY3" fmla="*/ 2863121 h 3774398"/>
              <a:gd name="connsiteX4" fmla="*/ 3267856 w 8214610"/>
              <a:gd name="connsiteY4" fmla="*/ 3522689 h 3774398"/>
              <a:gd name="connsiteX5" fmla="*/ 4257207 w 8214610"/>
              <a:gd name="connsiteY5" fmla="*/ 3747541 h 3774398"/>
              <a:gd name="connsiteX6" fmla="*/ 5366479 w 8214610"/>
              <a:gd name="connsiteY6" fmla="*/ 3657600 h 3774398"/>
              <a:gd name="connsiteX7" fmla="*/ 6073515 w 8214610"/>
              <a:gd name="connsiteY7" fmla="*/ 3046751 h 3774398"/>
              <a:gd name="connsiteX8" fmla="*/ 6683115 w 8214610"/>
              <a:gd name="connsiteY8" fmla="*/ 2513351 h 3774398"/>
              <a:gd name="connsiteX9" fmla="*/ 7292715 w 8214610"/>
              <a:gd name="connsiteY9" fmla="*/ 2208551 h 3774398"/>
              <a:gd name="connsiteX10" fmla="*/ 8214610 w 8214610"/>
              <a:gd name="connsiteY10" fmla="*/ 1903751 h 3774398"/>
              <a:gd name="connsiteX0" fmla="*/ 0 w 8207115"/>
              <a:gd name="connsiteY0" fmla="*/ 0 h 3774398"/>
              <a:gd name="connsiteX1" fmla="*/ 884420 w 8207115"/>
              <a:gd name="connsiteY1" fmla="*/ 269823 h 3774398"/>
              <a:gd name="connsiteX2" fmla="*/ 1873771 w 8207115"/>
              <a:gd name="connsiteY2" fmla="*/ 1244184 h 3774398"/>
              <a:gd name="connsiteX3" fmla="*/ 2578308 w 8207115"/>
              <a:gd name="connsiteY3" fmla="*/ 2863121 h 3774398"/>
              <a:gd name="connsiteX4" fmla="*/ 3267856 w 8207115"/>
              <a:gd name="connsiteY4" fmla="*/ 3522689 h 3774398"/>
              <a:gd name="connsiteX5" fmla="*/ 4257207 w 8207115"/>
              <a:gd name="connsiteY5" fmla="*/ 3747541 h 3774398"/>
              <a:gd name="connsiteX6" fmla="*/ 5366479 w 8207115"/>
              <a:gd name="connsiteY6" fmla="*/ 3657600 h 3774398"/>
              <a:gd name="connsiteX7" fmla="*/ 6073515 w 8207115"/>
              <a:gd name="connsiteY7" fmla="*/ 3046751 h 3774398"/>
              <a:gd name="connsiteX8" fmla="*/ 6683115 w 8207115"/>
              <a:gd name="connsiteY8" fmla="*/ 2513351 h 3774398"/>
              <a:gd name="connsiteX9" fmla="*/ 7292715 w 8207115"/>
              <a:gd name="connsiteY9" fmla="*/ 2208551 h 3774398"/>
              <a:gd name="connsiteX10" fmla="*/ 8207115 w 8207115"/>
              <a:gd name="connsiteY10" fmla="*/ 1979951 h 3774398"/>
              <a:gd name="connsiteX0" fmla="*/ 0 w 8207115"/>
              <a:gd name="connsiteY0" fmla="*/ 0 h 3770026"/>
              <a:gd name="connsiteX1" fmla="*/ 884420 w 8207115"/>
              <a:gd name="connsiteY1" fmla="*/ 269823 h 3770026"/>
              <a:gd name="connsiteX2" fmla="*/ 1873771 w 8207115"/>
              <a:gd name="connsiteY2" fmla="*/ 1244184 h 3770026"/>
              <a:gd name="connsiteX3" fmla="*/ 2578308 w 8207115"/>
              <a:gd name="connsiteY3" fmla="*/ 2863121 h 3770026"/>
              <a:gd name="connsiteX4" fmla="*/ 3267856 w 8207115"/>
              <a:gd name="connsiteY4" fmla="*/ 3522689 h 3770026"/>
              <a:gd name="connsiteX5" fmla="*/ 4257207 w 8207115"/>
              <a:gd name="connsiteY5" fmla="*/ 3747541 h 3770026"/>
              <a:gd name="connsiteX6" fmla="*/ 5366479 w 8207115"/>
              <a:gd name="connsiteY6" fmla="*/ 3657600 h 3770026"/>
              <a:gd name="connsiteX7" fmla="*/ 6225916 w 8207115"/>
              <a:gd name="connsiteY7" fmla="*/ 3199151 h 3770026"/>
              <a:gd name="connsiteX8" fmla="*/ 6683115 w 8207115"/>
              <a:gd name="connsiteY8" fmla="*/ 2513351 h 3770026"/>
              <a:gd name="connsiteX9" fmla="*/ 7292715 w 8207115"/>
              <a:gd name="connsiteY9" fmla="*/ 2208551 h 3770026"/>
              <a:gd name="connsiteX10" fmla="*/ 8207115 w 8207115"/>
              <a:gd name="connsiteY10" fmla="*/ 1979951 h 377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7115" h="3770026">
                <a:moveTo>
                  <a:pt x="0" y="0"/>
                </a:moveTo>
                <a:cubicBezTo>
                  <a:pt x="286062" y="31229"/>
                  <a:pt x="572125" y="62459"/>
                  <a:pt x="884420" y="269823"/>
                </a:cubicBezTo>
                <a:cubicBezTo>
                  <a:pt x="1196715" y="477187"/>
                  <a:pt x="1591456" y="811968"/>
                  <a:pt x="1873771" y="1244184"/>
                </a:cubicBezTo>
                <a:cubicBezTo>
                  <a:pt x="2156086" y="1676400"/>
                  <a:pt x="2345961" y="2483370"/>
                  <a:pt x="2578308" y="2863121"/>
                </a:cubicBezTo>
                <a:cubicBezTo>
                  <a:pt x="2810656" y="3242872"/>
                  <a:pt x="2988040" y="3375286"/>
                  <a:pt x="3267856" y="3522689"/>
                </a:cubicBezTo>
                <a:cubicBezTo>
                  <a:pt x="3547673" y="3670092"/>
                  <a:pt x="3907437" y="3725056"/>
                  <a:pt x="4257207" y="3747541"/>
                </a:cubicBezTo>
                <a:cubicBezTo>
                  <a:pt x="4606977" y="3770026"/>
                  <a:pt x="5038361" y="3748998"/>
                  <a:pt x="5366479" y="3657600"/>
                </a:cubicBezTo>
                <a:cubicBezTo>
                  <a:pt x="5694597" y="3566202"/>
                  <a:pt x="6006477" y="3389859"/>
                  <a:pt x="6225916" y="3199151"/>
                </a:cubicBezTo>
                <a:cubicBezTo>
                  <a:pt x="6445355" y="3008443"/>
                  <a:pt x="6505315" y="2678451"/>
                  <a:pt x="6683115" y="2513351"/>
                </a:cubicBezTo>
                <a:cubicBezTo>
                  <a:pt x="6860915" y="2348251"/>
                  <a:pt x="7038715" y="2297451"/>
                  <a:pt x="7292715" y="2208551"/>
                </a:cubicBezTo>
                <a:cubicBezTo>
                  <a:pt x="7546715" y="2119651"/>
                  <a:pt x="7877331" y="2022423"/>
                  <a:pt x="8207115" y="1979951"/>
                </a:cubicBezTo>
              </a:path>
            </a:pathLst>
          </a:custGeom>
          <a:ln w="539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 name="Rounded Rectangle 17"/>
          <p:cNvSpPr/>
          <p:nvPr/>
        </p:nvSpPr>
        <p:spPr>
          <a:xfrm>
            <a:off x="7605713" y="6115050"/>
            <a:ext cx="1177925" cy="4286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19063"/>
            <a:ext cx="7848600" cy="846137"/>
          </a:xfrm>
        </p:spPr>
        <p:txBody>
          <a:bodyPr/>
          <a:lstStyle/>
          <a:p>
            <a:r>
              <a:rPr lang="en-US" smtClean="0">
                <a:latin typeface="Calibri" pitchFamily="34" charset="0"/>
              </a:rPr>
              <a:t>Imperatives for Transformation</a:t>
            </a:r>
          </a:p>
        </p:txBody>
      </p:sp>
      <p:sp>
        <p:nvSpPr>
          <p:cNvPr id="21" name="Content Placeholder 3"/>
          <p:cNvSpPr txBox="1">
            <a:spLocks/>
          </p:cNvSpPr>
          <p:nvPr/>
        </p:nvSpPr>
        <p:spPr bwMode="auto">
          <a:xfrm>
            <a:off x="1181100" y="1433513"/>
            <a:ext cx="6813550" cy="1219200"/>
          </a:xfrm>
          <a:prstGeom prst="rect">
            <a:avLst/>
          </a:prstGeom>
          <a:noFill/>
          <a:ln>
            <a:noFill/>
          </a:ln>
          <a:extLst>
            <a:ext uri="{909E8E84-426E-40DD-AFC4-6F175D3DCCD1}"/>
            <a:ext uri="{91240B29-F687-4F45-9708-019B960494DF}"/>
          </a:extLst>
        </p:spPr>
        <p:txBody>
          <a:bodyPr/>
          <a:lstStyle/>
          <a:p>
            <a:pPr marL="457200" indent="-457200" eaLnBrk="0" fontAlgn="auto" hangingPunct="0">
              <a:spcBef>
                <a:spcPct val="20000"/>
              </a:spcBef>
              <a:spcAft>
                <a:spcPts val="0"/>
              </a:spcAft>
              <a:defRPr/>
            </a:pPr>
            <a:r>
              <a:rPr lang="en-US" sz="2800" dirty="0">
                <a:solidFill>
                  <a:srgbClr val="7B6E66"/>
                </a:solidFill>
                <a:latin typeface="+mn-lt"/>
                <a:cs typeface="+mn-cs"/>
              </a:rPr>
              <a:t>Align experience with quality and safety</a:t>
            </a:r>
            <a:r>
              <a:rPr lang="en-US" sz="2800" kern="0" dirty="0">
                <a:solidFill>
                  <a:srgbClr val="7B6E66"/>
                </a:solidFill>
                <a:latin typeface="+mn-lt"/>
                <a:ea typeface="ＭＳ Ｐゴシック" pitchFamily="-105" charset="-128"/>
                <a:cs typeface="ＭＳ Ｐゴシック" pitchFamily="-105" charset="-128"/>
              </a:rPr>
              <a:t>.</a:t>
            </a:r>
            <a:endParaRPr lang="en-US" sz="2800" kern="0" dirty="0">
              <a:solidFill>
                <a:srgbClr val="7B6E66"/>
              </a:solidFill>
              <a:latin typeface="+mn-lt"/>
              <a:ea typeface="ＭＳ Ｐゴシック" pitchFamily="-105" charset="-128"/>
              <a:cs typeface="ＭＳ Ｐゴシック" pitchFamily="-105" charset="-128"/>
            </a:endParaRPr>
          </a:p>
        </p:txBody>
      </p:sp>
      <p:sp>
        <p:nvSpPr>
          <p:cNvPr id="22" name="Rectangle 21"/>
          <p:cNvSpPr>
            <a:spLocks noChangeArrowheads="1"/>
          </p:cNvSpPr>
          <p:nvPr/>
        </p:nvSpPr>
        <p:spPr bwMode="auto">
          <a:xfrm>
            <a:off x="1181100" y="2362200"/>
            <a:ext cx="7232650" cy="501650"/>
          </a:xfrm>
          <a:prstGeom prst="rect">
            <a:avLst/>
          </a:prstGeom>
          <a:noFill/>
          <a:ln w="9525">
            <a:noFill/>
            <a:miter lim="800000"/>
            <a:headEnd/>
            <a:tailEnd/>
          </a:ln>
        </p:spPr>
        <p:txBody>
          <a:bodyPr>
            <a:spAutoFit/>
          </a:bodyPr>
          <a:lstStyle/>
          <a:p>
            <a:pPr marL="457200" indent="-457200">
              <a:lnSpc>
                <a:spcPct val="95000"/>
              </a:lnSpc>
              <a:spcBef>
                <a:spcPts val="900"/>
              </a:spcBef>
              <a:buClr>
                <a:srgbClr val="1B71BA"/>
              </a:buClr>
            </a:pPr>
            <a:r>
              <a:rPr lang="en-US" sz="2800">
                <a:solidFill>
                  <a:srgbClr val="7B6E66"/>
                </a:solidFill>
                <a:latin typeface="Calibri" pitchFamily="34" charset="0"/>
              </a:rPr>
              <a:t>Build a relationship-based culture.</a:t>
            </a:r>
          </a:p>
        </p:txBody>
      </p:sp>
      <p:sp>
        <p:nvSpPr>
          <p:cNvPr id="23" name="Rectangle 22"/>
          <p:cNvSpPr>
            <a:spLocks noChangeArrowheads="1"/>
          </p:cNvSpPr>
          <p:nvPr/>
        </p:nvSpPr>
        <p:spPr bwMode="auto">
          <a:xfrm>
            <a:off x="1181100" y="3346450"/>
            <a:ext cx="7232650" cy="501650"/>
          </a:xfrm>
          <a:prstGeom prst="rect">
            <a:avLst/>
          </a:prstGeom>
          <a:noFill/>
          <a:ln w="9525">
            <a:noFill/>
            <a:miter lim="800000"/>
            <a:headEnd/>
            <a:tailEnd/>
          </a:ln>
        </p:spPr>
        <p:txBody>
          <a:bodyPr>
            <a:spAutoFit/>
          </a:bodyPr>
          <a:lstStyle/>
          <a:p>
            <a:pPr marL="457200" indent="-457200">
              <a:lnSpc>
                <a:spcPct val="95000"/>
              </a:lnSpc>
              <a:spcBef>
                <a:spcPts val="900"/>
              </a:spcBef>
              <a:buClr>
                <a:srgbClr val="1B71BA"/>
              </a:buClr>
            </a:pPr>
            <a:r>
              <a:rPr lang="en-US" sz="2800">
                <a:solidFill>
                  <a:srgbClr val="7B6E66"/>
                </a:solidFill>
                <a:latin typeface="Calibri" pitchFamily="34" charset="0"/>
              </a:rPr>
              <a:t>Infuse the voice of patients and families. </a:t>
            </a:r>
          </a:p>
        </p:txBody>
      </p:sp>
      <p:sp>
        <p:nvSpPr>
          <p:cNvPr id="24" name="Rectangle 23"/>
          <p:cNvSpPr>
            <a:spLocks noChangeArrowheads="1"/>
          </p:cNvSpPr>
          <p:nvPr/>
        </p:nvSpPr>
        <p:spPr bwMode="auto">
          <a:xfrm>
            <a:off x="1181100" y="4329113"/>
            <a:ext cx="7232650" cy="1027112"/>
          </a:xfrm>
          <a:prstGeom prst="rect">
            <a:avLst/>
          </a:prstGeom>
          <a:noFill/>
          <a:ln w="9525">
            <a:noFill/>
            <a:miter lim="800000"/>
            <a:headEnd/>
            <a:tailEnd/>
          </a:ln>
        </p:spPr>
        <p:txBody>
          <a:bodyPr>
            <a:spAutoFit/>
          </a:bodyPr>
          <a:lstStyle/>
          <a:p>
            <a:pPr marL="457200" indent="-457200">
              <a:lnSpc>
                <a:spcPct val="95000"/>
              </a:lnSpc>
              <a:spcBef>
                <a:spcPts val="900"/>
              </a:spcBef>
              <a:buClr>
                <a:srgbClr val="1B71BA"/>
              </a:buClr>
            </a:pPr>
            <a:r>
              <a:rPr lang="en-US" sz="2800">
                <a:solidFill>
                  <a:srgbClr val="7B6E66"/>
                </a:solidFill>
                <a:latin typeface="Calibri" pitchFamily="34" charset="0"/>
              </a:rPr>
              <a:t>Map the gaps in efficiency plus empathy.</a:t>
            </a:r>
          </a:p>
          <a:p>
            <a:pPr marL="457200" indent="-457200">
              <a:lnSpc>
                <a:spcPct val="95000"/>
              </a:lnSpc>
              <a:spcBef>
                <a:spcPts val="900"/>
              </a:spcBef>
              <a:buClr>
                <a:srgbClr val="1B71BA"/>
              </a:buClr>
            </a:pPr>
            <a:endParaRPr lang="en-US" sz="2800">
              <a:solidFill>
                <a:srgbClr val="7B6E66"/>
              </a:solidFill>
              <a:latin typeface="Calibri" pitchFamily="34" charset="0"/>
            </a:endParaRPr>
          </a:p>
        </p:txBody>
      </p:sp>
      <p:sp>
        <p:nvSpPr>
          <p:cNvPr id="25" name="Rectangle 24"/>
          <p:cNvSpPr>
            <a:spLocks noChangeArrowheads="1"/>
          </p:cNvSpPr>
          <p:nvPr/>
        </p:nvSpPr>
        <p:spPr bwMode="auto">
          <a:xfrm>
            <a:off x="1181100" y="5395913"/>
            <a:ext cx="7232650" cy="501650"/>
          </a:xfrm>
          <a:prstGeom prst="rect">
            <a:avLst/>
          </a:prstGeom>
          <a:noFill/>
          <a:ln w="9525">
            <a:noFill/>
            <a:miter lim="800000"/>
            <a:headEnd/>
            <a:tailEnd/>
          </a:ln>
        </p:spPr>
        <p:txBody>
          <a:bodyPr>
            <a:spAutoFit/>
          </a:bodyPr>
          <a:lstStyle/>
          <a:p>
            <a:pPr marL="457200" indent="-457200">
              <a:lnSpc>
                <a:spcPct val="95000"/>
              </a:lnSpc>
              <a:spcBef>
                <a:spcPts val="900"/>
              </a:spcBef>
              <a:buClr>
                <a:srgbClr val="1B71BA"/>
              </a:buClr>
            </a:pPr>
            <a:r>
              <a:rPr lang="en-US" sz="2800">
                <a:solidFill>
                  <a:srgbClr val="7B6E66"/>
                </a:solidFill>
                <a:latin typeface="Calibri" pitchFamily="34" charset="0"/>
              </a:rPr>
              <a:t>Put science behind the human experience.</a:t>
            </a:r>
          </a:p>
        </p:txBody>
      </p:sp>
      <p:grpSp>
        <p:nvGrpSpPr>
          <p:cNvPr id="32775" name="Group 25"/>
          <p:cNvGrpSpPr>
            <a:grpSpLocks/>
          </p:cNvGrpSpPr>
          <p:nvPr/>
        </p:nvGrpSpPr>
        <p:grpSpPr bwMode="auto">
          <a:xfrm>
            <a:off x="527050" y="1501775"/>
            <a:ext cx="487363" cy="420688"/>
            <a:chOff x="2966788" y="20248"/>
            <a:chExt cx="1778437" cy="1778437"/>
          </a:xfrm>
        </p:grpSpPr>
        <p:sp>
          <p:nvSpPr>
            <p:cNvPr id="27" name="Oval 26"/>
            <p:cNvSpPr/>
            <p:nvPr/>
          </p:nvSpPr>
          <p:spPr>
            <a:xfrm>
              <a:off x="2966788" y="20248"/>
              <a:ext cx="1778437" cy="177843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Oval 4"/>
            <p:cNvSpPr/>
            <p:nvPr/>
          </p:nvSpPr>
          <p:spPr>
            <a:xfrm>
              <a:off x="3227473" y="281982"/>
              <a:ext cx="1257068" cy="1254969"/>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fontAlgn="auto">
                <a:lnSpc>
                  <a:spcPct val="90000"/>
                </a:lnSpc>
                <a:spcAft>
                  <a:spcPct val="35000"/>
                </a:spcAft>
                <a:defRPr/>
              </a:pPr>
              <a:endParaRPr lang="en-US" sz="2500" b="1" dirty="0"/>
            </a:p>
          </p:txBody>
        </p:sp>
      </p:grpSp>
      <p:grpSp>
        <p:nvGrpSpPr>
          <p:cNvPr id="32776" name="Group 28"/>
          <p:cNvGrpSpPr>
            <a:grpSpLocks/>
          </p:cNvGrpSpPr>
          <p:nvPr/>
        </p:nvGrpSpPr>
        <p:grpSpPr bwMode="auto">
          <a:xfrm>
            <a:off x="527050" y="2401888"/>
            <a:ext cx="487363" cy="439737"/>
            <a:chOff x="2966788" y="2334678"/>
            <a:chExt cx="1778437" cy="1778437"/>
          </a:xfrm>
        </p:grpSpPr>
        <p:sp>
          <p:nvSpPr>
            <p:cNvPr id="30" name="Oval 29"/>
            <p:cNvSpPr/>
            <p:nvPr/>
          </p:nvSpPr>
          <p:spPr>
            <a:xfrm>
              <a:off x="2966788" y="2334678"/>
              <a:ext cx="1778437" cy="1778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3227473" y="2597911"/>
              <a:ext cx="1257068" cy="1251972"/>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2400300" fontAlgn="auto">
                <a:lnSpc>
                  <a:spcPct val="90000"/>
                </a:lnSpc>
                <a:spcAft>
                  <a:spcPct val="35000"/>
                </a:spcAft>
                <a:defRPr/>
              </a:pPr>
              <a:endParaRPr lang="en-US" sz="5400" dirty="0"/>
            </a:p>
          </p:txBody>
        </p:sp>
      </p:grpSp>
      <p:grpSp>
        <p:nvGrpSpPr>
          <p:cNvPr id="32777" name="Group 31"/>
          <p:cNvGrpSpPr>
            <a:grpSpLocks/>
          </p:cNvGrpSpPr>
          <p:nvPr/>
        </p:nvGrpSpPr>
        <p:grpSpPr bwMode="auto">
          <a:xfrm>
            <a:off x="527050" y="3362325"/>
            <a:ext cx="487363" cy="441325"/>
            <a:chOff x="962433" y="3491894"/>
            <a:chExt cx="1778437" cy="1778437"/>
          </a:xfrm>
        </p:grpSpPr>
        <p:sp>
          <p:nvSpPr>
            <p:cNvPr id="33" name="Oval 32"/>
            <p:cNvSpPr/>
            <p:nvPr/>
          </p:nvSpPr>
          <p:spPr>
            <a:xfrm>
              <a:off x="962433" y="3491894"/>
              <a:ext cx="1778437" cy="1778437"/>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Oval 4"/>
            <p:cNvSpPr/>
            <p:nvPr/>
          </p:nvSpPr>
          <p:spPr>
            <a:xfrm>
              <a:off x="1223118" y="3754183"/>
              <a:ext cx="1257068" cy="1253862"/>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fontAlgn="auto">
                <a:lnSpc>
                  <a:spcPct val="90000"/>
                </a:lnSpc>
                <a:spcAft>
                  <a:spcPct val="35000"/>
                </a:spcAft>
                <a:defRPr/>
              </a:pPr>
              <a:endParaRPr lang="en-US" sz="2500" b="1" dirty="0"/>
            </a:p>
          </p:txBody>
        </p:sp>
      </p:grpSp>
      <p:grpSp>
        <p:nvGrpSpPr>
          <p:cNvPr id="32778" name="Group 34"/>
          <p:cNvGrpSpPr>
            <a:grpSpLocks/>
          </p:cNvGrpSpPr>
          <p:nvPr/>
        </p:nvGrpSpPr>
        <p:grpSpPr bwMode="auto">
          <a:xfrm>
            <a:off x="517525" y="4346575"/>
            <a:ext cx="495300" cy="441325"/>
            <a:chOff x="4971144" y="3491894"/>
            <a:chExt cx="1778437" cy="1778437"/>
          </a:xfrm>
        </p:grpSpPr>
        <p:sp>
          <p:nvSpPr>
            <p:cNvPr id="36" name="Oval 35"/>
            <p:cNvSpPr/>
            <p:nvPr/>
          </p:nvSpPr>
          <p:spPr>
            <a:xfrm>
              <a:off x="4971144" y="3491894"/>
              <a:ext cx="1778437" cy="177843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Oval 4"/>
            <p:cNvSpPr/>
            <p:nvPr/>
          </p:nvSpPr>
          <p:spPr>
            <a:xfrm>
              <a:off x="5233349" y="3754183"/>
              <a:ext cx="1254026" cy="1253862"/>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fontAlgn="auto">
                <a:lnSpc>
                  <a:spcPct val="90000"/>
                </a:lnSpc>
                <a:spcAft>
                  <a:spcPct val="35000"/>
                </a:spcAft>
                <a:defRPr/>
              </a:pPr>
              <a:endParaRPr lang="en-US" sz="2500" b="1" dirty="0"/>
            </a:p>
          </p:txBody>
        </p:sp>
      </p:grpSp>
      <p:grpSp>
        <p:nvGrpSpPr>
          <p:cNvPr id="38" name="Group 37"/>
          <p:cNvGrpSpPr/>
          <p:nvPr/>
        </p:nvGrpSpPr>
        <p:grpSpPr>
          <a:xfrm>
            <a:off x="517806" y="5413157"/>
            <a:ext cx="495014" cy="440920"/>
            <a:chOff x="4971144" y="3491894"/>
            <a:chExt cx="1778437" cy="1778437"/>
          </a:xfrm>
          <a:solidFill>
            <a:srgbClr val="7030A0"/>
          </a:solidFill>
        </p:grpSpPr>
        <p:sp>
          <p:nvSpPr>
            <p:cNvPr id="39" name="Oval 38"/>
            <p:cNvSpPr/>
            <p:nvPr/>
          </p:nvSpPr>
          <p:spPr>
            <a:xfrm>
              <a:off x="4971144" y="3491894"/>
              <a:ext cx="1778437" cy="1778437"/>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0" name="Oval 4"/>
            <p:cNvSpPr/>
            <p:nvPr/>
          </p:nvSpPr>
          <p:spPr>
            <a:xfrm>
              <a:off x="5231590" y="3752340"/>
              <a:ext cx="1257545" cy="1257545"/>
            </a:xfrm>
            <a:prstGeom prst="rect">
              <a:avLst/>
            </a:prstGeom>
            <a:grpFill/>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fontAlgn="auto">
                <a:lnSpc>
                  <a:spcPct val="90000"/>
                </a:lnSpc>
                <a:spcAft>
                  <a:spcPct val="35000"/>
                </a:spcAft>
                <a:defRPr/>
              </a:pPr>
              <a:endParaRPr lang="en-US" sz="2500" b="1" dirty="0"/>
            </a:p>
          </p:txBody>
        </p:sp>
      </p:grpSp>
      <p:sp>
        <p:nvSpPr>
          <p:cNvPr id="32780" name="TextBox 2"/>
          <p:cNvSpPr txBox="1">
            <a:spLocks noChangeArrowheads="1"/>
          </p:cNvSpPr>
          <p:nvPr/>
        </p:nvSpPr>
        <p:spPr bwMode="auto">
          <a:xfrm>
            <a:off x="598488" y="1536700"/>
            <a:ext cx="341312" cy="368300"/>
          </a:xfrm>
          <a:prstGeom prst="rect">
            <a:avLst/>
          </a:prstGeom>
          <a:noFill/>
          <a:ln w="9525">
            <a:noFill/>
            <a:miter lim="800000"/>
            <a:headEnd/>
            <a:tailEnd/>
          </a:ln>
        </p:spPr>
        <p:txBody>
          <a:bodyPr>
            <a:spAutoFit/>
          </a:bodyPr>
          <a:lstStyle/>
          <a:p>
            <a:r>
              <a:rPr lang="en-US" b="1">
                <a:solidFill>
                  <a:schemeClr val="bg1"/>
                </a:solidFill>
                <a:latin typeface="Calibri" pitchFamily="34" charset="0"/>
              </a:rPr>
              <a:t>1</a:t>
            </a:r>
          </a:p>
        </p:txBody>
      </p:sp>
      <p:sp>
        <p:nvSpPr>
          <p:cNvPr id="32781" name="TextBox 40"/>
          <p:cNvSpPr txBox="1">
            <a:spLocks noChangeArrowheads="1"/>
          </p:cNvSpPr>
          <p:nvPr/>
        </p:nvSpPr>
        <p:spPr bwMode="auto">
          <a:xfrm>
            <a:off x="598488" y="2436813"/>
            <a:ext cx="341312" cy="369887"/>
          </a:xfrm>
          <a:prstGeom prst="rect">
            <a:avLst/>
          </a:prstGeom>
          <a:noFill/>
          <a:ln w="9525">
            <a:noFill/>
            <a:miter lim="800000"/>
            <a:headEnd/>
            <a:tailEnd/>
          </a:ln>
        </p:spPr>
        <p:txBody>
          <a:bodyPr>
            <a:spAutoFit/>
          </a:bodyPr>
          <a:lstStyle/>
          <a:p>
            <a:r>
              <a:rPr lang="en-US" b="1">
                <a:solidFill>
                  <a:schemeClr val="bg1"/>
                </a:solidFill>
                <a:latin typeface="Calibri" pitchFamily="34" charset="0"/>
              </a:rPr>
              <a:t>2</a:t>
            </a:r>
          </a:p>
        </p:txBody>
      </p:sp>
      <p:sp>
        <p:nvSpPr>
          <p:cNvPr id="32782" name="TextBox 41"/>
          <p:cNvSpPr txBox="1">
            <a:spLocks noChangeArrowheads="1"/>
          </p:cNvSpPr>
          <p:nvPr/>
        </p:nvSpPr>
        <p:spPr bwMode="auto">
          <a:xfrm>
            <a:off x="598488" y="3406775"/>
            <a:ext cx="341312" cy="368300"/>
          </a:xfrm>
          <a:prstGeom prst="rect">
            <a:avLst/>
          </a:prstGeom>
          <a:noFill/>
          <a:ln w="9525">
            <a:noFill/>
            <a:miter lim="800000"/>
            <a:headEnd/>
            <a:tailEnd/>
          </a:ln>
        </p:spPr>
        <p:txBody>
          <a:bodyPr>
            <a:spAutoFit/>
          </a:bodyPr>
          <a:lstStyle/>
          <a:p>
            <a:r>
              <a:rPr lang="en-US" b="1">
                <a:solidFill>
                  <a:schemeClr val="bg1"/>
                </a:solidFill>
                <a:latin typeface="Calibri" pitchFamily="34" charset="0"/>
              </a:rPr>
              <a:t>3</a:t>
            </a:r>
          </a:p>
        </p:txBody>
      </p:sp>
      <p:sp>
        <p:nvSpPr>
          <p:cNvPr id="32783" name="TextBox 42"/>
          <p:cNvSpPr txBox="1">
            <a:spLocks noChangeArrowheads="1"/>
          </p:cNvSpPr>
          <p:nvPr/>
        </p:nvSpPr>
        <p:spPr bwMode="auto">
          <a:xfrm>
            <a:off x="598488" y="4376738"/>
            <a:ext cx="341312" cy="368300"/>
          </a:xfrm>
          <a:prstGeom prst="rect">
            <a:avLst/>
          </a:prstGeom>
          <a:noFill/>
          <a:ln w="9525">
            <a:noFill/>
            <a:miter lim="800000"/>
            <a:headEnd/>
            <a:tailEnd/>
          </a:ln>
        </p:spPr>
        <p:txBody>
          <a:bodyPr>
            <a:spAutoFit/>
          </a:bodyPr>
          <a:lstStyle/>
          <a:p>
            <a:r>
              <a:rPr lang="en-US" b="1">
                <a:solidFill>
                  <a:schemeClr val="bg1"/>
                </a:solidFill>
                <a:latin typeface="Calibri" pitchFamily="34" charset="0"/>
              </a:rPr>
              <a:t>4</a:t>
            </a:r>
          </a:p>
        </p:txBody>
      </p:sp>
      <p:sp>
        <p:nvSpPr>
          <p:cNvPr id="32784" name="TextBox 43"/>
          <p:cNvSpPr txBox="1">
            <a:spLocks noChangeArrowheads="1"/>
          </p:cNvSpPr>
          <p:nvPr/>
        </p:nvSpPr>
        <p:spPr bwMode="auto">
          <a:xfrm>
            <a:off x="598488" y="5456238"/>
            <a:ext cx="341312" cy="369887"/>
          </a:xfrm>
          <a:prstGeom prst="rect">
            <a:avLst/>
          </a:prstGeom>
          <a:noFill/>
          <a:ln w="9525">
            <a:noFill/>
            <a:miter lim="800000"/>
            <a:headEnd/>
            <a:tailEnd/>
          </a:ln>
        </p:spPr>
        <p:txBody>
          <a:bodyPr>
            <a:spAutoFit/>
          </a:bodyPr>
          <a:lstStyle/>
          <a:p>
            <a:r>
              <a:rPr lang="en-US" b="1">
                <a:solidFill>
                  <a:schemeClr val="bg1"/>
                </a:solidFill>
                <a:latin typeface="Calibri" pitchFamily="34" charset="0"/>
              </a:rPr>
              <a:t>5</a:t>
            </a:r>
          </a:p>
        </p:txBody>
      </p:sp>
      <p:sp>
        <p:nvSpPr>
          <p:cNvPr id="45" name="Rounded Rectangle 44"/>
          <p:cNvSpPr/>
          <p:nvPr/>
        </p:nvSpPr>
        <p:spPr>
          <a:xfrm>
            <a:off x="7605713" y="6115050"/>
            <a:ext cx="1177925" cy="4286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p:cNvPicPr>
            <a:picLocks noChangeAspect="1"/>
          </p:cNvPicPr>
          <p:nvPr/>
        </p:nvPicPr>
        <p:blipFill>
          <a:blip r:embed="rId3"/>
          <a:srcRect/>
          <a:stretch>
            <a:fillRect/>
          </a:stretch>
        </p:blipFill>
        <p:spPr bwMode="auto">
          <a:xfrm>
            <a:off x="0" y="1098550"/>
            <a:ext cx="9158288" cy="5537200"/>
          </a:xfrm>
          <a:prstGeom prst="rect">
            <a:avLst/>
          </a:prstGeom>
          <a:noFill/>
          <a:ln w="9525">
            <a:noFill/>
            <a:miter lim="800000"/>
            <a:headEnd/>
            <a:tailEnd/>
          </a:ln>
        </p:spPr>
      </p:pic>
      <p:sp>
        <p:nvSpPr>
          <p:cNvPr id="33794" name="Rectangle 7"/>
          <p:cNvSpPr>
            <a:spLocks noChangeArrowheads="1"/>
          </p:cNvSpPr>
          <p:nvPr/>
        </p:nvSpPr>
        <p:spPr bwMode="auto">
          <a:xfrm>
            <a:off x="452438" y="263525"/>
            <a:ext cx="6084887" cy="584200"/>
          </a:xfrm>
          <a:prstGeom prst="rect">
            <a:avLst/>
          </a:prstGeom>
          <a:noFill/>
          <a:ln w="9525">
            <a:noFill/>
            <a:miter lim="800000"/>
            <a:headEnd/>
            <a:tailEnd/>
          </a:ln>
        </p:spPr>
        <p:txBody>
          <a:bodyPr wrap="none">
            <a:spAutoFit/>
          </a:bodyPr>
          <a:lstStyle/>
          <a:p>
            <a:r>
              <a:rPr lang="en-US" sz="3200">
                <a:solidFill>
                  <a:schemeClr val="bg1"/>
                </a:solidFill>
                <a:latin typeface="Calibri" pitchFamily="34" charset="0"/>
              </a:rPr>
              <a:t>Levels of Experience Differentiation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v1988007, Monty Rakusen /Digital Vision"/>
          <p:cNvPicPr>
            <a:picLocks noChangeAspect="1" noChangeArrowheads="1"/>
          </p:cNvPicPr>
          <p:nvPr/>
        </p:nvPicPr>
        <p:blipFill>
          <a:blip r:embed="rId3"/>
          <a:srcRect/>
          <a:stretch>
            <a:fillRect/>
          </a:stretch>
        </p:blipFill>
        <p:spPr bwMode="auto">
          <a:xfrm>
            <a:off x="0" y="0"/>
            <a:ext cx="9144000" cy="7024688"/>
          </a:xfrm>
          <a:prstGeom prst="rect">
            <a:avLst/>
          </a:prstGeom>
          <a:noFill/>
          <a:ln w="9525">
            <a:noFill/>
            <a:miter lim="800000"/>
            <a:headEnd/>
            <a:tailEnd/>
          </a:ln>
        </p:spPr>
      </p:pic>
      <p:sp>
        <p:nvSpPr>
          <p:cNvPr id="35842" name="Rectangle 3"/>
          <p:cNvSpPr>
            <a:spLocks noChangeArrowheads="1"/>
          </p:cNvSpPr>
          <p:nvPr/>
        </p:nvSpPr>
        <p:spPr bwMode="auto">
          <a:xfrm>
            <a:off x="0" y="5630863"/>
            <a:ext cx="8326438" cy="831850"/>
          </a:xfrm>
          <a:prstGeom prst="rect">
            <a:avLst/>
          </a:prstGeom>
          <a:solidFill>
            <a:schemeClr val="tx1"/>
          </a:solidFill>
          <a:ln w="9525">
            <a:noFill/>
            <a:miter lim="800000"/>
            <a:headEnd/>
            <a:tailEnd/>
          </a:ln>
        </p:spPr>
        <p:txBody>
          <a:bodyPr>
            <a:spAutoFit/>
          </a:bodyPr>
          <a:lstStyle/>
          <a:p>
            <a:r>
              <a:rPr lang="en-US" sz="2400" b="1" i="1">
                <a:solidFill>
                  <a:schemeClr val="bg1"/>
                </a:solidFill>
                <a:latin typeface="Calibri" pitchFamily="34" charset="0"/>
              </a:rPr>
              <a:t>“We are increasingly feeling like assembly line workers. That is ok for my car-it does not notice and has no experience.”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200498315-002, JFB /Stone"/>
          <p:cNvPicPr>
            <a:picLocks noChangeAspect="1" noChangeArrowheads="1"/>
          </p:cNvPicPr>
          <p:nvPr/>
        </p:nvPicPr>
        <p:blipFill>
          <a:blip r:embed="rId2"/>
          <a:srcRect/>
          <a:stretch>
            <a:fillRect/>
          </a:stretch>
        </p:blipFill>
        <p:spPr bwMode="auto">
          <a:xfrm>
            <a:off x="0" y="965200"/>
            <a:ext cx="9144000" cy="5892800"/>
          </a:xfrm>
          <a:prstGeom prst="rect">
            <a:avLst/>
          </a:prstGeom>
          <a:noFill/>
          <a:ln w="9525">
            <a:noFill/>
            <a:miter lim="800000"/>
            <a:headEnd/>
            <a:tailEnd/>
          </a:ln>
        </p:spPr>
      </p:pic>
      <p:sp>
        <p:nvSpPr>
          <p:cNvPr id="37890" name="Title 5"/>
          <p:cNvSpPr>
            <a:spLocks noGrp="1"/>
          </p:cNvSpPr>
          <p:nvPr>
            <p:ph type="title"/>
          </p:nvPr>
        </p:nvSpPr>
        <p:spPr>
          <a:xfrm>
            <a:off x="457200" y="119063"/>
            <a:ext cx="7848600" cy="846137"/>
          </a:xfrm>
        </p:spPr>
        <p:txBody>
          <a:bodyPr/>
          <a:lstStyle/>
          <a:p>
            <a:r>
              <a:rPr lang="en-US" smtClean="0">
                <a:latin typeface="Calibri" pitchFamily="34" charset="0"/>
              </a:rPr>
              <a:t>Exhaustion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566738" y="96838"/>
            <a:ext cx="6945312" cy="914400"/>
          </a:xfrm>
        </p:spPr>
        <p:txBody>
          <a:bodyPr/>
          <a:lstStyle/>
          <a:p>
            <a:r>
              <a:rPr lang="en-US" smtClean="0">
                <a:latin typeface="Calibri" pitchFamily="34" charset="0"/>
              </a:rPr>
              <a:t>Is Technology Making Us Less Human?</a:t>
            </a:r>
          </a:p>
        </p:txBody>
      </p:sp>
      <p:pic>
        <p:nvPicPr>
          <p:cNvPr id="38914" name="Picture 1"/>
          <p:cNvPicPr>
            <a:picLocks noChangeAspect="1"/>
          </p:cNvPicPr>
          <p:nvPr/>
        </p:nvPicPr>
        <p:blipFill>
          <a:blip r:embed="rId3"/>
          <a:srcRect/>
          <a:stretch>
            <a:fillRect/>
          </a:stretch>
        </p:blipFill>
        <p:spPr bwMode="auto">
          <a:xfrm>
            <a:off x="0" y="1011238"/>
            <a:ext cx="9144000" cy="5846762"/>
          </a:xfrm>
          <a:prstGeom prst="rect">
            <a:avLst/>
          </a:prstGeom>
          <a:noFill/>
          <a:ln w="9525">
            <a:noFill/>
            <a:miter lim="800000"/>
            <a:headEnd/>
            <a:tailEnd/>
          </a:ln>
        </p:spPr>
      </p:pic>
      <p:sp>
        <p:nvSpPr>
          <p:cNvPr id="4" name="TextBox 3"/>
          <p:cNvSpPr txBox="1"/>
          <p:nvPr/>
        </p:nvSpPr>
        <p:spPr>
          <a:xfrm>
            <a:off x="0" y="6502400"/>
            <a:ext cx="3678238" cy="355600"/>
          </a:xfrm>
          <a:prstGeom prst="rect">
            <a:avLst/>
          </a:prstGeom>
        </p:spPr>
        <p:txBody>
          <a:bodyPr>
            <a:spAutoFit/>
          </a:bodyPr>
          <a:lstStyle/>
          <a:p>
            <a:pPr fontAlgn="auto">
              <a:lnSpc>
                <a:spcPct val="95000"/>
              </a:lnSpc>
              <a:spcBef>
                <a:spcPts val="0"/>
              </a:spcBef>
              <a:spcAft>
                <a:spcPts val="0"/>
              </a:spcAft>
              <a:buClr>
                <a:schemeClr val="tx1">
                  <a:lumMod val="75000"/>
                </a:schemeClr>
              </a:buClr>
              <a:buFont typeface="Wingdings" charset="2"/>
              <a:buNone/>
              <a:defRPr/>
            </a:pPr>
            <a:r>
              <a:rPr lang="en-US" dirty="0">
                <a:solidFill>
                  <a:schemeClr val="tx2"/>
                </a:solidFill>
                <a:latin typeface="+mn-lt"/>
                <a:cs typeface="+mn-cs"/>
              </a:rPr>
              <a:t>© 2011 Thomas G. Murphy, M.D.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0"/>
            <a:ext cx="9144000" cy="59436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62" name="Picture 9"/>
          <p:cNvPicPr>
            <a:picLocks noChangeAspect="1" noChangeArrowheads="1"/>
          </p:cNvPicPr>
          <p:nvPr/>
        </p:nvPicPr>
        <p:blipFill>
          <a:blip r:embed="rId3">
            <a:lum contrast="30000"/>
          </a:blip>
          <a:srcRect r="5833"/>
          <a:stretch>
            <a:fillRect/>
          </a:stretch>
        </p:blipFill>
        <p:spPr bwMode="auto">
          <a:xfrm>
            <a:off x="0" y="914400"/>
            <a:ext cx="9144000" cy="5943600"/>
          </a:xfrm>
          <a:prstGeom prst="rect">
            <a:avLst/>
          </a:prstGeom>
          <a:noFill/>
          <a:ln w="9525">
            <a:noFill/>
            <a:miter lim="800000"/>
            <a:headEnd/>
            <a:tailEnd/>
          </a:ln>
        </p:spPr>
      </p:pic>
      <p:sp>
        <p:nvSpPr>
          <p:cNvPr id="5" name="TextBox 4"/>
          <p:cNvSpPr txBox="1"/>
          <p:nvPr/>
        </p:nvSpPr>
        <p:spPr>
          <a:xfrm>
            <a:off x="914400" y="4876800"/>
            <a:ext cx="2286000" cy="6461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en-US" b="1" u="sng" dirty="0"/>
              <a:t>20</a:t>
            </a:r>
            <a:r>
              <a:rPr lang="en-US" b="1" dirty="0"/>
              <a:t> Day Stay 2001</a:t>
            </a:r>
          </a:p>
          <a:p>
            <a:pPr algn="ctr" fontAlgn="auto">
              <a:spcBef>
                <a:spcPts val="0"/>
              </a:spcBef>
              <a:spcAft>
                <a:spcPts val="0"/>
              </a:spcAft>
              <a:defRPr/>
            </a:pPr>
            <a:r>
              <a:rPr lang="en-US" b="1" dirty="0"/>
              <a:t>212 Pages</a:t>
            </a:r>
            <a:endParaRPr lang="en-US" b="1" dirty="0"/>
          </a:p>
        </p:txBody>
      </p:sp>
      <p:sp>
        <p:nvSpPr>
          <p:cNvPr id="6" name="TextBox 5"/>
          <p:cNvSpPr txBox="1"/>
          <p:nvPr/>
        </p:nvSpPr>
        <p:spPr>
          <a:xfrm>
            <a:off x="5334000" y="4876800"/>
            <a:ext cx="2286000" cy="6461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en-US" b="1" u="sng" dirty="0"/>
              <a:t>14</a:t>
            </a:r>
            <a:r>
              <a:rPr lang="en-US" b="1" dirty="0"/>
              <a:t> Day Stay 2011</a:t>
            </a:r>
          </a:p>
          <a:p>
            <a:pPr algn="ctr" fontAlgn="auto">
              <a:spcBef>
                <a:spcPts val="0"/>
              </a:spcBef>
              <a:spcAft>
                <a:spcPts val="0"/>
              </a:spcAft>
              <a:defRPr/>
            </a:pPr>
            <a:r>
              <a:rPr lang="en-US" b="1" dirty="0"/>
              <a:t>770 Pages</a:t>
            </a:r>
            <a:endParaRPr lang="en-US" b="1" dirty="0"/>
          </a:p>
        </p:txBody>
      </p:sp>
      <p:sp>
        <p:nvSpPr>
          <p:cNvPr id="40965" name="Title 7"/>
          <p:cNvSpPr>
            <a:spLocks noGrp="1"/>
          </p:cNvSpPr>
          <p:nvPr>
            <p:ph type="title"/>
          </p:nvPr>
        </p:nvSpPr>
        <p:spPr>
          <a:xfrm>
            <a:off x="457200" y="22225"/>
            <a:ext cx="7848600" cy="846138"/>
          </a:xfrm>
        </p:spPr>
        <p:txBody>
          <a:bodyPr/>
          <a:lstStyle/>
          <a:p>
            <a:r>
              <a:rPr lang="en-US" smtClean="0">
                <a:latin typeface="Calibri" pitchFamily="34" charset="0"/>
              </a:rPr>
              <a:t>Meaningless 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noChangeArrowheads="1"/>
          </p:cNvPicPr>
          <p:nvPr/>
        </p:nvPicPr>
        <p:blipFill>
          <a:blip r:embed="rId2"/>
          <a:srcRect/>
          <a:stretch>
            <a:fillRect/>
          </a:stretch>
        </p:blipFill>
        <p:spPr bwMode="auto">
          <a:xfrm>
            <a:off x="0" y="965200"/>
            <a:ext cx="9144000" cy="5892800"/>
          </a:xfrm>
          <a:prstGeom prst="rect">
            <a:avLst/>
          </a:prstGeom>
          <a:noFill/>
          <a:ln w="9525">
            <a:noFill/>
            <a:miter lim="800000"/>
            <a:headEnd/>
            <a:tailEnd/>
          </a:ln>
        </p:spPr>
      </p:pic>
      <p:sp>
        <p:nvSpPr>
          <p:cNvPr id="43010" name="Title 4"/>
          <p:cNvSpPr>
            <a:spLocks noGrp="1"/>
          </p:cNvSpPr>
          <p:nvPr>
            <p:ph type="title"/>
          </p:nvPr>
        </p:nvSpPr>
        <p:spPr>
          <a:xfrm>
            <a:off x="457200" y="92075"/>
            <a:ext cx="7848600" cy="846138"/>
          </a:xfrm>
        </p:spPr>
        <p:txBody>
          <a:bodyPr/>
          <a:lstStyle/>
          <a:p>
            <a:r>
              <a:rPr lang="en-US" smtClean="0">
                <a:latin typeface="Calibri" pitchFamily="34" charset="0"/>
              </a:rPr>
              <a:t>Databases?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1313" y="1812925"/>
            <a:ext cx="3722687" cy="2678113"/>
          </a:xfrm>
          <a:prstGeom prst="rect">
            <a:avLst/>
          </a:prstGeom>
        </p:spPr>
        <p:txBody>
          <a:bodyPr>
            <a:spAutoFit/>
          </a:bodyPr>
          <a:lstStyle/>
          <a:p>
            <a:pPr>
              <a:defRPr/>
            </a:pPr>
            <a:r>
              <a:rPr lang="en-US" sz="3200" b="1" kern="0" dirty="0">
                <a:solidFill>
                  <a:srgbClr val="7B6E66"/>
                </a:solidFill>
                <a:latin typeface="+mn-lt"/>
                <a:cs typeface="+mn-cs"/>
              </a:rPr>
              <a:t>“We must focus on innovations that improve humanity.” </a:t>
            </a:r>
          </a:p>
          <a:p>
            <a:pPr>
              <a:defRPr/>
            </a:pPr>
            <a:r>
              <a:rPr lang="en-US" sz="3600" i="1" dirty="0">
                <a:solidFill>
                  <a:schemeClr val="tx2">
                    <a:lumMod val="75000"/>
                    <a:lumOff val="25000"/>
                  </a:schemeClr>
                </a:solidFill>
                <a:latin typeface="Arial" pitchFamily="34" charset="0"/>
                <a:ea typeface="Calibri" pitchFamily="34" charset="0"/>
                <a:cs typeface="Arial" pitchFamily="34" charset="0"/>
              </a:rPr>
              <a:t>		</a:t>
            </a:r>
          </a:p>
          <a:p>
            <a:pPr algn="r">
              <a:defRPr/>
            </a:pPr>
            <a:r>
              <a:rPr lang="en-US" sz="3600" i="1" dirty="0">
                <a:solidFill>
                  <a:schemeClr val="tx2">
                    <a:lumMod val="75000"/>
                    <a:lumOff val="25000"/>
                  </a:schemeClr>
                </a:solidFill>
                <a:latin typeface="Arial" pitchFamily="34" charset="0"/>
                <a:ea typeface="Calibri" pitchFamily="34" charset="0"/>
                <a:cs typeface="Arial" pitchFamily="34" charset="0"/>
              </a:rPr>
              <a:t>		</a:t>
            </a:r>
            <a:endParaRPr lang="en-US" sz="1600" b="1" kern="0" dirty="0">
              <a:solidFill>
                <a:schemeClr val="tx2">
                  <a:lumMod val="75000"/>
                  <a:lumOff val="25000"/>
                </a:schemeClr>
              </a:solidFill>
              <a:latin typeface="+mn-lt"/>
              <a:cs typeface="+mn-cs"/>
            </a:endParaRPr>
          </a:p>
        </p:txBody>
      </p:sp>
      <p:pic>
        <p:nvPicPr>
          <p:cNvPr id="16386" name="Picture 2" descr="C:\Users\shearon\AppData\Local\Microsoft\Windows\Temporary Internet Files\Content.Outlook\RBVDX9YA\photo (7).JPG"/>
          <p:cNvPicPr>
            <a:picLocks noChangeAspect="1" noChangeArrowheads="1"/>
          </p:cNvPicPr>
          <p:nvPr/>
        </p:nvPicPr>
        <p:blipFill>
          <a:blip r:embed="rId3"/>
          <a:srcRect/>
          <a:stretch>
            <a:fillRect/>
          </a:stretch>
        </p:blipFill>
        <p:spPr bwMode="auto">
          <a:xfrm>
            <a:off x="0" y="14288"/>
            <a:ext cx="5143500" cy="6858000"/>
          </a:xfrm>
          <a:prstGeom prst="rect">
            <a:avLst/>
          </a:prstGeom>
          <a:noFill/>
          <a:ln w="9525">
            <a:noFill/>
            <a:miter lim="800000"/>
            <a:headEnd/>
            <a:tailEnd/>
          </a:ln>
        </p:spPr>
      </p:pic>
      <p:sp>
        <p:nvSpPr>
          <p:cNvPr id="5" name="Rectangle 4"/>
          <p:cNvSpPr/>
          <p:nvPr/>
        </p:nvSpPr>
        <p:spPr>
          <a:xfrm>
            <a:off x="5727700" y="4413250"/>
            <a:ext cx="3149600" cy="1139825"/>
          </a:xfrm>
          <a:prstGeom prst="rect">
            <a:avLst/>
          </a:prstGeom>
        </p:spPr>
        <p:txBody>
          <a:bodyPr>
            <a:spAutoFit/>
          </a:bodyPr>
          <a:lstStyle/>
          <a:p>
            <a:pPr algn="r">
              <a:defRPr/>
            </a:pPr>
            <a:r>
              <a:rPr lang="en-US" sz="3200" b="1" kern="0" dirty="0">
                <a:solidFill>
                  <a:srgbClr val="7B6E66"/>
                </a:solidFill>
                <a:latin typeface="+mn-lt"/>
                <a:cs typeface="+mn-cs"/>
              </a:rPr>
              <a:t>– Earl </a:t>
            </a:r>
            <a:r>
              <a:rPr lang="en-US" sz="3200" b="1" kern="0" dirty="0" err="1">
                <a:solidFill>
                  <a:srgbClr val="7B6E66"/>
                </a:solidFill>
                <a:latin typeface="+mn-lt"/>
                <a:cs typeface="+mn-cs"/>
              </a:rPr>
              <a:t>Bakken</a:t>
            </a:r>
            <a:endParaRPr lang="en-US" sz="3200" b="1" kern="0" dirty="0">
              <a:solidFill>
                <a:srgbClr val="7B6E66"/>
              </a:solidFill>
              <a:latin typeface="+mn-lt"/>
              <a:cs typeface="+mn-cs"/>
            </a:endParaRPr>
          </a:p>
          <a:p>
            <a:pPr algn="r">
              <a:defRPr/>
            </a:pPr>
            <a:r>
              <a:rPr lang="en-US" dirty="0">
                <a:solidFill>
                  <a:srgbClr val="7B6E66"/>
                </a:solidFill>
                <a:latin typeface="+mn-lt"/>
                <a:cs typeface="+mn-cs"/>
              </a:rPr>
              <a:t>Founder of Medtronic</a:t>
            </a:r>
            <a:br>
              <a:rPr lang="en-US" dirty="0">
                <a:solidFill>
                  <a:srgbClr val="7B6E66"/>
                </a:solidFill>
                <a:latin typeface="+mn-lt"/>
                <a:cs typeface="+mn-cs"/>
              </a:rPr>
            </a:br>
            <a:r>
              <a:rPr lang="en-US" dirty="0">
                <a:solidFill>
                  <a:srgbClr val="7B6E66"/>
                </a:solidFill>
                <a:latin typeface="+mn-lt"/>
                <a:cs typeface="+mn-cs"/>
              </a:rPr>
              <a:t>Inventor of the Pacemaker</a:t>
            </a:r>
            <a:endParaRPr lang="en-US" b="1" kern="0" dirty="0">
              <a:solidFill>
                <a:srgbClr val="7B6E66"/>
              </a:solidFill>
              <a:latin typeface="+mn-lt"/>
              <a:cs typeface="+mn-cs"/>
            </a:endParaRPr>
          </a:p>
        </p:txBody>
      </p:sp>
      <p:sp>
        <p:nvSpPr>
          <p:cNvPr id="6" name="Rounded Rectangle 5"/>
          <p:cNvSpPr/>
          <p:nvPr/>
        </p:nvSpPr>
        <p:spPr>
          <a:xfrm>
            <a:off x="7605713" y="6115050"/>
            <a:ext cx="1177925" cy="4286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a:xfrm>
            <a:off x="457200" y="119063"/>
            <a:ext cx="7848600" cy="846137"/>
          </a:xfrm>
        </p:spPr>
        <p:txBody>
          <a:bodyPr/>
          <a:lstStyle/>
          <a:p>
            <a:r>
              <a:rPr lang="en-US" smtClean="0">
                <a:latin typeface="Calibri" pitchFamily="34" charset="0"/>
              </a:rPr>
              <a:t>Apathy</a:t>
            </a:r>
          </a:p>
        </p:txBody>
      </p:sp>
      <p:pic>
        <p:nvPicPr>
          <p:cNvPr id="44034" name="Picture 2"/>
          <p:cNvPicPr>
            <a:picLocks noChangeAspect="1" noChangeArrowheads="1"/>
          </p:cNvPicPr>
          <p:nvPr/>
        </p:nvPicPr>
        <p:blipFill>
          <a:blip r:embed="rId2"/>
          <a:srcRect/>
          <a:stretch>
            <a:fillRect/>
          </a:stretch>
        </p:blipFill>
        <p:spPr bwMode="auto">
          <a:xfrm>
            <a:off x="0" y="1011238"/>
            <a:ext cx="9144000" cy="584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8"/>
          <p:cNvSpPr>
            <a:spLocks noGrp="1"/>
          </p:cNvSpPr>
          <p:nvPr>
            <p:ph type="title"/>
          </p:nvPr>
        </p:nvSpPr>
        <p:spPr>
          <a:xfrm>
            <a:off x="457200" y="119063"/>
            <a:ext cx="7848600" cy="846137"/>
          </a:xfrm>
        </p:spPr>
        <p:txBody>
          <a:bodyPr/>
          <a:lstStyle/>
          <a:p>
            <a:r>
              <a:rPr lang="en-US" smtClean="0">
                <a:latin typeface="Calibri" pitchFamily="34" charset="0"/>
              </a:rPr>
              <a:t>The Key to the Ideal Experience</a:t>
            </a:r>
          </a:p>
        </p:txBody>
      </p:sp>
      <p:grpSp>
        <p:nvGrpSpPr>
          <p:cNvPr id="2" name="Group 27"/>
          <p:cNvGrpSpPr>
            <a:grpSpLocks/>
          </p:cNvGrpSpPr>
          <p:nvPr/>
        </p:nvGrpSpPr>
        <p:grpSpPr bwMode="auto">
          <a:xfrm>
            <a:off x="6019800" y="1755775"/>
            <a:ext cx="2819400" cy="4400550"/>
            <a:chOff x="5867400" y="1466671"/>
            <a:chExt cx="2819400" cy="4400158"/>
          </a:xfrm>
        </p:grpSpPr>
        <p:sp>
          <p:nvSpPr>
            <p:cNvPr id="27" name="TextBox 26"/>
            <p:cNvSpPr txBox="1"/>
            <p:nvPr/>
          </p:nvSpPr>
          <p:spPr>
            <a:xfrm>
              <a:off x="5943600" y="1466671"/>
              <a:ext cx="2743200" cy="954003"/>
            </a:xfrm>
            <a:prstGeom prst="rect">
              <a:avLst/>
            </a:prstGeom>
            <a:noFill/>
          </p:spPr>
          <p:txBody>
            <a:bodyPr>
              <a:spAutoFit/>
            </a:bodyPr>
            <a:lstStyle/>
            <a:p>
              <a:pPr algn="ctr" fontAlgn="auto">
                <a:spcBef>
                  <a:spcPts val="0"/>
                </a:spcBef>
                <a:spcAft>
                  <a:spcPts val="0"/>
                </a:spcAft>
                <a:defRPr/>
              </a:pPr>
              <a:r>
                <a:rPr lang="en-US" sz="2800" b="1" kern="0" dirty="0">
                  <a:latin typeface="+mn-lt"/>
                  <a:cs typeface="+mn-cs"/>
                </a:rPr>
                <a:t>Human </a:t>
              </a:r>
              <a:r>
                <a:rPr lang="en-US" sz="2800" b="1" kern="0" dirty="0">
                  <a:latin typeface="+mn-lt"/>
                  <a:cs typeface="+mn-cs"/>
                </a:rPr>
                <a:t>Experience</a:t>
              </a:r>
            </a:p>
          </p:txBody>
        </p:sp>
        <p:sp>
          <p:nvSpPr>
            <p:cNvPr id="40" name="TextBox 39"/>
            <p:cNvSpPr txBox="1"/>
            <p:nvPr/>
          </p:nvSpPr>
          <p:spPr>
            <a:xfrm>
              <a:off x="5867400" y="1538103"/>
              <a:ext cx="381000" cy="769868"/>
            </a:xfrm>
            <a:prstGeom prst="rect">
              <a:avLst/>
            </a:prstGeom>
            <a:noFill/>
          </p:spPr>
          <p:txBody>
            <a:bodyPr>
              <a:spAutoFit/>
            </a:bodyPr>
            <a:lstStyle/>
            <a:p>
              <a:pPr algn="ctr" fontAlgn="auto">
                <a:spcBef>
                  <a:spcPts val="0"/>
                </a:spcBef>
                <a:spcAft>
                  <a:spcPts val="0"/>
                </a:spcAft>
                <a:defRPr/>
              </a:pPr>
              <a:r>
                <a:rPr lang="en-US" sz="4400" kern="0" dirty="0">
                  <a:solidFill>
                    <a:sysClr val="window" lastClr="FFFFFF"/>
                  </a:solidFill>
                  <a:latin typeface="+mn-lt"/>
                  <a:cs typeface="+mn-cs"/>
                </a:rPr>
                <a:t>=</a:t>
              </a:r>
            </a:p>
          </p:txBody>
        </p:sp>
        <p:pic>
          <p:nvPicPr>
            <p:cNvPr id="41" name="Picture 40" descr="Healingisourpurpose.jpg"/>
            <p:cNvPicPr>
              <a:picLocks noChangeAspect="1"/>
            </p:cNvPicPr>
            <p:nvPr/>
          </p:nvPicPr>
          <p:blipFill>
            <a:blip r:embed="rId3" cstate="screen"/>
            <a:srcRect/>
            <a:stretch>
              <a:fillRect/>
            </a:stretch>
          </p:blipFill>
          <p:spPr>
            <a:xfrm>
              <a:off x="6400800" y="2743200"/>
              <a:ext cx="2229032" cy="20499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6" name="TextBox 45"/>
            <p:cNvSpPr txBox="1"/>
            <p:nvPr/>
          </p:nvSpPr>
          <p:spPr>
            <a:xfrm>
              <a:off x="6599238" y="5220775"/>
              <a:ext cx="1905000" cy="646054"/>
            </a:xfrm>
            <a:prstGeom prst="rect">
              <a:avLst/>
            </a:prstGeom>
            <a:noFill/>
          </p:spPr>
          <p:txBody>
            <a:bodyPr>
              <a:spAutoFit/>
            </a:bodyPr>
            <a:lstStyle/>
            <a:p>
              <a:pPr algn="ctr" fontAlgn="auto">
                <a:spcBef>
                  <a:spcPts val="0"/>
                </a:spcBef>
                <a:spcAft>
                  <a:spcPts val="0"/>
                </a:spcAft>
                <a:defRPr/>
              </a:pPr>
              <a:r>
                <a:rPr lang="en-US" b="1" i="1" kern="0" dirty="0">
                  <a:latin typeface="+mn-lt"/>
                  <a:cs typeface="+mn-cs"/>
                </a:rPr>
                <a:t>Loyalty </a:t>
              </a:r>
              <a:r>
                <a:rPr lang="en-US" b="1" i="1" kern="0" dirty="0">
                  <a:latin typeface="+mn-lt"/>
                  <a:cs typeface="+mn-cs"/>
                </a:rPr>
                <a:t>and Growth</a:t>
              </a:r>
              <a:endParaRPr lang="en-US" b="1" i="1" kern="0" dirty="0">
                <a:latin typeface="+mn-lt"/>
                <a:cs typeface="+mn-cs"/>
              </a:endParaRPr>
            </a:p>
          </p:txBody>
        </p:sp>
      </p:grpSp>
      <p:grpSp>
        <p:nvGrpSpPr>
          <p:cNvPr id="3" name="Group 34"/>
          <p:cNvGrpSpPr>
            <a:grpSpLocks/>
          </p:cNvGrpSpPr>
          <p:nvPr/>
        </p:nvGrpSpPr>
        <p:grpSpPr bwMode="auto">
          <a:xfrm>
            <a:off x="2819400" y="1508125"/>
            <a:ext cx="3581400" cy="4648200"/>
            <a:chOff x="2819400" y="1219200"/>
            <a:chExt cx="3581400" cy="4648200"/>
          </a:xfrm>
        </p:grpSpPr>
        <p:grpSp>
          <p:nvGrpSpPr>
            <p:cNvPr id="45070" name="Group 32"/>
            <p:cNvGrpSpPr>
              <a:grpSpLocks/>
            </p:cNvGrpSpPr>
            <p:nvPr/>
          </p:nvGrpSpPr>
          <p:grpSpPr bwMode="auto">
            <a:xfrm>
              <a:off x="2819400" y="1219200"/>
              <a:ext cx="3124200" cy="4648200"/>
              <a:chOff x="2819400" y="1219200"/>
              <a:chExt cx="3124200" cy="4648200"/>
            </a:xfrm>
          </p:grpSpPr>
          <p:sp>
            <p:nvSpPr>
              <p:cNvPr id="50" name="Rounded Rectangle 49"/>
              <p:cNvSpPr/>
              <p:nvPr/>
            </p:nvSpPr>
            <p:spPr>
              <a:xfrm>
                <a:off x="3429000" y="1676400"/>
                <a:ext cx="2286000" cy="4114800"/>
              </a:xfrm>
              <a:prstGeom prst="roundRect">
                <a:avLst/>
              </a:prstGeom>
              <a:solidFill>
                <a:srgbClr val="7B6E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kern="0" dirty="0">
                  <a:solidFill>
                    <a:srgbClr val="7B6E66"/>
                  </a:solidFill>
                  <a:latin typeface="Calibri"/>
                  <a:cs typeface="+mn-cs"/>
                </a:endParaRPr>
              </a:p>
            </p:txBody>
          </p:sp>
          <p:sp>
            <p:nvSpPr>
              <p:cNvPr id="51" name="TextBox 50"/>
              <p:cNvSpPr txBox="1"/>
              <p:nvPr/>
            </p:nvSpPr>
            <p:spPr>
              <a:xfrm>
                <a:off x="3243263" y="1685925"/>
                <a:ext cx="2590800" cy="523875"/>
              </a:xfrm>
              <a:prstGeom prst="rect">
                <a:avLst/>
              </a:prstGeom>
              <a:noFill/>
            </p:spPr>
            <p:txBody>
              <a:bodyPr>
                <a:spAutoFit/>
              </a:bodyPr>
              <a:lstStyle/>
              <a:p>
                <a:pPr algn="ctr" fontAlgn="auto">
                  <a:spcBef>
                    <a:spcPts val="0"/>
                  </a:spcBef>
                  <a:spcAft>
                    <a:spcPts val="0"/>
                  </a:spcAft>
                  <a:defRPr/>
                </a:pPr>
                <a:r>
                  <a:rPr lang="en-US" sz="2800" b="1" kern="0" dirty="0">
                    <a:solidFill>
                      <a:sysClr val="window" lastClr="FFFFFF"/>
                    </a:solidFill>
                    <a:latin typeface="+mn-lt"/>
                    <a:cs typeface="+mn-cs"/>
                  </a:rPr>
                  <a:t>Empathy</a:t>
                </a:r>
              </a:p>
            </p:txBody>
          </p:sp>
          <p:sp>
            <p:nvSpPr>
              <p:cNvPr id="52" name="TextBox 51"/>
              <p:cNvSpPr txBox="1"/>
              <p:nvPr/>
            </p:nvSpPr>
            <p:spPr>
              <a:xfrm>
                <a:off x="2819400" y="1524000"/>
                <a:ext cx="381000" cy="769938"/>
              </a:xfrm>
              <a:prstGeom prst="rect">
                <a:avLst/>
              </a:prstGeom>
              <a:noFill/>
            </p:spPr>
            <p:txBody>
              <a:bodyPr>
                <a:spAutoFit/>
              </a:bodyPr>
              <a:lstStyle/>
              <a:p>
                <a:pPr algn="ctr" fontAlgn="auto">
                  <a:spcBef>
                    <a:spcPts val="0"/>
                  </a:spcBef>
                  <a:spcAft>
                    <a:spcPts val="0"/>
                  </a:spcAft>
                  <a:defRPr/>
                </a:pPr>
                <a:r>
                  <a:rPr lang="en-US" sz="4400" kern="0" dirty="0">
                    <a:solidFill>
                      <a:sysClr val="window" lastClr="FFFFFF"/>
                    </a:solidFill>
                    <a:latin typeface="+mn-lt"/>
                    <a:cs typeface="+mn-cs"/>
                  </a:rPr>
                  <a:t>+</a:t>
                </a:r>
              </a:p>
            </p:txBody>
          </p:sp>
          <p:pic>
            <p:nvPicPr>
              <p:cNvPr id="53" name="Picture 52" descr="cancer.jpg"/>
              <p:cNvPicPr>
                <a:picLocks noChangeAspect="1"/>
              </p:cNvPicPr>
              <p:nvPr/>
            </p:nvPicPr>
            <p:blipFill>
              <a:blip r:embed="rId4" cstate="screen"/>
              <a:srcRect/>
              <a:stretch>
                <a:fillRect/>
              </a:stretch>
            </p:blipFill>
            <p:spPr>
              <a:xfrm>
                <a:off x="3610428" y="2743200"/>
                <a:ext cx="1905000" cy="20221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4" name="TextBox 53"/>
              <p:cNvSpPr txBox="1"/>
              <p:nvPr/>
            </p:nvSpPr>
            <p:spPr>
              <a:xfrm>
                <a:off x="3505200" y="4805363"/>
                <a:ext cx="2057400" cy="922337"/>
              </a:xfrm>
              <a:prstGeom prst="rect">
                <a:avLst/>
              </a:prstGeom>
              <a:noFill/>
            </p:spPr>
            <p:txBody>
              <a:bodyPr>
                <a:spAutoFit/>
              </a:bodyPr>
              <a:lstStyle/>
              <a:p>
                <a:pPr algn="ctr" fontAlgn="auto">
                  <a:spcBef>
                    <a:spcPts val="0"/>
                  </a:spcBef>
                  <a:spcAft>
                    <a:spcPts val="0"/>
                  </a:spcAft>
                  <a:defRPr/>
                </a:pPr>
                <a:r>
                  <a:rPr lang="en-US" b="1" i="1" kern="0" dirty="0">
                    <a:solidFill>
                      <a:sysClr val="window" lastClr="FFFFFF"/>
                    </a:solidFill>
                    <a:latin typeface="+mn-lt"/>
                    <a:cs typeface="+mn-cs"/>
                  </a:rPr>
                  <a:t>Communication, Relationship, Emotions</a:t>
                </a:r>
                <a:endParaRPr lang="en-US" b="1" i="1" kern="0" dirty="0">
                  <a:solidFill>
                    <a:sysClr val="window" lastClr="FFFFFF"/>
                  </a:solidFill>
                  <a:latin typeface="+mn-lt"/>
                  <a:cs typeface="+mn-cs"/>
                </a:endParaRPr>
              </a:p>
            </p:txBody>
          </p:sp>
          <p:grpSp>
            <p:nvGrpSpPr>
              <p:cNvPr id="45079" name="Group 19"/>
              <p:cNvGrpSpPr>
                <a:grpSpLocks/>
              </p:cNvGrpSpPr>
              <p:nvPr/>
            </p:nvGrpSpPr>
            <p:grpSpPr bwMode="auto">
              <a:xfrm>
                <a:off x="3200400" y="1219200"/>
                <a:ext cx="2743200" cy="4648200"/>
                <a:chOff x="182993" y="1219200"/>
                <a:chExt cx="2743200" cy="4648200"/>
              </a:xfrm>
            </p:grpSpPr>
            <p:sp>
              <p:nvSpPr>
                <p:cNvPr id="56" name="Rectangle 55"/>
                <p:cNvSpPr/>
                <p:nvPr/>
              </p:nvSpPr>
              <p:spPr>
                <a:xfrm>
                  <a:off x="182993" y="1371600"/>
                  <a:ext cx="2743200" cy="4495800"/>
                </a:xfrm>
                <a:prstGeom prst="rect">
                  <a:avLst/>
                </a:prstGeom>
                <a:noFill/>
                <a:ln w="57150" cap="flat" cmpd="sng" algn="ctr">
                  <a:solidFill>
                    <a:srgbClr val="008996"/>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57" name="TextBox 56"/>
                <p:cNvSpPr txBox="1"/>
                <p:nvPr/>
              </p:nvSpPr>
              <p:spPr>
                <a:xfrm>
                  <a:off x="487793" y="1219200"/>
                  <a:ext cx="2057400" cy="338138"/>
                </a:xfrm>
                <a:prstGeom prst="rect">
                  <a:avLst/>
                </a:prstGeom>
                <a:solidFill>
                  <a:sysClr val="window" lastClr="FFFFFF"/>
                </a:solidFill>
                <a:ln w="25400" cap="flat" cmpd="sng" algn="ctr">
                  <a:solidFill>
                    <a:srgbClr val="008996"/>
                  </a:solidFill>
                  <a:prstDash val="solid"/>
                </a:ln>
                <a:effectLst/>
              </p:spPr>
              <p:txBody>
                <a:bodyPr>
                  <a:spAutoFit/>
                </a:bodyPr>
                <a:lstStyle/>
                <a:p>
                  <a:pPr algn="ctr" fontAlgn="auto">
                    <a:spcBef>
                      <a:spcPts val="0"/>
                    </a:spcBef>
                    <a:spcAft>
                      <a:spcPts val="0"/>
                    </a:spcAft>
                    <a:defRPr/>
                  </a:pPr>
                  <a:r>
                    <a:rPr lang="en-US" sz="1600" b="1" kern="0" dirty="0">
                      <a:solidFill>
                        <a:sysClr val="windowText" lastClr="000000"/>
                      </a:solidFill>
                      <a:latin typeface="Calibri"/>
                      <a:cs typeface="+mn-cs"/>
                    </a:rPr>
                    <a:t>Experience Mapping</a:t>
                  </a:r>
                </a:p>
              </p:txBody>
            </p:sp>
          </p:grpSp>
        </p:grpSp>
        <p:sp>
          <p:nvSpPr>
            <p:cNvPr id="45071" name="TextBox 36"/>
            <p:cNvSpPr txBox="1">
              <a:spLocks noChangeArrowheads="1"/>
            </p:cNvSpPr>
            <p:nvPr/>
          </p:nvSpPr>
          <p:spPr bwMode="auto">
            <a:xfrm>
              <a:off x="6019800" y="1690914"/>
              <a:ext cx="381000" cy="769441"/>
            </a:xfrm>
            <a:prstGeom prst="rect">
              <a:avLst/>
            </a:prstGeom>
            <a:noFill/>
            <a:ln w="9525">
              <a:noFill/>
              <a:miter lim="800000"/>
              <a:headEnd/>
              <a:tailEnd/>
            </a:ln>
          </p:spPr>
          <p:txBody>
            <a:bodyPr>
              <a:spAutoFit/>
            </a:bodyPr>
            <a:lstStyle/>
            <a:p>
              <a:pPr algn="ctr"/>
              <a:r>
                <a:rPr lang="en-US" sz="4400">
                  <a:latin typeface="Calibri" pitchFamily="34" charset="0"/>
                </a:rPr>
                <a:t>=</a:t>
              </a:r>
            </a:p>
          </p:txBody>
        </p:sp>
      </p:grpSp>
      <p:grpSp>
        <p:nvGrpSpPr>
          <p:cNvPr id="6" name="Group 45"/>
          <p:cNvGrpSpPr>
            <a:grpSpLocks/>
          </p:cNvGrpSpPr>
          <p:nvPr/>
        </p:nvGrpSpPr>
        <p:grpSpPr bwMode="auto">
          <a:xfrm>
            <a:off x="304800" y="1508125"/>
            <a:ext cx="2895600" cy="4648200"/>
            <a:chOff x="304800" y="1219201"/>
            <a:chExt cx="2895600" cy="4648199"/>
          </a:xfrm>
        </p:grpSpPr>
        <p:grpSp>
          <p:nvGrpSpPr>
            <p:cNvPr id="45062" name="Group 41"/>
            <p:cNvGrpSpPr>
              <a:grpSpLocks/>
            </p:cNvGrpSpPr>
            <p:nvPr/>
          </p:nvGrpSpPr>
          <p:grpSpPr bwMode="auto">
            <a:xfrm>
              <a:off x="304800" y="1219201"/>
              <a:ext cx="2438400" cy="4648199"/>
              <a:chOff x="304800" y="1219201"/>
              <a:chExt cx="2438400" cy="4648199"/>
            </a:xfrm>
          </p:grpSpPr>
          <p:sp>
            <p:nvSpPr>
              <p:cNvPr id="61" name="TextBox 60"/>
              <p:cNvSpPr txBox="1"/>
              <p:nvPr/>
            </p:nvSpPr>
            <p:spPr>
              <a:xfrm>
                <a:off x="304800" y="1671639"/>
                <a:ext cx="2438400" cy="523875"/>
              </a:xfrm>
              <a:prstGeom prst="rect">
                <a:avLst/>
              </a:prstGeom>
              <a:noFill/>
            </p:spPr>
            <p:txBody>
              <a:bodyPr>
                <a:spAutoFit/>
              </a:bodyPr>
              <a:lstStyle/>
              <a:p>
                <a:pPr algn="ctr" fontAlgn="auto">
                  <a:spcBef>
                    <a:spcPts val="0"/>
                  </a:spcBef>
                  <a:spcAft>
                    <a:spcPts val="0"/>
                  </a:spcAft>
                  <a:defRPr/>
                </a:pPr>
                <a:r>
                  <a:rPr lang="en-US" sz="2800" b="1" kern="0" dirty="0">
                    <a:latin typeface="+mn-lt"/>
                    <a:cs typeface="+mn-cs"/>
                  </a:rPr>
                  <a:t>Efficiency</a:t>
                </a:r>
              </a:p>
            </p:txBody>
          </p:sp>
          <p:pic>
            <p:nvPicPr>
              <p:cNvPr id="62" name="Picture 61" descr="surgery.jpg"/>
              <p:cNvPicPr>
                <a:picLocks noChangeAspect="1"/>
              </p:cNvPicPr>
              <p:nvPr/>
            </p:nvPicPr>
            <p:blipFill>
              <a:blip r:embed="rId5" cstate="screen"/>
              <a:srcRect/>
              <a:stretch>
                <a:fillRect/>
              </a:stretch>
            </p:blipFill>
            <p:spPr>
              <a:xfrm>
                <a:off x="609539" y="2743200"/>
                <a:ext cx="1905061" cy="20523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3" name="TextBox 62"/>
              <p:cNvSpPr txBox="1"/>
              <p:nvPr/>
            </p:nvSpPr>
            <p:spPr>
              <a:xfrm>
                <a:off x="609600" y="5105400"/>
                <a:ext cx="1905000" cy="646113"/>
              </a:xfrm>
              <a:prstGeom prst="rect">
                <a:avLst/>
              </a:prstGeom>
              <a:noFill/>
            </p:spPr>
            <p:txBody>
              <a:bodyPr>
                <a:spAutoFit/>
              </a:bodyPr>
              <a:lstStyle/>
              <a:p>
                <a:pPr algn="ctr" fontAlgn="auto">
                  <a:spcBef>
                    <a:spcPts val="0"/>
                  </a:spcBef>
                  <a:spcAft>
                    <a:spcPts val="0"/>
                  </a:spcAft>
                  <a:defRPr/>
                </a:pPr>
                <a:r>
                  <a:rPr lang="en-US" b="1" i="1" kern="0" dirty="0">
                    <a:latin typeface="+mn-lt"/>
                    <a:cs typeface="+mn-cs"/>
                  </a:rPr>
                  <a:t>Quality, Safety, Flow</a:t>
                </a:r>
                <a:endParaRPr lang="en-US" b="1" i="1" kern="0" dirty="0">
                  <a:latin typeface="+mn-lt"/>
                  <a:cs typeface="+mn-cs"/>
                </a:endParaRPr>
              </a:p>
            </p:txBody>
          </p:sp>
          <p:grpSp>
            <p:nvGrpSpPr>
              <p:cNvPr id="45067" name="Group 51"/>
              <p:cNvGrpSpPr>
                <a:grpSpLocks/>
              </p:cNvGrpSpPr>
              <p:nvPr/>
            </p:nvGrpSpPr>
            <p:grpSpPr bwMode="auto">
              <a:xfrm>
                <a:off x="304800" y="1219201"/>
                <a:ext cx="2438400" cy="4648199"/>
                <a:chOff x="304800" y="1219201"/>
                <a:chExt cx="2438400" cy="4648199"/>
              </a:xfrm>
            </p:grpSpPr>
            <p:sp>
              <p:nvSpPr>
                <p:cNvPr id="65" name="Rectangle 16"/>
                <p:cNvSpPr/>
                <p:nvPr/>
              </p:nvSpPr>
              <p:spPr>
                <a:xfrm>
                  <a:off x="304800" y="1371601"/>
                  <a:ext cx="2438400" cy="4495799"/>
                </a:xfrm>
                <a:prstGeom prst="rect">
                  <a:avLst/>
                </a:prstGeom>
                <a:noFill/>
                <a:ln w="57150" cap="flat" cmpd="sng" algn="ctr">
                  <a:solidFill>
                    <a:srgbClr val="008996"/>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66" name="TextBox 22"/>
                <p:cNvSpPr txBox="1"/>
                <p:nvPr/>
              </p:nvSpPr>
              <p:spPr>
                <a:xfrm>
                  <a:off x="457200" y="1219201"/>
                  <a:ext cx="2057400" cy="338138"/>
                </a:xfrm>
                <a:prstGeom prst="rect">
                  <a:avLst/>
                </a:prstGeom>
                <a:solidFill>
                  <a:sysClr val="window" lastClr="FFFFFF"/>
                </a:solidFill>
                <a:ln w="25400" cap="flat" cmpd="sng" algn="ctr">
                  <a:solidFill>
                    <a:srgbClr val="008996"/>
                  </a:solidFill>
                  <a:prstDash val="solid"/>
                </a:ln>
                <a:effectLst/>
              </p:spPr>
              <p:txBody>
                <a:bodyPr>
                  <a:spAutoFit/>
                </a:bodyPr>
                <a:lstStyle/>
                <a:p>
                  <a:pPr algn="ctr" fontAlgn="auto">
                    <a:spcBef>
                      <a:spcPts val="0"/>
                    </a:spcBef>
                    <a:spcAft>
                      <a:spcPts val="0"/>
                    </a:spcAft>
                    <a:defRPr/>
                  </a:pPr>
                  <a:r>
                    <a:rPr lang="en-US" sz="1600" b="1" kern="0" dirty="0">
                      <a:solidFill>
                        <a:sysClr val="windowText" lastClr="000000"/>
                      </a:solidFill>
                      <a:latin typeface="Calibri"/>
                      <a:cs typeface="+mn-cs"/>
                    </a:rPr>
                    <a:t>Lean </a:t>
                  </a:r>
                </a:p>
              </p:txBody>
            </p:sp>
          </p:grpSp>
        </p:grpSp>
        <p:sp>
          <p:nvSpPr>
            <p:cNvPr id="45063" name="TextBox 47"/>
            <p:cNvSpPr txBox="1">
              <a:spLocks noChangeArrowheads="1"/>
            </p:cNvSpPr>
            <p:nvPr/>
          </p:nvSpPr>
          <p:spPr bwMode="auto">
            <a:xfrm>
              <a:off x="2819400" y="1676400"/>
              <a:ext cx="381000" cy="769441"/>
            </a:xfrm>
            <a:prstGeom prst="rect">
              <a:avLst/>
            </a:prstGeom>
            <a:noFill/>
            <a:ln w="9525">
              <a:noFill/>
              <a:miter lim="800000"/>
              <a:headEnd/>
              <a:tailEnd/>
            </a:ln>
          </p:spPr>
          <p:txBody>
            <a:bodyPr>
              <a:spAutoFit/>
            </a:bodyPr>
            <a:lstStyle/>
            <a:p>
              <a:pPr algn="ctr"/>
              <a:r>
                <a:rPr lang="en-US" sz="4400">
                  <a:latin typeface="Calibri" pitchFamily="34" charset="0"/>
                </a:rPr>
                <a:t>+</a:t>
              </a:r>
            </a:p>
          </p:txBody>
        </p:sp>
      </p:grpSp>
      <p:sp>
        <p:nvSpPr>
          <p:cNvPr id="28" name="Rectangle 27"/>
          <p:cNvSpPr/>
          <p:nvPr/>
        </p:nvSpPr>
        <p:spPr>
          <a:xfrm>
            <a:off x="7605713" y="6203950"/>
            <a:ext cx="1157287" cy="349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19063"/>
            <a:ext cx="7848600" cy="846137"/>
          </a:xfrm>
        </p:spPr>
        <p:txBody>
          <a:bodyPr/>
          <a:lstStyle/>
          <a:p>
            <a:r>
              <a:rPr lang="en-US" smtClean="0">
                <a:latin typeface="Calibri" pitchFamily="34" charset="0"/>
              </a:rPr>
              <a:t>1. Build Infrastructure for Change</a:t>
            </a:r>
          </a:p>
        </p:txBody>
      </p:sp>
      <p:pic>
        <p:nvPicPr>
          <p:cNvPr id="47106" name="Picture 2"/>
          <p:cNvPicPr>
            <a:picLocks noChangeAspect="1" noChangeArrowheads="1"/>
          </p:cNvPicPr>
          <p:nvPr/>
        </p:nvPicPr>
        <p:blipFill>
          <a:blip r:embed="rId3"/>
          <a:srcRect/>
          <a:stretch>
            <a:fillRect/>
          </a:stretch>
        </p:blipFill>
        <p:spPr bwMode="auto">
          <a:xfrm>
            <a:off x="463550" y="1408113"/>
            <a:ext cx="2300288" cy="993775"/>
          </a:xfrm>
          <a:prstGeom prst="rect">
            <a:avLst/>
          </a:prstGeom>
          <a:noFill/>
          <a:ln w="9525">
            <a:noFill/>
            <a:miter lim="800000"/>
            <a:headEnd/>
            <a:tailEnd/>
          </a:ln>
        </p:spPr>
      </p:pic>
      <p:sp>
        <p:nvSpPr>
          <p:cNvPr id="21" name="TextBox 20"/>
          <p:cNvSpPr txBox="1">
            <a:spLocks noChangeArrowheads="1"/>
          </p:cNvSpPr>
          <p:nvPr/>
        </p:nvSpPr>
        <p:spPr bwMode="auto">
          <a:xfrm>
            <a:off x="96838" y="6056313"/>
            <a:ext cx="2667000" cy="585787"/>
          </a:xfrm>
          <a:prstGeom prst="rect">
            <a:avLst/>
          </a:prstGeom>
          <a:solidFill>
            <a:schemeClr val="bg1"/>
          </a:solidFill>
          <a:ln w="9525">
            <a:noFill/>
            <a:miter lim="800000"/>
            <a:headEnd/>
            <a:tailEnd/>
          </a:ln>
        </p:spPr>
        <p:txBody>
          <a:bodyPr>
            <a:spAutoFit/>
          </a:bodyPr>
          <a:lstStyle/>
          <a:p>
            <a:pPr algn="ctr"/>
            <a:r>
              <a:rPr lang="en-US" sz="3200" b="1">
                <a:solidFill>
                  <a:schemeClr val="tx2"/>
                </a:solidFill>
                <a:latin typeface="Calibri" pitchFamily="34" charset="0"/>
              </a:rPr>
              <a:t>Quality</a:t>
            </a:r>
          </a:p>
        </p:txBody>
      </p:sp>
      <p:sp>
        <p:nvSpPr>
          <p:cNvPr id="22" name="TextBox 21"/>
          <p:cNvSpPr txBox="1">
            <a:spLocks noChangeArrowheads="1"/>
          </p:cNvSpPr>
          <p:nvPr/>
        </p:nvSpPr>
        <p:spPr bwMode="auto">
          <a:xfrm>
            <a:off x="2992438" y="6056313"/>
            <a:ext cx="2743200" cy="585787"/>
          </a:xfrm>
          <a:prstGeom prst="rect">
            <a:avLst/>
          </a:prstGeom>
          <a:solidFill>
            <a:schemeClr val="bg1"/>
          </a:solidFill>
          <a:ln w="9525">
            <a:noFill/>
            <a:miter lim="800000"/>
            <a:headEnd/>
            <a:tailEnd/>
          </a:ln>
        </p:spPr>
        <p:txBody>
          <a:bodyPr>
            <a:spAutoFit/>
          </a:bodyPr>
          <a:lstStyle/>
          <a:p>
            <a:pPr algn="ctr"/>
            <a:r>
              <a:rPr lang="en-US" sz="3200" b="1">
                <a:solidFill>
                  <a:schemeClr val="tx2"/>
                </a:solidFill>
                <a:latin typeface="Calibri" pitchFamily="34" charset="0"/>
              </a:rPr>
              <a:t>Safety</a:t>
            </a:r>
          </a:p>
        </p:txBody>
      </p:sp>
      <p:sp>
        <p:nvSpPr>
          <p:cNvPr id="24" name="Plus 23"/>
          <p:cNvSpPr/>
          <p:nvPr/>
        </p:nvSpPr>
        <p:spPr>
          <a:xfrm>
            <a:off x="2611438" y="6126163"/>
            <a:ext cx="457200" cy="457200"/>
          </a:xfrm>
          <a:prstGeom prst="mathPlus">
            <a:avLst/>
          </a:prstGeom>
          <a:solidFill>
            <a:schemeClr val="bg1"/>
          </a:solidFill>
          <a:ln>
            <a:solidFill>
              <a:srgbClr val="EDA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25" name="Plus 24"/>
          <p:cNvSpPr/>
          <p:nvPr/>
        </p:nvSpPr>
        <p:spPr>
          <a:xfrm>
            <a:off x="5354638" y="6126163"/>
            <a:ext cx="457200" cy="457200"/>
          </a:xfrm>
          <a:prstGeom prst="mathPlus">
            <a:avLst/>
          </a:prstGeom>
          <a:solidFill>
            <a:schemeClr val="bg1"/>
          </a:solidFill>
          <a:ln>
            <a:solidFill>
              <a:srgbClr val="EDA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10" name="TextBox 9"/>
          <p:cNvSpPr txBox="1">
            <a:spLocks noChangeArrowheads="1"/>
          </p:cNvSpPr>
          <p:nvPr/>
        </p:nvSpPr>
        <p:spPr bwMode="auto">
          <a:xfrm>
            <a:off x="3379788" y="1419225"/>
            <a:ext cx="2376487" cy="461963"/>
          </a:xfrm>
          <a:prstGeom prst="rect">
            <a:avLst/>
          </a:prstGeom>
          <a:noFill/>
          <a:ln w="19050">
            <a:solidFill>
              <a:schemeClr val="tx1"/>
            </a:solidFill>
            <a:miter lim="800000"/>
            <a:headEnd/>
            <a:tailEnd/>
          </a:ln>
        </p:spPr>
        <p:txBody>
          <a:bodyPr>
            <a:spAutoFit/>
          </a:bodyPr>
          <a:lstStyle/>
          <a:p>
            <a:pPr algn="ctr"/>
            <a:r>
              <a:rPr lang="en-US" sz="2400">
                <a:latin typeface="Calibri" pitchFamily="34" charset="0"/>
              </a:rPr>
              <a:t>President</a:t>
            </a:r>
          </a:p>
        </p:txBody>
      </p:sp>
      <p:sp>
        <p:nvSpPr>
          <p:cNvPr id="11" name="TextBox 10"/>
          <p:cNvSpPr txBox="1">
            <a:spLocks noChangeArrowheads="1"/>
          </p:cNvSpPr>
          <p:nvPr/>
        </p:nvSpPr>
        <p:spPr bwMode="auto">
          <a:xfrm>
            <a:off x="3379788" y="2387600"/>
            <a:ext cx="2376487" cy="831850"/>
          </a:xfrm>
          <a:prstGeom prst="rect">
            <a:avLst/>
          </a:prstGeom>
          <a:solidFill>
            <a:schemeClr val="tx2">
              <a:alpha val="7059"/>
            </a:schemeClr>
          </a:solidFill>
          <a:ln w="28575">
            <a:solidFill>
              <a:schemeClr val="tx2"/>
            </a:solidFill>
            <a:miter lim="800000"/>
            <a:headEnd/>
            <a:tailEnd/>
          </a:ln>
        </p:spPr>
        <p:txBody>
          <a:bodyPr>
            <a:spAutoFit/>
          </a:bodyPr>
          <a:lstStyle/>
          <a:p>
            <a:pPr algn="ctr"/>
            <a:r>
              <a:rPr lang="en-US" sz="2400" b="1">
                <a:solidFill>
                  <a:schemeClr val="bg2"/>
                </a:solidFill>
                <a:latin typeface="Calibri" pitchFamily="34" charset="0"/>
              </a:rPr>
              <a:t>Chief Medical Officer</a:t>
            </a:r>
          </a:p>
        </p:txBody>
      </p:sp>
      <p:sp>
        <p:nvSpPr>
          <p:cNvPr id="12" name="TextBox 11"/>
          <p:cNvSpPr txBox="1">
            <a:spLocks noChangeArrowheads="1"/>
          </p:cNvSpPr>
          <p:nvPr/>
        </p:nvSpPr>
        <p:spPr bwMode="auto">
          <a:xfrm>
            <a:off x="6221413" y="2387600"/>
            <a:ext cx="2374900" cy="831850"/>
          </a:xfrm>
          <a:prstGeom prst="rect">
            <a:avLst/>
          </a:prstGeom>
          <a:solidFill>
            <a:schemeClr val="tx2">
              <a:alpha val="7059"/>
            </a:schemeClr>
          </a:solidFill>
          <a:ln w="28575">
            <a:solidFill>
              <a:schemeClr val="tx2"/>
            </a:solidFill>
            <a:miter lim="800000"/>
            <a:headEnd/>
            <a:tailEnd/>
          </a:ln>
        </p:spPr>
        <p:txBody>
          <a:bodyPr>
            <a:spAutoFit/>
          </a:bodyPr>
          <a:lstStyle/>
          <a:p>
            <a:pPr algn="ctr"/>
            <a:r>
              <a:rPr lang="en-US" sz="2400" b="1">
                <a:solidFill>
                  <a:schemeClr val="bg2"/>
                </a:solidFill>
                <a:latin typeface="Calibri" pitchFamily="34" charset="0"/>
              </a:rPr>
              <a:t>Chief Nursing Officer</a:t>
            </a:r>
          </a:p>
        </p:txBody>
      </p:sp>
      <p:sp>
        <p:nvSpPr>
          <p:cNvPr id="13" name="TextBox 12"/>
          <p:cNvSpPr txBox="1">
            <a:spLocks noChangeArrowheads="1"/>
          </p:cNvSpPr>
          <p:nvPr/>
        </p:nvSpPr>
        <p:spPr bwMode="auto">
          <a:xfrm>
            <a:off x="3394075" y="3635375"/>
            <a:ext cx="2376488" cy="646113"/>
          </a:xfrm>
          <a:prstGeom prst="rect">
            <a:avLst/>
          </a:prstGeom>
          <a:noFill/>
          <a:ln w="15875">
            <a:solidFill>
              <a:schemeClr val="tx1"/>
            </a:solidFill>
            <a:miter lim="800000"/>
            <a:headEnd/>
            <a:tailEnd/>
          </a:ln>
        </p:spPr>
        <p:txBody>
          <a:bodyPr>
            <a:spAutoFit/>
          </a:bodyPr>
          <a:lstStyle/>
          <a:p>
            <a:pPr algn="ctr"/>
            <a:r>
              <a:rPr lang="en-US">
                <a:latin typeface="Calibri" pitchFamily="34" charset="0"/>
              </a:rPr>
              <a:t>Executive Director, Experience</a:t>
            </a:r>
          </a:p>
        </p:txBody>
      </p:sp>
      <p:sp>
        <p:nvSpPr>
          <p:cNvPr id="14" name="TextBox 13"/>
          <p:cNvSpPr txBox="1">
            <a:spLocks noChangeArrowheads="1"/>
          </p:cNvSpPr>
          <p:nvPr/>
        </p:nvSpPr>
        <p:spPr bwMode="auto">
          <a:xfrm>
            <a:off x="6221413" y="3648075"/>
            <a:ext cx="2374900" cy="646113"/>
          </a:xfrm>
          <a:prstGeom prst="rect">
            <a:avLst/>
          </a:prstGeom>
          <a:noFill/>
          <a:ln w="15875">
            <a:solidFill>
              <a:schemeClr val="tx1"/>
            </a:solidFill>
            <a:miter lim="800000"/>
            <a:headEnd/>
            <a:tailEnd/>
          </a:ln>
        </p:spPr>
        <p:txBody>
          <a:bodyPr>
            <a:spAutoFit/>
          </a:bodyPr>
          <a:lstStyle/>
          <a:p>
            <a:pPr algn="ctr"/>
            <a:r>
              <a:rPr lang="en-US">
                <a:latin typeface="Calibri" pitchFamily="34" charset="0"/>
              </a:rPr>
              <a:t>Program Director, </a:t>
            </a:r>
          </a:p>
          <a:p>
            <a:pPr algn="ctr"/>
            <a:r>
              <a:rPr lang="en-US">
                <a:latin typeface="Calibri" pitchFamily="34" charset="0"/>
              </a:rPr>
              <a:t>Care Experience</a:t>
            </a:r>
          </a:p>
        </p:txBody>
      </p:sp>
      <p:sp>
        <p:nvSpPr>
          <p:cNvPr id="16" name="TextBox 15"/>
          <p:cNvSpPr txBox="1">
            <a:spLocks noChangeArrowheads="1"/>
          </p:cNvSpPr>
          <p:nvPr/>
        </p:nvSpPr>
        <p:spPr bwMode="auto">
          <a:xfrm>
            <a:off x="6858000" y="4908550"/>
            <a:ext cx="1738313" cy="954088"/>
          </a:xfrm>
          <a:prstGeom prst="rect">
            <a:avLst/>
          </a:prstGeom>
          <a:noFill/>
          <a:ln w="15875">
            <a:solidFill>
              <a:schemeClr val="tx1"/>
            </a:solidFill>
            <a:miter lim="800000"/>
            <a:headEnd/>
            <a:tailEnd/>
          </a:ln>
        </p:spPr>
        <p:txBody>
          <a:bodyPr>
            <a:spAutoFit/>
          </a:bodyPr>
          <a:lstStyle/>
          <a:p>
            <a:pPr algn="ctr"/>
            <a:endParaRPr lang="en-US" sz="900">
              <a:latin typeface="Calibri" pitchFamily="34" charset="0"/>
            </a:endParaRPr>
          </a:p>
          <a:p>
            <a:pPr algn="ctr"/>
            <a:r>
              <a:rPr lang="en-US">
                <a:latin typeface="Calibri" pitchFamily="34" charset="0"/>
              </a:rPr>
              <a:t>Friends and Family Program</a:t>
            </a:r>
          </a:p>
          <a:p>
            <a:pPr algn="ctr"/>
            <a:endParaRPr lang="en-US" sz="900">
              <a:latin typeface="Calibri" pitchFamily="34" charset="0"/>
            </a:endParaRPr>
          </a:p>
        </p:txBody>
      </p:sp>
      <p:sp>
        <p:nvSpPr>
          <p:cNvPr id="19" name="TextBox 18"/>
          <p:cNvSpPr txBox="1">
            <a:spLocks noChangeArrowheads="1"/>
          </p:cNvSpPr>
          <p:nvPr/>
        </p:nvSpPr>
        <p:spPr bwMode="auto">
          <a:xfrm>
            <a:off x="4741863" y="4908550"/>
            <a:ext cx="1738312" cy="923925"/>
          </a:xfrm>
          <a:prstGeom prst="rect">
            <a:avLst/>
          </a:prstGeom>
          <a:noFill/>
          <a:ln w="15875">
            <a:solidFill>
              <a:schemeClr val="tx1"/>
            </a:solidFill>
            <a:miter lim="800000"/>
            <a:headEnd/>
            <a:tailEnd/>
          </a:ln>
        </p:spPr>
        <p:txBody>
          <a:bodyPr>
            <a:spAutoFit/>
          </a:bodyPr>
          <a:lstStyle/>
          <a:p>
            <a:pPr algn="ctr"/>
            <a:r>
              <a:rPr lang="en-US">
                <a:latin typeface="Calibri" pitchFamily="34" charset="0"/>
              </a:rPr>
              <a:t>Experience Improvement and Innovation </a:t>
            </a:r>
          </a:p>
        </p:txBody>
      </p:sp>
      <p:sp>
        <p:nvSpPr>
          <p:cNvPr id="26" name="TextBox 25"/>
          <p:cNvSpPr txBox="1">
            <a:spLocks noChangeArrowheads="1"/>
          </p:cNvSpPr>
          <p:nvPr/>
        </p:nvSpPr>
        <p:spPr bwMode="auto">
          <a:xfrm>
            <a:off x="2601913" y="4908550"/>
            <a:ext cx="1738312" cy="923925"/>
          </a:xfrm>
          <a:prstGeom prst="rect">
            <a:avLst/>
          </a:prstGeom>
          <a:noFill/>
          <a:ln w="15875">
            <a:solidFill>
              <a:schemeClr val="tx1"/>
            </a:solidFill>
            <a:miter lim="800000"/>
            <a:headEnd/>
            <a:tailEnd/>
          </a:ln>
        </p:spPr>
        <p:txBody>
          <a:bodyPr>
            <a:spAutoFit/>
          </a:bodyPr>
          <a:lstStyle/>
          <a:p>
            <a:pPr algn="ctr"/>
            <a:endParaRPr lang="en-US" sz="900">
              <a:latin typeface="Calibri" pitchFamily="34" charset="0"/>
            </a:endParaRPr>
          </a:p>
          <a:p>
            <a:pPr algn="ctr"/>
            <a:r>
              <a:rPr lang="en-US">
                <a:latin typeface="Calibri" pitchFamily="34" charset="0"/>
              </a:rPr>
              <a:t>Experience Intelligence</a:t>
            </a:r>
          </a:p>
          <a:p>
            <a:pPr algn="ctr"/>
            <a:endParaRPr lang="en-US" sz="900">
              <a:latin typeface="Calibri" pitchFamily="34" charset="0"/>
            </a:endParaRPr>
          </a:p>
        </p:txBody>
      </p:sp>
      <p:sp>
        <p:nvSpPr>
          <p:cNvPr id="27" name="TextBox 26"/>
          <p:cNvSpPr txBox="1">
            <a:spLocks noChangeArrowheads="1"/>
          </p:cNvSpPr>
          <p:nvPr/>
        </p:nvSpPr>
        <p:spPr bwMode="auto">
          <a:xfrm>
            <a:off x="457200" y="4908550"/>
            <a:ext cx="1738313" cy="923925"/>
          </a:xfrm>
          <a:prstGeom prst="rect">
            <a:avLst/>
          </a:prstGeom>
          <a:noFill/>
          <a:ln w="15875">
            <a:solidFill>
              <a:schemeClr val="tx1"/>
            </a:solidFill>
            <a:miter lim="800000"/>
            <a:headEnd/>
            <a:tailEnd/>
          </a:ln>
        </p:spPr>
        <p:txBody>
          <a:bodyPr>
            <a:spAutoFit/>
          </a:bodyPr>
          <a:lstStyle/>
          <a:p>
            <a:pPr algn="ctr"/>
            <a:endParaRPr lang="en-US" sz="900">
              <a:latin typeface="Calibri" pitchFamily="34" charset="0"/>
            </a:endParaRPr>
          </a:p>
          <a:p>
            <a:pPr algn="ctr"/>
            <a:r>
              <a:rPr lang="en-US">
                <a:latin typeface="Calibri" pitchFamily="34" charset="0"/>
              </a:rPr>
              <a:t>Patient Navigator</a:t>
            </a:r>
          </a:p>
          <a:p>
            <a:pPr algn="ctr"/>
            <a:endParaRPr lang="en-US" sz="900">
              <a:latin typeface="Calibri" pitchFamily="34" charset="0"/>
            </a:endParaRPr>
          </a:p>
        </p:txBody>
      </p:sp>
      <p:sp>
        <p:nvSpPr>
          <p:cNvPr id="28" name="TextBox 27"/>
          <p:cNvSpPr txBox="1">
            <a:spLocks noChangeArrowheads="1"/>
          </p:cNvSpPr>
          <p:nvPr/>
        </p:nvSpPr>
        <p:spPr bwMode="auto">
          <a:xfrm>
            <a:off x="457200" y="3635375"/>
            <a:ext cx="2376488" cy="646113"/>
          </a:xfrm>
          <a:prstGeom prst="rect">
            <a:avLst/>
          </a:prstGeom>
          <a:noFill/>
          <a:ln w="15875">
            <a:solidFill>
              <a:schemeClr val="tx1"/>
            </a:solidFill>
            <a:miter lim="800000"/>
            <a:headEnd/>
            <a:tailEnd/>
          </a:ln>
        </p:spPr>
        <p:txBody>
          <a:bodyPr>
            <a:spAutoFit/>
          </a:bodyPr>
          <a:lstStyle/>
          <a:p>
            <a:pPr algn="ctr"/>
            <a:r>
              <a:rPr lang="en-US">
                <a:latin typeface="Calibri" pitchFamily="34" charset="0"/>
              </a:rPr>
              <a:t>Executive Medical Director, Experience</a:t>
            </a:r>
          </a:p>
        </p:txBody>
      </p:sp>
      <p:cxnSp>
        <p:nvCxnSpPr>
          <p:cNvPr id="33" name="Straight Connector 32"/>
          <p:cNvCxnSpPr>
            <a:stCxn id="10" idx="2"/>
          </p:cNvCxnSpPr>
          <p:nvPr/>
        </p:nvCxnSpPr>
        <p:spPr>
          <a:xfrm rot="5400000">
            <a:off x="4322762" y="2127251"/>
            <a:ext cx="4921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4374356" y="3420269"/>
            <a:ext cx="40163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7169944" y="3447257"/>
            <a:ext cx="40163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7009606" y="2012157"/>
            <a:ext cx="72231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10" idx="3"/>
          </p:cNvCxnSpPr>
          <p:nvPr/>
        </p:nvCxnSpPr>
        <p:spPr>
          <a:xfrm flipV="1">
            <a:off x="5756275" y="1649413"/>
            <a:ext cx="1614488"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11" idx="3"/>
            <a:endCxn id="12" idx="1"/>
          </p:cNvCxnSpPr>
          <p:nvPr/>
        </p:nvCxnSpPr>
        <p:spPr>
          <a:xfrm flipV="1">
            <a:off x="5756275" y="2803525"/>
            <a:ext cx="465138"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1565275" y="2801938"/>
            <a:ext cx="1814513"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1143000" y="3225800"/>
            <a:ext cx="8445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1301750" y="4506913"/>
            <a:ext cx="649763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flipH="1">
            <a:off x="4476750" y="4400551"/>
            <a:ext cx="2127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1100137" y="4708526"/>
            <a:ext cx="4032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3262312" y="4708526"/>
            <a:ext cx="4032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5422900" y="4708526"/>
            <a:ext cx="4032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7585075" y="4708526"/>
            <a:ext cx="4032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7593013" y="6126163"/>
            <a:ext cx="1219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
        <p:nvSpPr>
          <p:cNvPr id="92" name="TextBox 91"/>
          <p:cNvSpPr txBox="1">
            <a:spLocks noChangeArrowheads="1"/>
          </p:cNvSpPr>
          <p:nvPr/>
        </p:nvSpPr>
        <p:spPr bwMode="auto">
          <a:xfrm>
            <a:off x="5999163" y="6067425"/>
            <a:ext cx="2743200" cy="585788"/>
          </a:xfrm>
          <a:prstGeom prst="rect">
            <a:avLst/>
          </a:prstGeom>
          <a:solidFill>
            <a:schemeClr val="bg1"/>
          </a:solidFill>
          <a:ln w="9525">
            <a:noFill/>
            <a:miter lim="800000"/>
            <a:headEnd/>
            <a:tailEnd/>
          </a:ln>
        </p:spPr>
        <p:txBody>
          <a:bodyPr>
            <a:spAutoFit/>
          </a:bodyPr>
          <a:lstStyle/>
          <a:p>
            <a:pPr algn="ctr"/>
            <a:r>
              <a:rPr lang="en-US" sz="3200" b="1">
                <a:solidFill>
                  <a:schemeClr val="tx2"/>
                </a:solidFill>
                <a:latin typeface="Calibri" pitchFamily="34" charset="0"/>
              </a:rPr>
              <a:t>Experience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2000"/>
                                        <p:tgtEl>
                                          <p:spTgt spid="66"/>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2000"/>
                                        <p:tgtEl>
                                          <p:spTgt spid="64"/>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0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2000"/>
                                        <p:tgtEl>
                                          <p:spTgt spid="87"/>
                                        </p:tgtEl>
                                      </p:cBhvr>
                                    </p:animEffect>
                                  </p:childTnLst>
                                </p:cTn>
                              </p:par>
                              <p:par>
                                <p:cTn id="34" presetID="10"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2000"/>
                                        <p:tgtEl>
                                          <p:spTgt spid="88"/>
                                        </p:tgtEl>
                                      </p:cBhvr>
                                    </p:animEffect>
                                  </p:childTnLst>
                                </p:cTn>
                              </p:par>
                              <p:par>
                                <p:cTn id="37" presetID="10"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2000"/>
                                        <p:tgtEl>
                                          <p:spTgt spid="76"/>
                                        </p:tgtEl>
                                      </p:cBhvr>
                                    </p:animEffect>
                                  </p:childTnLst>
                                </p:cTn>
                              </p:par>
                              <p:par>
                                <p:cTn id="40" presetID="10" presetClass="entr" presetSubtype="0" fill="hold"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2000"/>
                                        <p:tgtEl>
                                          <p:spTgt spid="85"/>
                                        </p:tgtEl>
                                      </p:cBhvr>
                                    </p:animEffect>
                                  </p:childTnLst>
                                </p:cTn>
                              </p:par>
                              <p:par>
                                <p:cTn id="43" presetID="10"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2000"/>
                                        <p:tgtEl>
                                          <p:spTgt spid="89"/>
                                        </p:tgtEl>
                                      </p:cBhvr>
                                    </p:animEffect>
                                  </p:childTnLst>
                                </p:cTn>
                              </p:par>
                              <p:par>
                                <p:cTn id="46" presetID="10" presetClass="entr" presetSubtype="0"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2000"/>
                                        <p:tgtEl>
                                          <p:spTgt spid="9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0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20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20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20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2000"/>
                                        <p:tgtEl>
                                          <p:spTgt spid="71"/>
                                        </p:tgtEl>
                                      </p:cBhvr>
                                    </p:animEffect>
                                  </p:childTnLst>
                                </p:cTn>
                              </p:par>
                              <p:par>
                                <p:cTn id="67" presetID="10"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2000"/>
                                        <p:tgtEl>
                                          <p:spTgt spid="73"/>
                                        </p:tgtEl>
                                      </p:cBhvr>
                                    </p:animEffect>
                                  </p:childTnLst>
                                </p:cTn>
                              </p:par>
                              <p:par>
                                <p:cTn id="70" presetID="10" presetClass="entr" presetSubtype="0"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2000"/>
                                        <p:tgtEl>
                                          <p:spTgt spid="6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2000"/>
                                        <p:tgtEl>
                                          <p:spTgt spid="14"/>
                                        </p:tgtEl>
                                      </p:cBhvr>
                                    </p:animEffect>
                                  </p:childTnLst>
                                </p:cTn>
                              </p:par>
                              <p:par>
                                <p:cTn id="76" presetID="10" presetClass="entr" presetSubtype="0" fill="hold"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20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1">
                                            <p:bg/>
                                          </p:spTgt>
                                        </p:tgtEl>
                                        <p:attrNameLst>
                                          <p:attrName>style.visibility</p:attrName>
                                        </p:attrNameLst>
                                      </p:cBhvr>
                                      <p:to>
                                        <p:strVal val="visible"/>
                                      </p:to>
                                    </p:set>
                                    <p:animEffect transition="in" filter="fade">
                                      <p:cBhvr>
                                        <p:cTn id="83" dur="2000"/>
                                        <p:tgtEl>
                                          <p:spTgt spid="21">
                                            <p:bg/>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Effect transition="in" filter="fade">
                                      <p:cBhvr>
                                        <p:cTn id="86" dur="2000"/>
                                        <p:tgtEl>
                                          <p:spTgt spid="21">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20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20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2000"/>
                                        <p:tgtEl>
                                          <p:spTgt spid="92"/>
                                        </p:tgtEl>
                                      </p:cBhvr>
                                    </p:animEffect>
                                  </p:childTnLst>
                                </p:cTn>
                              </p:par>
                              <p:par>
                                <p:cTn id="100" presetID="10" presetClass="entr" presetSubtype="0" fill="hold"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2" grpId="0" animBg="1"/>
      <p:bldP spid="10" grpId="0" animBg="1"/>
      <p:bldP spid="11" grpId="0" animBg="1"/>
      <p:bldP spid="12" grpId="0" animBg="1"/>
      <p:bldP spid="13" grpId="0" animBg="1"/>
      <p:bldP spid="14" grpId="0" animBg="1"/>
      <p:bldP spid="16" grpId="0" animBg="1"/>
      <p:bldP spid="19" grpId="0" animBg="1"/>
      <p:bldP spid="26" grpId="0" animBg="1"/>
      <p:bldP spid="27" grpId="0" animBg="1"/>
      <p:bldP spid="28" grpId="0" animBg="1"/>
      <p:bldP spid="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5563" y="6221413"/>
            <a:ext cx="1122362" cy="261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
        <p:nvSpPr>
          <p:cNvPr id="11" name="Title 2"/>
          <p:cNvSpPr txBox="1">
            <a:spLocks/>
          </p:cNvSpPr>
          <p:nvPr/>
        </p:nvSpPr>
        <p:spPr>
          <a:xfrm>
            <a:off x="515938" y="49213"/>
            <a:ext cx="7848600" cy="846137"/>
          </a:xfrm>
          <a:prstGeom prst="rect">
            <a:avLst/>
          </a:prstGeom>
        </p:spPr>
        <p:txBody>
          <a:bodyPr anchor="ctr"/>
          <a:lstStyle/>
          <a:p>
            <a:pPr fontAlgn="auto">
              <a:lnSpc>
                <a:spcPct val="95000"/>
              </a:lnSpc>
              <a:spcAft>
                <a:spcPts val="200"/>
              </a:spcAft>
              <a:defRPr/>
            </a:pPr>
            <a:r>
              <a:rPr lang="en-US" sz="3200" dirty="0">
                <a:solidFill>
                  <a:schemeClr val="bg1"/>
                </a:solidFill>
                <a:latin typeface="Calibri"/>
                <a:ea typeface="+mj-ea"/>
                <a:cs typeface="Calibri"/>
              </a:rPr>
              <a:t>2. Create a Relationship-Based Culture</a:t>
            </a:r>
            <a:endParaRPr lang="en-US" sz="3200" dirty="0">
              <a:solidFill>
                <a:schemeClr val="bg1"/>
              </a:solidFill>
              <a:latin typeface="Calibri"/>
              <a:ea typeface="+mj-ea"/>
              <a:cs typeface="Calibri"/>
            </a:endParaRPr>
          </a:p>
        </p:txBody>
      </p:sp>
      <p:sp>
        <p:nvSpPr>
          <p:cNvPr id="17" name="TextBox 16"/>
          <p:cNvSpPr txBox="1"/>
          <p:nvPr/>
        </p:nvSpPr>
        <p:spPr>
          <a:xfrm>
            <a:off x="442913" y="2125663"/>
            <a:ext cx="8355012" cy="3786187"/>
          </a:xfrm>
          <a:prstGeom prst="rect">
            <a:avLst/>
          </a:prstGeom>
          <a:noFill/>
          <a:ln w="19050">
            <a:solidFill>
              <a:schemeClr val="bg2"/>
            </a:solid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400" dirty="0">
              <a:solidFill>
                <a:schemeClr val="tx2"/>
              </a:solidFill>
            </a:endParaRPr>
          </a:p>
          <a:p>
            <a:pPr fontAlgn="auto">
              <a:spcBef>
                <a:spcPts val="0"/>
              </a:spcBef>
              <a:spcAft>
                <a:spcPts val="0"/>
              </a:spcAft>
              <a:defRPr/>
            </a:pPr>
            <a:endParaRPr lang="en-US" sz="1600" dirty="0">
              <a:solidFill>
                <a:schemeClr val="accent2"/>
              </a:solidFill>
            </a:endParaRPr>
          </a:p>
        </p:txBody>
      </p:sp>
      <p:pic>
        <p:nvPicPr>
          <p:cNvPr id="49156" name="Picture 2" descr="http://cdn3.mission-health.org/sites/default/files/main-logo_0.png"/>
          <p:cNvPicPr>
            <a:picLocks noChangeAspect="1" noChangeArrowheads="1"/>
          </p:cNvPicPr>
          <p:nvPr/>
        </p:nvPicPr>
        <p:blipFill>
          <a:blip r:embed="rId3"/>
          <a:srcRect/>
          <a:stretch>
            <a:fillRect/>
          </a:stretch>
        </p:blipFill>
        <p:spPr bwMode="auto">
          <a:xfrm>
            <a:off x="3055938" y="1473200"/>
            <a:ext cx="2686050" cy="1304925"/>
          </a:xfrm>
          <a:prstGeom prst="rect">
            <a:avLst/>
          </a:prstGeom>
          <a:solidFill>
            <a:schemeClr val="bg1"/>
          </a:solidFill>
          <a:ln w="9525">
            <a:noFill/>
            <a:miter lim="800000"/>
            <a:headEnd/>
            <a:tailEnd/>
          </a:ln>
        </p:spPr>
      </p:pic>
      <p:sp>
        <p:nvSpPr>
          <p:cNvPr id="13" name="Rectangle 12"/>
          <p:cNvSpPr/>
          <p:nvPr/>
        </p:nvSpPr>
        <p:spPr>
          <a:xfrm>
            <a:off x="542925" y="2862263"/>
            <a:ext cx="8281988" cy="2462212"/>
          </a:xfrm>
          <a:prstGeom prst="rect">
            <a:avLst/>
          </a:prstGeom>
        </p:spPr>
        <p:txBody>
          <a:bodyPr>
            <a:spAutoFit/>
          </a:bodyPr>
          <a:lstStyle/>
          <a:p>
            <a:pPr marL="231775" indent="-231775" fontAlgn="auto">
              <a:spcBef>
                <a:spcPct val="50000"/>
              </a:spcBef>
              <a:spcAft>
                <a:spcPts val="0"/>
              </a:spcAft>
              <a:buFont typeface="Wingdings" pitchFamily="2" charset="2"/>
              <a:buChar char="ü"/>
              <a:defRPr/>
            </a:pPr>
            <a:endParaRPr lang="en-US" sz="800" b="1" dirty="0">
              <a:solidFill>
                <a:schemeClr val="accent6">
                  <a:lumMod val="75000"/>
                </a:schemeClr>
              </a:solidFill>
              <a:latin typeface="+mn-lt"/>
              <a:cs typeface="+mn-cs"/>
            </a:endParaRPr>
          </a:p>
          <a:p>
            <a:pPr marL="231775" indent="-231775" fontAlgn="auto">
              <a:spcBef>
                <a:spcPct val="50000"/>
              </a:spcBef>
              <a:spcAft>
                <a:spcPts val="0"/>
              </a:spcAft>
              <a:buFont typeface="Wingdings" pitchFamily="2" charset="2"/>
              <a:buChar char="ü"/>
              <a:defRPr/>
            </a:pPr>
            <a:r>
              <a:rPr lang="en-US" sz="3200" b="1" dirty="0">
                <a:solidFill>
                  <a:schemeClr val="accent6">
                    <a:lumMod val="75000"/>
                  </a:schemeClr>
                </a:solidFill>
                <a:latin typeface="+mn-lt"/>
                <a:cs typeface="+mn-cs"/>
              </a:rPr>
              <a:t> </a:t>
            </a:r>
            <a:r>
              <a:rPr lang="en-US" sz="3200" dirty="0">
                <a:latin typeface="+mn-lt"/>
                <a:cs typeface="+mn-cs"/>
              </a:rPr>
              <a:t>Moved from </a:t>
            </a:r>
            <a:r>
              <a:rPr lang="en-US" sz="3200" b="1" dirty="0">
                <a:solidFill>
                  <a:schemeClr val="accent6">
                    <a:lumMod val="75000"/>
                  </a:schemeClr>
                </a:solidFill>
                <a:latin typeface="+mn-lt"/>
                <a:cs typeface="+mn-cs"/>
              </a:rPr>
              <a:t>65</a:t>
            </a:r>
            <a:r>
              <a:rPr lang="en-US" sz="3200" b="1" baseline="30000" dirty="0">
                <a:solidFill>
                  <a:schemeClr val="accent6">
                    <a:lumMod val="75000"/>
                  </a:schemeClr>
                </a:solidFill>
                <a:latin typeface="+mn-lt"/>
                <a:cs typeface="+mn-cs"/>
              </a:rPr>
              <a:t>th</a:t>
            </a:r>
            <a:r>
              <a:rPr lang="en-US" sz="3200" b="1" dirty="0">
                <a:solidFill>
                  <a:schemeClr val="accent6">
                    <a:lumMod val="75000"/>
                  </a:schemeClr>
                </a:solidFill>
                <a:latin typeface="+mn-lt"/>
                <a:cs typeface="+mn-cs"/>
              </a:rPr>
              <a:t> to 85</a:t>
            </a:r>
            <a:r>
              <a:rPr lang="en-US" sz="3200" b="1" baseline="30000" dirty="0">
                <a:solidFill>
                  <a:schemeClr val="accent6">
                    <a:lumMod val="75000"/>
                  </a:schemeClr>
                </a:solidFill>
                <a:latin typeface="+mn-lt"/>
                <a:cs typeface="+mn-cs"/>
              </a:rPr>
              <a:t>th</a:t>
            </a:r>
            <a:r>
              <a:rPr lang="en-US" sz="3200" b="1" dirty="0">
                <a:solidFill>
                  <a:schemeClr val="accent6">
                    <a:lumMod val="75000"/>
                  </a:schemeClr>
                </a:solidFill>
                <a:latin typeface="+mn-lt"/>
                <a:cs typeface="+mn-cs"/>
              </a:rPr>
              <a:t> percentile </a:t>
            </a:r>
            <a:r>
              <a:rPr lang="en-US" sz="3200" dirty="0">
                <a:latin typeface="+mn-lt"/>
                <a:cs typeface="+mn-cs"/>
              </a:rPr>
              <a:t>rating in “top box” physician communication scores </a:t>
            </a:r>
          </a:p>
          <a:p>
            <a:pPr marL="231775" indent="-231775" fontAlgn="auto">
              <a:spcBef>
                <a:spcPct val="50000"/>
              </a:spcBef>
              <a:spcAft>
                <a:spcPts val="0"/>
              </a:spcAft>
              <a:defRPr/>
            </a:pPr>
            <a:endParaRPr lang="en-US" sz="1200" dirty="0">
              <a:latin typeface="+mn-lt"/>
              <a:cs typeface="+mn-cs"/>
            </a:endParaRPr>
          </a:p>
          <a:p>
            <a:pPr marL="231775" indent="-231775" fontAlgn="auto">
              <a:spcBef>
                <a:spcPct val="50000"/>
              </a:spcBef>
              <a:spcAft>
                <a:spcPts val="0"/>
              </a:spcAft>
              <a:buFont typeface="Wingdings" pitchFamily="2" charset="2"/>
              <a:buChar char="ü"/>
              <a:defRPr/>
            </a:pPr>
            <a:r>
              <a:rPr lang="en-US" sz="3200" b="1" dirty="0">
                <a:solidFill>
                  <a:schemeClr val="accent6">
                    <a:lumMod val="75000"/>
                  </a:schemeClr>
                </a:solidFill>
                <a:latin typeface="+mn-lt"/>
                <a:cs typeface="+mn-cs"/>
              </a:rPr>
              <a:t> </a:t>
            </a:r>
            <a:r>
              <a:rPr lang="en-US" sz="3200" dirty="0">
                <a:latin typeface="+mn-lt"/>
                <a:cs typeface="+mn-cs"/>
              </a:rPr>
              <a:t>Lowered risk-adjusted mortality to </a:t>
            </a:r>
            <a:r>
              <a:rPr lang="en-US" sz="3200" b="1" dirty="0">
                <a:solidFill>
                  <a:schemeClr val="accent6">
                    <a:lumMod val="75000"/>
                  </a:schemeClr>
                </a:solidFill>
                <a:latin typeface="+mn-lt"/>
                <a:cs typeface="+mn-cs"/>
              </a:rPr>
              <a:t>&lt; 0.8%</a:t>
            </a:r>
            <a:endParaRPr lang="en-US" sz="3200" dirty="0">
              <a:solidFill>
                <a:schemeClr val="accent6">
                  <a:lumMod val="75000"/>
                </a:schemeClr>
              </a:solidFill>
              <a:latin typeface="+mn-lt"/>
              <a:cs typeface="+mn-cs"/>
            </a:endParaRPr>
          </a:p>
        </p:txBody>
      </p:sp>
      <p:sp>
        <p:nvSpPr>
          <p:cNvPr id="49158" name="TextBox 7"/>
          <p:cNvSpPr txBox="1">
            <a:spLocks noChangeArrowheads="1"/>
          </p:cNvSpPr>
          <p:nvPr/>
        </p:nvSpPr>
        <p:spPr bwMode="auto">
          <a:xfrm>
            <a:off x="542925" y="6329363"/>
            <a:ext cx="2605088" cy="307975"/>
          </a:xfrm>
          <a:prstGeom prst="rect">
            <a:avLst/>
          </a:prstGeom>
          <a:noFill/>
          <a:ln w="9525">
            <a:noFill/>
            <a:miter lim="800000"/>
            <a:headEnd/>
            <a:tailEnd/>
          </a:ln>
        </p:spPr>
        <p:txBody>
          <a:bodyPr>
            <a:spAutoFit/>
          </a:bodyPr>
          <a:lstStyle/>
          <a:p>
            <a:r>
              <a:rPr lang="en-US" sz="1400">
                <a:latin typeface="Calibri" pitchFamily="34" charset="0"/>
              </a:rPr>
              <a:t>*Less than 24 months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7" descr="P1000989.JPG"/>
          <p:cNvPicPr>
            <a:picLocks noChangeAspect="1"/>
          </p:cNvPicPr>
          <p:nvPr/>
        </p:nvPicPr>
        <p:blipFill>
          <a:blip r:embed="rId3"/>
          <a:srcRect/>
          <a:stretch>
            <a:fillRect/>
          </a:stretch>
        </p:blipFill>
        <p:spPr bwMode="auto">
          <a:xfrm>
            <a:off x="0" y="903288"/>
            <a:ext cx="9144000" cy="5954712"/>
          </a:xfrm>
          <a:prstGeom prst="rect">
            <a:avLst/>
          </a:prstGeom>
          <a:noFill/>
          <a:ln w="9525">
            <a:noFill/>
            <a:miter lim="800000"/>
            <a:headEnd/>
            <a:tailEnd/>
          </a:ln>
        </p:spPr>
      </p:pic>
      <p:sp>
        <p:nvSpPr>
          <p:cNvPr id="51202" name="Title 4"/>
          <p:cNvSpPr>
            <a:spLocks noGrp="1"/>
          </p:cNvSpPr>
          <p:nvPr>
            <p:ph type="title"/>
          </p:nvPr>
        </p:nvSpPr>
        <p:spPr>
          <a:xfrm>
            <a:off x="457200" y="49213"/>
            <a:ext cx="7848600" cy="846137"/>
          </a:xfrm>
        </p:spPr>
        <p:txBody>
          <a:bodyPr/>
          <a:lstStyle/>
          <a:p>
            <a:r>
              <a:rPr lang="en-US" smtClean="0">
                <a:latin typeface="Calibri" pitchFamily="34" charset="0"/>
              </a:rPr>
              <a:t>3. Listen to Patient and Family Voice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6" descr="P1010056.JPG"/>
          <p:cNvPicPr>
            <a:picLocks noChangeAspect="1"/>
          </p:cNvPicPr>
          <p:nvPr/>
        </p:nvPicPr>
        <p:blipFill>
          <a:blip r:embed="rId2">
            <a:lum bright="-10000" contrast="30000"/>
          </a:blip>
          <a:srcRect/>
          <a:stretch>
            <a:fillRect/>
          </a:stretch>
        </p:blipFill>
        <p:spPr bwMode="auto">
          <a:xfrm>
            <a:off x="0" y="965200"/>
            <a:ext cx="9144000" cy="5892800"/>
          </a:xfrm>
          <a:prstGeom prst="rect">
            <a:avLst/>
          </a:prstGeom>
          <a:noFill/>
          <a:ln w="9525">
            <a:noFill/>
            <a:miter lim="800000"/>
            <a:headEnd/>
            <a:tailEnd/>
          </a:ln>
        </p:spPr>
      </p:pic>
      <p:sp>
        <p:nvSpPr>
          <p:cNvPr id="53250" name="Title 4"/>
          <p:cNvSpPr>
            <a:spLocks noGrp="1"/>
          </p:cNvSpPr>
          <p:nvPr>
            <p:ph type="title"/>
          </p:nvPr>
        </p:nvSpPr>
        <p:spPr>
          <a:xfrm>
            <a:off x="457200" y="119063"/>
            <a:ext cx="7848600" cy="846137"/>
          </a:xfrm>
        </p:spPr>
        <p:txBody>
          <a:bodyPr/>
          <a:lstStyle/>
          <a:p>
            <a:r>
              <a:rPr lang="en-US" smtClean="0">
                <a:latin typeface="Calibri" pitchFamily="34" charset="0"/>
              </a:rPr>
              <a:t>Design Human-Centered Solutions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3"/>
          <p:cNvSpPr>
            <a:spLocks noGrp="1"/>
          </p:cNvSpPr>
          <p:nvPr>
            <p:ph type="title"/>
          </p:nvPr>
        </p:nvSpPr>
        <p:spPr>
          <a:xfrm>
            <a:off x="457200" y="119063"/>
            <a:ext cx="7848600" cy="846137"/>
          </a:xfrm>
        </p:spPr>
        <p:txBody>
          <a:bodyPr/>
          <a:lstStyle/>
          <a:p>
            <a:r>
              <a:rPr lang="en-US" smtClean="0">
                <a:latin typeface="Calibri" pitchFamily="34" charset="0"/>
              </a:rPr>
              <a:t>4. Map the Human Experience</a:t>
            </a:r>
          </a:p>
        </p:txBody>
      </p:sp>
      <p:sp>
        <p:nvSpPr>
          <p:cNvPr id="5" name="Rounded Rectangle 4"/>
          <p:cNvSpPr/>
          <p:nvPr/>
        </p:nvSpPr>
        <p:spPr>
          <a:xfrm>
            <a:off x="3248025" y="1666875"/>
            <a:ext cx="2667000" cy="4495800"/>
          </a:xfrm>
          <a:prstGeom prst="roundRect">
            <a:avLst/>
          </a:prstGeom>
          <a:solidFill>
            <a:srgbClr val="008996"/>
          </a:solidFill>
        </p:spPr>
        <p:style>
          <a:lnRef idx="2">
            <a:schemeClr val="dk1">
              <a:shade val="50000"/>
            </a:schemeClr>
          </a:lnRef>
          <a:fillRef idx="1">
            <a:schemeClr val="dk1"/>
          </a:fillRef>
          <a:effectRef idx="0">
            <a:schemeClr val="dk1"/>
          </a:effectRef>
          <a:fontRef idx="minor">
            <a:schemeClr val="lt1"/>
          </a:fontRef>
        </p:style>
        <p:txBody>
          <a:bodyPr/>
          <a:lstStyle/>
          <a:p>
            <a:pPr algn="ctr" fontAlgn="auto">
              <a:spcBef>
                <a:spcPts val="0"/>
              </a:spcBef>
              <a:spcAft>
                <a:spcPts val="0"/>
              </a:spcAft>
              <a:defRPr/>
            </a:pPr>
            <a:r>
              <a:rPr lang="en-US" sz="2800" dirty="0"/>
              <a:t>Care Coordination</a:t>
            </a:r>
            <a:endParaRPr lang="en-US" sz="2800" dirty="0"/>
          </a:p>
        </p:txBody>
      </p:sp>
      <p:sp>
        <p:nvSpPr>
          <p:cNvPr id="6" name="Rounded Rectangle 5"/>
          <p:cNvSpPr/>
          <p:nvPr/>
        </p:nvSpPr>
        <p:spPr>
          <a:xfrm>
            <a:off x="6267450" y="1666875"/>
            <a:ext cx="2667000" cy="4495800"/>
          </a:xfrm>
          <a:prstGeom prst="roundRect">
            <a:avLst/>
          </a:prstGeom>
          <a:solidFill>
            <a:srgbClr val="008996"/>
          </a:solidFill>
        </p:spPr>
        <p:style>
          <a:lnRef idx="2">
            <a:schemeClr val="dk1">
              <a:shade val="50000"/>
            </a:schemeClr>
          </a:lnRef>
          <a:fillRef idx="1">
            <a:schemeClr val="dk1"/>
          </a:fillRef>
          <a:effectRef idx="0">
            <a:schemeClr val="dk1"/>
          </a:effectRef>
          <a:fontRef idx="minor">
            <a:schemeClr val="lt1"/>
          </a:fontRef>
        </p:style>
        <p:txBody>
          <a:bodyPr/>
          <a:lstStyle/>
          <a:p>
            <a:pPr algn="ctr" fontAlgn="auto">
              <a:spcBef>
                <a:spcPts val="0"/>
              </a:spcBef>
              <a:spcAft>
                <a:spcPts val="0"/>
              </a:spcAft>
              <a:defRPr/>
            </a:pPr>
            <a:r>
              <a:rPr lang="en-US" sz="2800" dirty="0"/>
              <a:t>Last Impression</a:t>
            </a:r>
            <a:endParaRPr lang="en-US" sz="2800" dirty="0"/>
          </a:p>
        </p:txBody>
      </p:sp>
      <p:pic>
        <p:nvPicPr>
          <p:cNvPr id="7" name="Picture 2" descr="http://navigator.cision.com/assets/news/image/healthcare_expert_article.JPG"/>
          <p:cNvPicPr>
            <a:picLocks noChangeAspect="1" noChangeArrowheads="1"/>
          </p:cNvPicPr>
          <p:nvPr/>
        </p:nvPicPr>
        <p:blipFill>
          <a:blip r:embed="rId3" cstate="screen"/>
          <a:srcRect/>
          <a:stretch>
            <a:fillRect/>
          </a:stretch>
        </p:blipFill>
        <p:spPr bwMode="auto">
          <a:xfrm>
            <a:off x="6267450" y="2590800"/>
            <a:ext cx="2571750" cy="1870364"/>
          </a:xfrm>
          <a:prstGeom prst="rect">
            <a:avLst/>
          </a:prstGeom>
          <a:ln>
            <a:noFill/>
          </a:ln>
          <a:effectLst>
            <a:softEdge rad="112500"/>
          </a:effectLst>
        </p:spPr>
      </p:pic>
      <p:sp>
        <p:nvSpPr>
          <p:cNvPr id="54277" name="TextBox 7"/>
          <p:cNvSpPr txBox="1">
            <a:spLocks noChangeArrowheads="1"/>
          </p:cNvSpPr>
          <p:nvPr/>
        </p:nvSpPr>
        <p:spPr bwMode="auto">
          <a:xfrm>
            <a:off x="6477000" y="4572000"/>
            <a:ext cx="2286000" cy="923925"/>
          </a:xfrm>
          <a:prstGeom prst="rect">
            <a:avLst/>
          </a:prstGeom>
          <a:noFill/>
          <a:ln w="9525">
            <a:noFill/>
            <a:miter lim="800000"/>
            <a:headEnd/>
            <a:tailEnd/>
          </a:ln>
        </p:spPr>
        <p:txBody>
          <a:bodyPr>
            <a:spAutoFit/>
          </a:bodyPr>
          <a:lstStyle/>
          <a:p>
            <a:pPr algn="ctr"/>
            <a:r>
              <a:rPr lang="en-US">
                <a:solidFill>
                  <a:schemeClr val="bg1"/>
                </a:solidFill>
                <a:latin typeface="Calibri" pitchFamily="34" charset="0"/>
              </a:rPr>
              <a:t>Connectivity that Creates Patients for Life</a:t>
            </a:r>
          </a:p>
        </p:txBody>
      </p:sp>
      <p:sp>
        <p:nvSpPr>
          <p:cNvPr id="9" name="Rounded Rectangle 8"/>
          <p:cNvSpPr/>
          <p:nvPr/>
        </p:nvSpPr>
        <p:spPr>
          <a:xfrm>
            <a:off x="247650" y="1666875"/>
            <a:ext cx="2667000" cy="4495800"/>
          </a:xfrm>
          <a:prstGeom prst="roundRect">
            <a:avLst/>
          </a:prstGeom>
          <a:solidFill>
            <a:srgbClr val="008996"/>
          </a:solidFill>
        </p:spPr>
        <p:style>
          <a:lnRef idx="2">
            <a:schemeClr val="dk1">
              <a:shade val="50000"/>
            </a:schemeClr>
          </a:lnRef>
          <a:fillRef idx="1">
            <a:schemeClr val="dk1"/>
          </a:fillRef>
          <a:effectRef idx="0">
            <a:schemeClr val="dk1"/>
          </a:effectRef>
          <a:fontRef idx="minor">
            <a:schemeClr val="lt1"/>
          </a:fontRef>
        </p:style>
        <p:txBody>
          <a:bodyPr/>
          <a:lstStyle/>
          <a:p>
            <a:pPr algn="ctr" fontAlgn="auto">
              <a:spcBef>
                <a:spcPts val="0"/>
              </a:spcBef>
              <a:spcAft>
                <a:spcPts val="0"/>
              </a:spcAft>
              <a:defRPr/>
            </a:pPr>
            <a:r>
              <a:rPr lang="en-US" sz="2800" dirty="0"/>
              <a:t>First Impression</a:t>
            </a:r>
            <a:endParaRPr lang="en-US" sz="2800" dirty="0"/>
          </a:p>
        </p:txBody>
      </p:sp>
      <p:sp>
        <p:nvSpPr>
          <p:cNvPr id="54279" name="TextBox 9"/>
          <p:cNvSpPr txBox="1">
            <a:spLocks noChangeArrowheads="1"/>
          </p:cNvSpPr>
          <p:nvPr/>
        </p:nvSpPr>
        <p:spPr bwMode="auto">
          <a:xfrm>
            <a:off x="3429000" y="4572000"/>
            <a:ext cx="2286000" cy="923925"/>
          </a:xfrm>
          <a:prstGeom prst="rect">
            <a:avLst/>
          </a:prstGeom>
          <a:noFill/>
          <a:ln w="9525">
            <a:noFill/>
            <a:miter lim="800000"/>
            <a:headEnd/>
            <a:tailEnd/>
          </a:ln>
        </p:spPr>
        <p:txBody>
          <a:bodyPr>
            <a:spAutoFit/>
          </a:bodyPr>
          <a:lstStyle/>
          <a:p>
            <a:pPr algn="ctr"/>
            <a:r>
              <a:rPr lang="en-US">
                <a:solidFill>
                  <a:schemeClr val="bg1"/>
                </a:solidFill>
                <a:latin typeface="Calibri" pitchFamily="34" charset="0"/>
              </a:rPr>
              <a:t>Patient and Family Friendly Communication </a:t>
            </a:r>
          </a:p>
        </p:txBody>
      </p:sp>
      <p:sp>
        <p:nvSpPr>
          <p:cNvPr id="54280" name="TextBox 10"/>
          <p:cNvSpPr txBox="1">
            <a:spLocks noChangeArrowheads="1"/>
          </p:cNvSpPr>
          <p:nvPr/>
        </p:nvSpPr>
        <p:spPr bwMode="auto">
          <a:xfrm>
            <a:off x="381000" y="4572000"/>
            <a:ext cx="2286000" cy="646113"/>
          </a:xfrm>
          <a:prstGeom prst="rect">
            <a:avLst/>
          </a:prstGeom>
          <a:noFill/>
          <a:ln w="9525">
            <a:noFill/>
            <a:miter lim="800000"/>
            <a:headEnd/>
            <a:tailEnd/>
          </a:ln>
        </p:spPr>
        <p:txBody>
          <a:bodyPr>
            <a:spAutoFit/>
          </a:bodyPr>
          <a:lstStyle/>
          <a:p>
            <a:pPr algn="ctr"/>
            <a:r>
              <a:rPr lang="en-US">
                <a:solidFill>
                  <a:schemeClr val="bg1"/>
                </a:solidFill>
                <a:latin typeface="Calibri" pitchFamily="34" charset="0"/>
              </a:rPr>
              <a:t>Access and Registration</a:t>
            </a:r>
          </a:p>
        </p:txBody>
      </p:sp>
      <p:pic>
        <p:nvPicPr>
          <p:cNvPr id="12" name="Picture 4" descr="200182291-001, Manchan /Digital Vision"/>
          <p:cNvPicPr>
            <a:picLocks noChangeAspect="1" noChangeArrowheads="1"/>
          </p:cNvPicPr>
          <p:nvPr/>
        </p:nvPicPr>
        <p:blipFill>
          <a:blip r:embed="rId4" cstate="screen"/>
          <a:srcRect/>
          <a:stretch>
            <a:fillRect/>
          </a:stretch>
        </p:blipFill>
        <p:spPr bwMode="auto">
          <a:xfrm>
            <a:off x="3276600" y="2514600"/>
            <a:ext cx="2607754" cy="1951328"/>
          </a:xfrm>
          <a:prstGeom prst="rect">
            <a:avLst/>
          </a:prstGeom>
          <a:ln>
            <a:noFill/>
          </a:ln>
          <a:effectLst>
            <a:softEdge rad="112500"/>
          </a:effectLst>
        </p:spPr>
      </p:pic>
      <p:pic>
        <p:nvPicPr>
          <p:cNvPr id="13" name="Picture 2" descr="82136296, Jetta Productions/David Atkinson /Tetra images"/>
          <p:cNvPicPr>
            <a:picLocks noChangeAspect="1" noChangeArrowheads="1"/>
          </p:cNvPicPr>
          <p:nvPr/>
        </p:nvPicPr>
        <p:blipFill>
          <a:blip r:embed="rId5" cstate="screen"/>
          <a:srcRect/>
          <a:stretch>
            <a:fillRect/>
          </a:stretch>
        </p:blipFill>
        <p:spPr bwMode="auto">
          <a:xfrm>
            <a:off x="228600" y="2514600"/>
            <a:ext cx="2641600" cy="1981200"/>
          </a:xfrm>
          <a:prstGeom prst="rect">
            <a:avLst/>
          </a:prstGeom>
          <a:ln>
            <a:noFill/>
          </a:ln>
          <a:effectLst>
            <a:softEdge rad="112500"/>
          </a:effectLst>
        </p:spPr>
      </p:pic>
      <p:sp>
        <p:nvSpPr>
          <p:cNvPr id="15" name="Rectangle 14"/>
          <p:cNvSpPr/>
          <p:nvPr/>
        </p:nvSpPr>
        <p:spPr>
          <a:xfrm>
            <a:off x="7605713" y="6203950"/>
            <a:ext cx="1157287" cy="349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7"/>
          <p:cNvSpPr>
            <a:spLocks noGrp="1"/>
          </p:cNvSpPr>
          <p:nvPr>
            <p:ph type="title"/>
          </p:nvPr>
        </p:nvSpPr>
        <p:spPr>
          <a:xfrm>
            <a:off x="228600" y="95250"/>
            <a:ext cx="8689975" cy="914400"/>
          </a:xfrm>
        </p:spPr>
        <p:txBody>
          <a:bodyPr/>
          <a:lstStyle/>
          <a:p>
            <a:r>
              <a:rPr lang="en-US" smtClean="0">
                <a:latin typeface="Calibri" pitchFamily="34" charset="0"/>
              </a:rPr>
              <a:t>5. Put Science Behind the Human Experience</a:t>
            </a:r>
          </a:p>
        </p:txBody>
      </p:sp>
      <p:pic>
        <p:nvPicPr>
          <p:cNvPr id="56322" name="Picture 3"/>
          <p:cNvPicPr>
            <a:picLocks noChangeAspect="1" noChangeArrowheads="1"/>
          </p:cNvPicPr>
          <p:nvPr/>
        </p:nvPicPr>
        <p:blipFill>
          <a:blip r:embed="rId3"/>
          <a:srcRect/>
          <a:stretch>
            <a:fillRect/>
          </a:stretch>
        </p:blipFill>
        <p:spPr bwMode="auto">
          <a:xfrm>
            <a:off x="0" y="1009650"/>
            <a:ext cx="914400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8"/>
          <p:cNvSpPr txBox="1">
            <a:spLocks/>
          </p:cNvSpPr>
          <p:nvPr/>
        </p:nvSpPr>
        <p:spPr>
          <a:xfrm>
            <a:off x="1484313" y="2462213"/>
            <a:ext cx="7239000" cy="685800"/>
          </a:xfrm>
          <a:prstGeom prst="rect">
            <a:avLst/>
          </a:prstGeom>
        </p:spPr>
        <p:txBody>
          <a:bodyPr>
            <a:normAutofit/>
          </a:bodyPr>
          <a:lstStyle/>
          <a:p>
            <a:pPr marL="342900" indent="-342900" defTabSz="914400" fontAlgn="auto">
              <a:spcBef>
                <a:spcPct val="20000"/>
              </a:spcBef>
              <a:spcAft>
                <a:spcPts val="0"/>
              </a:spcAft>
              <a:buClr>
                <a:schemeClr val="tx1">
                  <a:lumMod val="65000"/>
                  <a:lumOff val="35000"/>
                </a:schemeClr>
              </a:buClr>
              <a:defRPr/>
            </a:pPr>
            <a:r>
              <a:rPr lang="en-US" sz="3200" dirty="0">
                <a:latin typeface="Arial Narrow" pitchFamily="34" charset="0"/>
                <a:cs typeface="+mn-cs"/>
              </a:rPr>
              <a:t>Put nurses and doctors b</a:t>
            </a:r>
            <a:r>
              <a:rPr lang="en-US" sz="3200" dirty="0" err="1">
                <a:latin typeface="Arial Narrow" pitchFamily="34" charset="0"/>
                <a:cs typeface="+mn-cs"/>
              </a:rPr>
              <a:t>ack</a:t>
            </a:r>
            <a:r>
              <a:rPr lang="en-US" sz="3200" dirty="0">
                <a:latin typeface="Arial Narrow" pitchFamily="34" charset="0"/>
                <a:cs typeface="+mn-cs"/>
              </a:rPr>
              <a:t> at the bedside</a:t>
            </a:r>
            <a:endParaRPr lang="en-US" sz="3200" dirty="0">
              <a:latin typeface="Arial Narrow" pitchFamily="34" charset="0"/>
              <a:cs typeface="+mn-cs"/>
            </a:endParaRPr>
          </a:p>
        </p:txBody>
      </p:sp>
      <p:sp>
        <p:nvSpPr>
          <p:cNvPr id="24" name="Text Placeholder 18"/>
          <p:cNvSpPr txBox="1">
            <a:spLocks/>
          </p:cNvSpPr>
          <p:nvPr/>
        </p:nvSpPr>
        <p:spPr>
          <a:xfrm>
            <a:off x="1484313" y="3390900"/>
            <a:ext cx="7239000" cy="685800"/>
          </a:xfrm>
          <a:prstGeom prst="rect">
            <a:avLst/>
          </a:prstGeom>
        </p:spPr>
        <p:txBody>
          <a:bodyPr>
            <a:normAutofit/>
          </a:bodyPr>
          <a:lstStyle/>
          <a:p>
            <a:pPr marL="342900" indent="-342900" fontAlgn="auto">
              <a:spcBef>
                <a:spcPct val="20000"/>
              </a:spcBef>
              <a:spcAft>
                <a:spcPts val="0"/>
              </a:spcAft>
              <a:buClr>
                <a:schemeClr val="tx1">
                  <a:lumMod val="65000"/>
                  <a:lumOff val="35000"/>
                </a:schemeClr>
              </a:buClr>
              <a:defRPr/>
            </a:pPr>
            <a:r>
              <a:rPr lang="en-US" sz="3200" dirty="0">
                <a:latin typeface="Arial Narrow" pitchFamily="34" charset="0"/>
                <a:cs typeface="+mn-cs"/>
              </a:rPr>
              <a:t>Improve physician and nurse communication</a:t>
            </a:r>
            <a:endParaRPr lang="en-US" sz="3200" dirty="0">
              <a:latin typeface="Arial Narrow" pitchFamily="34" charset="0"/>
              <a:cs typeface="+mn-cs"/>
            </a:endParaRPr>
          </a:p>
        </p:txBody>
      </p:sp>
      <p:sp>
        <p:nvSpPr>
          <p:cNvPr id="25" name="Text Placeholder 18"/>
          <p:cNvSpPr txBox="1">
            <a:spLocks/>
          </p:cNvSpPr>
          <p:nvPr/>
        </p:nvSpPr>
        <p:spPr>
          <a:xfrm>
            <a:off x="1484313" y="5211763"/>
            <a:ext cx="7239000" cy="685800"/>
          </a:xfrm>
          <a:prstGeom prst="rect">
            <a:avLst/>
          </a:prstGeom>
        </p:spPr>
        <p:txBody>
          <a:bodyPr/>
          <a:lstStyle/>
          <a:p>
            <a:pPr marL="342900" indent="-342900" fontAlgn="auto">
              <a:spcBef>
                <a:spcPct val="20000"/>
              </a:spcBef>
              <a:spcAft>
                <a:spcPts val="0"/>
              </a:spcAft>
              <a:buClr>
                <a:schemeClr val="tx1">
                  <a:lumMod val="65000"/>
                  <a:lumOff val="35000"/>
                </a:schemeClr>
              </a:buClr>
              <a:defRPr/>
            </a:pPr>
            <a:r>
              <a:rPr lang="en-US" sz="3200" dirty="0">
                <a:latin typeface="Arial Narrow" pitchFamily="34" charset="0"/>
                <a:cs typeface="+mn-cs"/>
              </a:rPr>
              <a:t>Create consistent seamless journeys</a:t>
            </a:r>
            <a:endParaRPr lang="en-US" sz="3200" dirty="0">
              <a:latin typeface="Arial Narrow" pitchFamily="34" charset="0"/>
              <a:cs typeface="+mn-cs"/>
            </a:endParaRPr>
          </a:p>
        </p:txBody>
      </p:sp>
      <p:sp>
        <p:nvSpPr>
          <p:cNvPr id="26" name="Text Placeholder 18"/>
          <p:cNvSpPr txBox="1">
            <a:spLocks/>
          </p:cNvSpPr>
          <p:nvPr/>
        </p:nvSpPr>
        <p:spPr>
          <a:xfrm>
            <a:off x="1484313" y="1506538"/>
            <a:ext cx="7239000" cy="685800"/>
          </a:xfrm>
          <a:prstGeom prst="rect">
            <a:avLst/>
          </a:prstGeom>
        </p:spPr>
        <p:txBody>
          <a:bodyPr anchor="ctr"/>
          <a:lstStyle/>
          <a:p>
            <a:pPr marL="342900" indent="-342900" fontAlgn="auto">
              <a:spcBef>
                <a:spcPts val="0"/>
              </a:spcBef>
              <a:spcAft>
                <a:spcPts val="0"/>
              </a:spcAft>
              <a:buClr>
                <a:schemeClr val="tx1">
                  <a:lumMod val="65000"/>
                  <a:lumOff val="35000"/>
                </a:schemeClr>
              </a:buClr>
              <a:defRPr/>
            </a:pPr>
            <a:r>
              <a:rPr lang="en-US" sz="3200" dirty="0">
                <a:latin typeface="Arial Narrow" pitchFamily="34" charset="0"/>
                <a:cs typeface="Arial" pitchFamily="34" charset="0"/>
              </a:rPr>
              <a:t>Address patients’ emotional and spiritual needs</a:t>
            </a:r>
            <a:endParaRPr lang="en-US" sz="3200" dirty="0">
              <a:latin typeface="Arial Narrow" pitchFamily="34" charset="0"/>
              <a:cs typeface="Arial" pitchFamily="34" charset="0"/>
            </a:endParaRPr>
          </a:p>
        </p:txBody>
      </p:sp>
      <p:pic>
        <p:nvPicPr>
          <p:cNvPr id="58373"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41313" y="1506538"/>
            <a:ext cx="990600" cy="792162"/>
          </a:xfrm>
          <a:prstGeom prst="rect">
            <a:avLst/>
          </a:prstGeom>
          <a:noFill/>
          <a:ln w="9525">
            <a:noFill/>
            <a:miter lim="800000"/>
            <a:headEnd/>
            <a:tailEnd/>
          </a:ln>
        </p:spPr>
      </p:pic>
      <p:pic>
        <p:nvPicPr>
          <p:cNvPr id="58374"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41313" y="2427288"/>
            <a:ext cx="990600" cy="793750"/>
          </a:xfrm>
          <a:prstGeom prst="rect">
            <a:avLst/>
          </a:prstGeom>
          <a:noFill/>
          <a:ln w="9525">
            <a:noFill/>
            <a:miter lim="800000"/>
            <a:headEnd/>
            <a:tailEnd/>
          </a:ln>
        </p:spPr>
      </p:pic>
      <p:pic>
        <p:nvPicPr>
          <p:cNvPr id="58375"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41313" y="3279775"/>
            <a:ext cx="990600" cy="792163"/>
          </a:xfrm>
          <a:prstGeom prst="rect">
            <a:avLst/>
          </a:prstGeom>
          <a:noFill/>
          <a:ln w="9525">
            <a:noFill/>
            <a:miter lim="800000"/>
            <a:headEnd/>
            <a:tailEnd/>
          </a:ln>
        </p:spPr>
      </p:pic>
      <p:pic>
        <p:nvPicPr>
          <p:cNvPr id="58376"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41313" y="4221163"/>
            <a:ext cx="990600" cy="793750"/>
          </a:xfrm>
          <a:prstGeom prst="rect">
            <a:avLst/>
          </a:prstGeom>
          <a:noFill/>
          <a:ln w="9525">
            <a:noFill/>
            <a:miter lim="800000"/>
            <a:headEnd/>
            <a:tailEnd/>
          </a:ln>
        </p:spPr>
      </p:pic>
      <p:pic>
        <p:nvPicPr>
          <p:cNvPr id="58377"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41313" y="5176838"/>
            <a:ext cx="990600" cy="793750"/>
          </a:xfrm>
          <a:prstGeom prst="rect">
            <a:avLst/>
          </a:prstGeom>
          <a:noFill/>
          <a:ln w="9525">
            <a:noFill/>
            <a:miter lim="800000"/>
            <a:headEnd/>
            <a:tailEnd/>
          </a:ln>
        </p:spPr>
      </p:pic>
      <p:sp>
        <p:nvSpPr>
          <p:cNvPr id="32" name="Text Placeholder 18"/>
          <p:cNvSpPr txBox="1">
            <a:spLocks/>
          </p:cNvSpPr>
          <p:nvPr/>
        </p:nvSpPr>
        <p:spPr>
          <a:xfrm>
            <a:off x="1484313" y="4270375"/>
            <a:ext cx="7239000" cy="685800"/>
          </a:xfrm>
          <a:prstGeom prst="rect">
            <a:avLst/>
          </a:prstGeom>
        </p:spPr>
        <p:txBody>
          <a:bodyPr/>
          <a:lstStyle/>
          <a:p>
            <a:pPr marL="342900" indent="-342900" fontAlgn="auto">
              <a:spcBef>
                <a:spcPct val="20000"/>
              </a:spcBef>
              <a:spcAft>
                <a:spcPts val="0"/>
              </a:spcAft>
              <a:buClr>
                <a:schemeClr val="tx1">
                  <a:lumMod val="65000"/>
                  <a:lumOff val="35000"/>
                </a:schemeClr>
              </a:buClr>
              <a:defRPr/>
            </a:pPr>
            <a:r>
              <a:rPr lang="en-US" sz="3200" dirty="0">
                <a:latin typeface="Arial Narrow" pitchFamily="34" charset="0"/>
                <a:cs typeface="+mn-cs"/>
              </a:rPr>
              <a:t>Engage patients and families in plan of care</a:t>
            </a:r>
            <a:endParaRPr lang="en-US" sz="3200" dirty="0">
              <a:latin typeface="Arial Narrow" pitchFamily="34" charset="0"/>
              <a:cs typeface="+mn-cs"/>
            </a:endParaRPr>
          </a:p>
        </p:txBody>
      </p:sp>
      <p:sp>
        <p:nvSpPr>
          <p:cNvPr id="13" name="Title 14"/>
          <p:cNvSpPr txBox="1">
            <a:spLocks/>
          </p:cNvSpPr>
          <p:nvPr/>
        </p:nvSpPr>
        <p:spPr>
          <a:xfrm>
            <a:off x="179388" y="77788"/>
            <a:ext cx="7848600" cy="846137"/>
          </a:xfrm>
          <a:prstGeom prst="rect">
            <a:avLst/>
          </a:prstGeom>
        </p:spPr>
        <p:txBody>
          <a:bodyPr anchor="ctr"/>
          <a:lstStyle/>
          <a:p>
            <a:pPr fontAlgn="auto">
              <a:lnSpc>
                <a:spcPct val="95000"/>
              </a:lnSpc>
              <a:spcAft>
                <a:spcPts val="200"/>
              </a:spcAft>
              <a:defRPr/>
            </a:pPr>
            <a:r>
              <a:rPr lang="en-US" sz="3200" dirty="0">
                <a:solidFill>
                  <a:schemeClr val="bg1"/>
                </a:solidFill>
                <a:latin typeface="Calibri"/>
                <a:ea typeface="+mj-ea"/>
                <a:cs typeface="Calibri"/>
              </a:rPr>
              <a:t> Differentiate with Always Events® Checklist</a:t>
            </a:r>
            <a:endParaRPr lang="en-US" sz="3200" dirty="0">
              <a:solidFill>
                <a:schemeClr val="bg1"/>
              </a:solidFill>
              <a:latin typeface="Calibri"/>
              <a:ea typeface="+mj-ea"/>
              <a:cs typeface="Calibri"/>
            </a:endParaRPr>
          </a:p>
        </p:txBody>
      </p:sp>
      <p:sp>
        <p:nvSpPr>
          <p:cNvPr id="14" name="Rounded Rectangle 13"/>
          <p:cNvSpPr/>
          <p:nvPr/>
        </p:nvSpPr>
        <p:spPr>
          <a:xfrm>
            <a:off x="7605713" y="6115050"/>
            <a:ext cx="1177925" cy="4286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4" grpId="0"/>
      <p:bldP spid="25" grpId="0"/>
      <p:bldP spid="26"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anesthesia mask"/>
          <p:cNvPicPr>
            <a:picLocks noChangeAspect="1" noChangeArrowheads="1"/>
          </p:cNvPicPr>
          <p:nvPr/>
        </p:nvPicPr>
        <p:blipFill>
          <a:blip r:embed="rId3"/>
          <a:srcRect/>
          <a:stretch>
            <a:fillRect/>
          </a:stretch>
        </p:blipFill>
        <p:spPr bwMode="auto">
          <a:xfrm>
            <a:off x="0" y="990600"/>
            <a:ext cx="9144000" cy="5867400"/>
          </a:xfrm>
          <a:prstGeom prst="rect">
            <a:avLst/>
          </a:prstGeom>
          <a:noFill/>
          <a:ln w="9525">
            <a:noFill/>
            <a:miter lim="800000"/>
            <a:headEnd/>
            <a:tailEnd/>
          </a:ln>
        </p:spPr>
      </p:pic>
      <p:sp>
        <p:nvSpPr>
          <p:cNvPr id="59394" name="Title 4"/>
          <p:cNvSpPr>
            <a:spLocks noGrp="1"/>
          </p:cNvSpPr>
          <p:nvPr>
            <p:ph type="title"/>
          </p:nvPr>
        </p:nvSpPr>
        <p:spPr>
          <a:xfrm>
            <a:off x="457200" y="119063"/>
            <a:ext cx="7848600" cy="846137"/>
          </a:xfrm>
        </p:spPr>
        <p:txBody>
          <a:bodyPr/>
          <a:lstStyle/>
          <a:p>
            <a:r>
              <a:rPr lang="en-US" smtClean="0">
                <a:latin typeface="Calibri" pitchFamily="34" charset="0"/>
              </a:rPr>
              <a:t>First Impressions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9350" y="1279525"/>
            <a:ext cx="3797300" cy="5202238"/>
          </a:xfrm>
          <a:prstGeom prst="rect">
            <a:avLst/>
          </a:prstGeom>
          <a:solidFill>
            <a:schemeClr val="bg1"/>
          </a:solidFill>
        </p:spPr>
        <p:txBody>
          <a:bodyPr>
            <a:spAutoFit/>
          </a:bodyPr>
          <a:lstStyle/>
          <a:p>
            <a:pPr fontAlgn="auto">
              <a:spcBef>
                <a:spcPts val="0"/>
              </a:spcBef>
              <a:spcAft>
                <a:spcPts val="0"/>
              </a:spcAft>
              <a:defRPr/>
            </a:pPr>
            <a:r>
              <a:rPr lang="en-US" sz="2400" b="1" dirty="0">
                <a:latin typeface="+mn-lt"/>
                <a:cs typeface="+mn-cs"/>
              </a:rPr>
              <a:t>Case Study:</a:t>
            </a:r>
          </a:p>
          <a:p>
            <a:pPr fontAlgn="auto">
              <a:spcBef>
                <a:spcPts val="0"/>
              </a:spcBef>
              <a:spcAft>
                <a:spcPts val="0"/>
              </a:spcAft>
              <a:defRPr/>
            </a:pPr>
            <a:endParaRPr lang="en-US" sz="2400" dirty="0">
              <a:latin typeface="+mn-lt"/>
              <a:cs typeface="+mn-cs"/>
            </a:endParaRPr>
          </a:p>
          <a:p>
            <a:pPr marL="398463" indent="-398463" fontAlgn="auto">
              <a:spcBef>
                <a:spcPts val="0"/>
              </a:spcBef>
              <a:spcAft>
                <a:spcPts val="600"/>
              </a:spcAft>
              <a:buFont typeface="Wingdings" pitchFamily="2" charset="2"/>
              <a:buChar char="q"/>
              <a:defRPr/>
            </a:pPr>
            <a:r>
              <a:rPr lang="en-US" sz="2400" b="1" dirty="0">
                <a:latin typeface="+mn-lt"/>
                <a:cs typeface="+mn-cs"/>
              </a:rPr>
              <a:t>Patient Name: </a:t>
            </a:r>
            <a:r>
              <a:rPr lang="en-US" sz="2400" dirty="0">
                <a:latin typeface="+mn-lt"/>
                <a:cs typeface="+mn-cs"/>
              </a:rPr>
              <a:t>Dorothy</a:t>
            </a:r>
          </a:p>
          <a:p>
            <a:pPr marL="398463" indent="-398463" fontAlgn="auto">
              <a:spcBef>
                <a:spcPts val="0"/>
              </a:spcBef>
              <a:spcAft>
                <a:spcPts val="600"/>
              </a:spcAft>
              <a:buFont typeface="Wingdings" pitchFamily="2" charset="2"/>
              <a:buChar char="q"/>
              <a:defRPr/>
            </a:pPr>
            <a:r>
              <a:rPr lang="en-US" sz="2400" b="1" dirty="0">
                <a:latin typeface="+mn-lt"/>
                <a:cs typeface="+mn-cs"/>
              </a:rPr>
              <a:t>Age: </a:t>
            </a:r>
            <a:r>
              <a:rPr lang="en-US" sz="2400" dirty="0">
                <a:latin typeface="+mn-lt"/>
                <a:cs typeface="+mn-cs"/>
              </a:rPr>
              <a:t>94 Years Old</a:t>
            </a:r>
          </a:p>
          <a:p>
            <a:pPr marL="398463" indent="-398463" fontAlgn="auto">
              <a:spcBef>
                <a:spcPts val="0"/>
              </a:spcBef>
              <a:spcAft>
                <a:spcPts val="600"/>
              </a:spcAft>
              <a:buFont typeface="Wingdings" pitchFamily="2" charset="2"/>
              <a:buChar char="q"/>
              <a:defRPr/>
            </a:pPr>
            <a:r>
              <a:rPr lang="en-US" sz="2400" b="1" dirty="0">
                <a:latin typeface="+mn-lt"/>
                <a:cs typeface="+mn-cs"/>
              </a:rPr>
              <a:t>Procedure:</a:t>
            </a:r>
            <a:r>
              <a:rPr lang="en-US" sz="2400" dirty="0">
                <a:latin typeface="+mn-lt"/>
                <a:cs typeface="+mn-cs"/>
              </a:rPr>
              <a:t> Aortic Valve Surgery</a:t>
            </a:r>
          </a:p>
          <a:p>
            <a:pPr marL="398463" indent="-398463" fontAlgn="auto">
              <a:spcBef>
                <a:spcPts val="0"/>
              </a:spcBef>
              <a:spcAft>
                <a:spcPts val="600"/>
              </a:spcAft>
              <a:buFont typeface="Wingdings" pitchFamily="2" charset="2"/>
              <a:buChar char="q"/>
              <a:defRPr/>
            </a:pPr>
            <a:r>
              <a:rPr lang="en-US" sz="2400" b="1" dirty="0">
                <a:latin typeface="+mn-lt"/>
                <a:cs typeface="+mn-cs"/>
              </a:rPr>
              <a:t>Goal 1-Week Post Op: </a:t>
            </a:r>
            <a:r>
              <a:rPr lang="en-US" sz="2400" dirty="0">
                <a:latin typeface="+mn-lt"/>
                <a:cs typeface="+mn-cs"/>
              </a:rPr>
              <a:t>Return to water aerobics four days a week and toast her kids with champagne on her 94</a:t>
            </a:r>
            <a:r>
              <a:rPr lang="en-US" sz="2400" baseline="30000" dirty="0">
                <a:latin typeface="+mn-lt"/>
                <a:cs typeface="+mn-cs"/>
              </a:rPr>
              <a:t>th</a:t>
            </a:r>
            <a:r>
              <a:rPr lang="en-US" sz="2400" dirty="0">
                <a:latin typeface="+mn-lt"/>
                <a:cs typeface="+mn-cs"/>
              </a:rPr>
              <a:t> birthday.</a:t>
            </a:r>
          </a:p>
          <a:p>
            <a:pPr marL="398463" indent="-398463" fontAlgn="auto">
              <a:spcBef>
                <a:spcPts val="0"/>
              </a:spcBef>
              <a:spcAft>
                <a:spcPts val="0"/>
              </a:spcAft>
              <a:defRPr/>
            </a:pPr>
            <a:endParaRPr lang="en-US" sz="2400" dirty="0">
              <a:latin typeface="+mn-lt"/>
              <a:cs typeface="+mn-cs"/>
            </a:endParaRPr>
          </a:p>
        </p:txBody>
      </p:sp>
      <p:pic>
        <p:nvPicPr>
          <p:cNvPr id="61442" name="Picture 5" descr="Dorothy G - Informed Hope.jpg"/>
          <p:cNvPicPr>
            <a:picLocks noChangeAspect="1"/>
          </p:cNvPicPr>
          <p:nvPr/>
        </p:nvPicPr>
        <p:blipFill>
          <a:blip r:embed="rId2"/>
          <a:srcRect r="15218"/>
          <a:stretch>
            <a:fillRect/>
          </a:stretch>
        </p:blipFill>
        <p:spPr bwMode="auto">
          <a:xfrm>
            <a:off x="0" y="965200"/>
            <a:ext cx="4495800" cy="5892800"/>
          </a:xfrm>
          <a:prstGeom prst="rect">
            <a:avLst/>
          </a:prstGeom>
          <a:noFill/>
          <a:ln w="9525">
            <a:noFill/>
            <a:miter lim="800000"/>
            <a:headEnd/>
            <a:tailEnd/>
          </a:ln>
        </p:spPr>
      </p:pic>
      <p:sp>
        <p:nvSpPr>
          <p:cNvPr id="61443" name="Title 4"/>
          <p:cNvSpPr>
            <a:spLocks noGrp="1"/>
          </p:cNvSpPr>
          <p:nvPr>
            <p:ph type="title"/>
          </p:nvPr>
        </p:nvSpPr>
        <p:spPr>
          <a:xfrm>
            <a:off x="457200" y="119063"/>
            <a:ext cx="7848600" cy="846137"/>
          </a:xfrm>
        </p:spPr>
        <p:txBody>
          <a:bodyPr/>
          <a:lstStyle/>
          <a:p>
            <a:r>
              <a:rPr lang="en-US" smtClean="0">
                <a:latin typeface="Calibri" pitchFamily="34" charset="0"/>
              </a:rPr>
              <a:t>Informed Hope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a:stretch>
            <a:fillRect/>
          </a:stretch>
        </p:blipFill>
        <p:spPr bwMode="auto">
          <a:xfrm>
            <a:off x="0" y="914400"/>
            <a:ext cx="9144000" cy="5943600"/>
          </a:xfrm>
          <a:prstGeom prst="rect">
            <a:avLst/>
          </a:prstGeom>
          <a:noFill/>
          <a:ln w="9525">
            <a:noFill/>
            <a:miter lim="800000"/>
            <a:headEnd/>
            <a:tailEnd/>
          </a:ln>
        </p:spPr>
      </p:pic>
      <p:sp>
        <p:nvSpPr>
          <p:cNvPr id="62466" name="Title 4"/>
          <p:cNvSpPr>
            <a:spLocks noGrp="1"/>
          </p:cNvSpPr>
          <p:nvPr>
            <p:ph type="title"/>
          </p:nvPr>
        </p:nvSpPr>
        <p:spPr>
          <a:xfrm>
            <a:off x="457200" y="207963"/>
            <a:ext cx="8245475" cy="609600"/>
          </a:xfrm>
        </p:spPr>
        <p:txBody>
          <a:bodyPr/>
          <a:lstStyle/>
          <a:p>
            <a:r>
              <a:rPr lang="en-US" smtClean="0">
                <a:latin typeface="Calibri" pitchFamily="34" charset="0"/>
              </a:rPr>
              <a:t>Code Lavender™</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22250"/>
            <a:ext cx="8245475" cy="609600"/>
          </a:xfrm>
        </p:spPr>
        <p:txBody>
          <a:bodyPr/>
          <a:lstStyle/>
          <a:p>
            <a:r>
              <a:rPr lang="en-US" smtClean="0">
                <a:latin typeface="Calibri" pitchFamily="34" charset="0"/>
              </a:rPr>
              <a:t>Code Lavender™</a:t>
            </a:r>
          </a:p>
        </p:txBody>
      </p:sp>
      <p:sp>
        <p:nvSpPr>
          <p:cNvPr id="11" name="Rectangle 10"/>
          <p:cNvSpPr/>
          <p:nvPr/>
        </p:nvSpPr>
        <p:spPr>
          <a:xfrm>
            <a:off x="7593013" y="6040438"/>
            <a:ext cx="1411287" cy="485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
        <p:nvSpPr>
          <p:cNvPr id="12" name="TextBox 11"/>
          <p:cNvSpPr txBox="1"/>
          <p:nvPr/>
        </p:nvSpPr>
        <p:spPr>
          <a:xfrm>
            <a:off x="457200" y="2305050"/>
            <a:ext cx="8355013" cy="3048000"/>
          </a:xfrm>
          <a:prstGeom prst="rect">
            <a:avLst/>
          </a:prstGeom>
          <a:noFill/>
          <a:ln w="19050">
            <a:solidFill>
              <a:schemeClr val="bg2"/>
            </a:solid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tx2"/>
              </a:solidFill>
            </a:endParaRPr>
          </a:p>
          <a:p>
            <a:pPr fontAlgn="auto">
              <a:spcBef>
                <a:spcPts val="0"/>
              </a:spcBef>
              <a:spcAft>
                <a:spcPts val="0"/>
              </a:spcAft>
              <a:defRPr/>
            </a:pPr>
            <a:endParaRPr lang="en-US" sz="1600" dirty="0">
              <a:solidFill>
                <a:schemeClr val="accent2"/>
              </a:solidFill>
            </a:endParaRPr>
          </a:p>
        </p:txBody>
      </p:sp>
      <p:pic>
        <p:nvPicPr>
          <p:cNvPr id="64516" name="Picture 6"/>
          <p:cNvPicPr>
            <a:picLocks noChangeAspect="1" noChangeArrowheads="1"/>
          </p:cNvPicPr>
          <p:nvPr/>
        </p:nvPicPr>
        <p:blipFill>
          <a:blip r:embed="rId3"/>
          <a:srcRect/>
          <a:stretch>
            <a:fillRect/>
          </a:stretch>
        </p:blipFill>
        <p:spPr bwMode="auto">
          <a:xfrm>
            <a:off x="2944813" y="1817688"/>
            <a:ext cx="3551237" cy="1058862"/>
          </a:xfrm>
          <a:prstGeom prst="rect">
            <a:avLst/>
          </a:prstGeom>
          <a:noFill/>
          <a:ln w="9525">
            <a:noFill/>
            <a:miter lim="800000"/>
            <a:headEnd/>
            <a:tailEnd/>
          </a:ln>
        </p:spPr>
      </p:pic>
      <p:sp>
        <p:nvSpPr>
          <p:cNvPr id="10" name="Rectangle 9"/>
          <p:cNvSpPr/>
          <p:nvPr/>
        </p:nvSpPr>
        <p:spPr>
          <a:xfrm>
            <a:off x="582613" y="2959100"/>
            <a:ext cx="8229600" cy="2462213"/>
          </a:xfrm>
          <a:prstGeom prst="rect">
            <a:avLst/>
          </a:prstGeom>
        </p:spPr>
        <p:txBody>
          <a:bodyPr>
            <a:spAutoFit/>
          </a:bodyPr>
          <a:lstStyle/>
          <a:p>
            <a:pPr marL="231775" indent="-231775" fontAlgn="auto">
              <a:spcBef>
                <a:spcPct val="50000"/>
              </a:spcBef>
              <a:spcAft>
                <a:spcPts val="0"/>
              </a:spcAft>
              <a:buFont typeface="Wingdings" pitchFamily="2" charset="2"/>
              <a:buChar char="ü"/>
              <a:defRPr/>
            </a:pPr>
            <a:endParaRPr lang="en-US" sz="800" b="1" dirty="0">
              <a:solidFill>
                <a:schemeClr val="accent6">
                  <a:lumMod val="75000"/>
                </a:schemeClr>
              </a:solidFill>
              <a:latin typeface="+mn-lt"/>
              <a:cs typeface="+mn-cs"/>
            </a:endParaRPr>
          </a:p>
          <a:p>
            <a:pPr marL="231775" indent="-231775" algn="ctr" fontAlgn="auto">
              <a:spcBef>
                <a:spcPct val="50000"/>
              </a:spcBef>
              <a:spcAft>
                <a:spcPts val="0"/>
              </a:spcAft>
              <a:defRPr/>
            </a:pPr>
            <a:r>
              <a:rPr lang="en-US" sz="3200" dirty="0">
                <a:latin typeface="+mn-lt"/>
                <a:cs typeface="+mn-cs"/>
              </a:rPr>
              <a:t> “Likelihood to recommend” </a:t>
            </a:r>
            <a:br>
              <a:rPr lang="en-US" sz="3200" dirty="0">
                <a:latin typeface="+mn-lt"/>
                <a:cs typeface="+mn-cs"/>
              </a:rPr>
            </a:br>
            <a:r>
              <a:rPr lang="en-US" sz="3200" dirty="0">
                <a:latin typeface="+mn-lt"/>
                <a:cs typeface="+mn-cs"/>
              </a:rPr>
              <a:t>as a place to work.</a:t>
            </a:r>
          </a:p>
          <a:p>
            <a:pPr marL="231775" indent="-231775" algn="ctr" fontAlgn="auto">
              <a:spcBef>
                <a:spcPct val="50000"/>
              </a:spcBef>
              <a:spcAft>
                <a:spcPts val="0"/>
              </a:spcAft>
              <a:defRPr/>
            </a:pPr>
            <a:r>
              <a:rPr lang="en-US" sz="3200" b="1" dirty="0">
                <a:solidFill>
                  <a:schemeClr val="accent6">
                    <a:lumMod val="75000"/>
                  </a:schemeClr>
                </a:solidFill>
                <a:latin typeface="+mn-lt"/>
                <a:cs typeface="+mn-cs"/>
              </a:rPr>
              <a:t>163% increase* </a:t>
            </a:r>
            <a:endParaRPr lang="en-US" sz="3200" dirty="0">
              <a:latin typeface="+mn-lt"/>
              <a:cs typeface="+mn-cs"/>
            </a:endParaRPr>
          </a:p>
          <a:p>
            <a:pPr marL="231775" indent="-231775" fontAlgn="auto">
              <a:spcBef>
                <a:spcPct val="50000"/>
              </a:spcBef>
              <a:spcAft>
                <a:spcPts val="0"/>
              </a:spcAft>
              <a:defRPr/>
            </a:pPr>
            <a:endParaRPr lang="en-US" sz="1200" dirty="0">
              <a:latin typeface="+mn-lt"/>
              <a:cs typeface="+mn-cs"/>
            </a:endParaRPr>
          </a:p>
        </p:txBody>
      </p:sp>
      <p:sp>
        <p:nvSpPr>
          <p:cNvPr id="64518" name="TextBox 6"/>
          <p:cNvSpPr txBox="1">
            <a:spLocks noChangeArrowheads="1"/>
          </p:cNvSpPr>
          <p:nvPr/>
        </p:nvSpPr>
        <p:spPr bwMode="auto">
          <a:xfrm>
            <a:off x="582613" y="6218238"/>
            <a:ext cx="2603500" cy="307975"/>
          </a:xfrm>
          <a:prstGeom prst="rect">
            <a:avLst/>
          </a:prstGeom>
          <a:noFill/>
          <a:ln w="9525">
            <a:noFill/>
            <a:miter lim="800000"/>
            <a:headEnd/>
            <a:tailEnd/>
          </a:ln>
        </p:spPr>
        <p:txBody>
          <a:bodyPr>
            <a:spAutoFit/>
          </a:bodyPr>
          <a:lstStyle/>
          <a:p>
            <a:r>
              <a:rPr lang="en-US" sz="1400">
                <a:latin typeface="Calibri" pitchFamily="34" charset="0"/>
              </a:rPr>
              <a:t>*Within 6 months</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Royalty-free Image: Woman Chatting With Pharmacist"/>
          <p:cNvPicPr>
            <a:picLocks noChangeAspect="1" noChangeArrowheads="1"/>
          </p:cNvPicPr>
          <p:nvPr/>
        </p:nvPicPr>
        <p:blipFill>
          <a:blip r:embed="rId3">
            <a:lum bright="10000"/>
          </a:blip>
          <a:srcRect/>
          <a:stretch>
            <a:fillRect/>
          </a:stretch>
        </p:blipFill>
        <p:spPr bwMode="auto">
          <a:xfrm>
            <a:off x="0" y="1009650"/>
            <a:ext cx="9144000" cy="5862638"/>
          </a:xfrm>
          <a:prstGeom prst="rect">
            <a:avLst/>
          </a:prstGeom>
          <a:noFill/>
          <a:ln w="9525">
            <a:noFill/>
            <a:miter lim="800000"/>
            <a:headEnd/>
            <a:tailEnd/>
          </a:ln>
        </p:spPr>
      </p:pic>
      <p:sp>
        <p:nvSpPr>
          <p:cNvPr id="66562" name="Title 7"/>
          <p:cNvSpPr>
            <a:spLocks noGrp="1"/>
          </p:cNvSpPr>
          <p:nvPr>
            <p:ph type="title"/>
          </p:nvPr>
        </p:nvSpPr>
        <p:spPr>
          <a:xfrm>
            <a:off x="566738" y="95250"/>
            <a:ext cx="6767512" cy="914400"/>
          </a:xfrm>
        </p:spPr>
        <p:txBody>
          <a:bodyPr/>
          <a:lstStyle/>
          <a:p>
            <a:r>
              <a:rPr lang="en-US" smtClean="0">
                <a:latin typeface="Calibri" pitchFamily="34" charset="0"/>
              </a:rPr>
              <a:t>Moments of Truth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http://www.realage.com/cm/realage/images/fL/rec-old-hand-holding-young-hand-credits-thinkstock-05-08-12-md.jpg"/>
          <p:cNvPicPr>
            <a:picLocks noChangeAspect="1" noChangeArrowheads="1"/>
          </p:cNvPicPr>
          <p:nvPr/>
        </p:nvPicPr>
        <p:blipFill>
          <a:blip r:embed="rId3"/>
          <a:srcRect l="22643"/>
          <a:stretch>
            <a:fillRect/>
          </a:stretch>
        </p:blipFill>
        <p:spPr bwMode="auto">
          <a:xfrm>
            <a:off x="0" y="1028700"/>
            <a:ext cx="9144000" cy="5829300"/>
          </a:xfrm>
          <a:prstGeom prst="rect">
            <a:avLst/>
          </a:prstGeom>
          <a:noFill/>
          <a:ln w="9525">
            <a:noFill/>
            <a:miter lim="800000"/>
            <a:headEnd/>
            <a:tailEnd/>
          </a:ln>
        </p:spPr>
      </p:pic>
      <p:sp>
        <p:nvSpPr>
          <p:cNvPr id="68610" name="Title 7"/>
          <p:cNvSpPr>
            <a:spLocks noGrp="1"/>
          </p:cNvSpPr>
          <p:nvPr>
            <p:ph type="title"/>
          </p:nvPr>
        </p:nvSpPr>
        <p:spPr>
          <a:xfrm>
            <a:off x="457200" y="119063"/>
            <a:ext cx="7848600" cy="846137"/>
          </a:xfrm>
        </p:spPr>
        <p:txBody>
          <a:bodyPr/>
          <a:lstStyle/>
          <a:p>
            <a:r>
              <a:rPr lang="en-US" smtClean="0">
                <a:latin typeface="Calibri" pitchFamily="34" charset="0"/>
              </a:rPr>
              <a:t>Sacred Moment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2"/>
          <p:cNvSpPr>
            <a:spLocks noGrp="1"/>
          </p:cNvSpPr>
          <p:nvPr>
            <p:ph type="title"/>
          </p:nvPr>
        </p:nvSpPr>
        <p:spPr>
          <a:xfrm>
            <a:off x="457200" y="119063"/>
            <a:ext cx="7848600" cy="846137"/>
          </a:xfrm>
        </p:spPr>
        <p:txBody>
          <a:bodyPr/>
          <a:lstStyle/>
          <a:p>
            <a:r>
              <a:rPr lang="en-US" smtClean="0">
                <a:latin typeface="Calibri" pitchFamily="34" charset="0"/>
              </a:rPr>
              <a:t>Sacred Moment</a:t>
            </a:r>
          </a:p>
        </p:txBody>
      </p:sp>
      <p:sp>
        <p:nvSpPr>
          <p:cNvPr id="8" name="Rectangle 7"/>
          <p:cNvSpPr/>
          <p:nvPr/>
        </p:nvSpPr>
        <p:spPr>
          <a:xfrm>
            <a:off x="7593013" y="6040438"/>
            <a:ext cx="1411287" cy="485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pic>
        <p:nvPicPr>
          <p:cNvPr id="70659" name="Picture 4" descr="https://encrypted-tbn1.gstatic.com/images?q=tbn:ANd9GcTIP9NthA8knGawXa2etNGuUY3vObQ_5gncfMVtYJTzjPnUXqoEIg">
            <a:hlinkClick r:id="rId3"/>
          </p:cNvPr>
          <p:cNvPicPr>
            <a:picLocks noChangeAspect="1" noChangeArrowheads="1"/>
          </p:cNvPicPr>
          <p:nvPr/>
        </p:nvPicPr>
        <p:blipFill>
          <a:blip r:embed="rId4"/>
          <a:srcRect/>
          <a:stretch>
            <a:fillRect/>
          </a:stretch>
        </p:blipFill>
        <p:spPr bwMode="auto">
          <a:xfrm>
            <a:off x="3300413" y="1452563"/>
            <a:ext cx="2541587" cy="595312"/>
          </a:xfrm>
          <a:prstGeom prst="rect">
            <a:avLst/>
          </a:prstGeom>
          <a:noFill/>
          <a:ln w="9525">
            <a:noFill/>
            <a:miter lim="800000"/>
            <a:headEnd/>
            <a:tailEnd/>
          </a:ln>
        </p:spPr>
      </p:pic>
      <p:sp>
        <p:nvSpPr>
          <p:cNvPr id="27" name="TextBox 26"/>
          <p:cNvSpPr txBox="1"/>
          <p:nvPr/>
        </p:nvSpPr>
        <p:spPr>
          <a:xfrm>
            <a:off x="1165225" y="2335213"/>
            <a:ext cx="6932613" cy="523875"/>
          </a:xfrm>
          <a:prstGeom prst="rect">
            <a:avLst/>
          </a:prstGeom>
          <a:noFill/>
        </p:spPr>
        <p:txBody>
          <a:bodyPr>
            <a:spAutoFit/>
          </a:bodyPr>
          <a:lstStyle/>
          <a:p>
            <a:pPr algn="ctr" fontAlgn="auto">
              <a:spcBef>
                <a:spcPts val="0"/>
              </a:spcBef>
              <a:spcAft>
                <a:spcPts val="0"/>
              </a:spcAft>
              <a:defRPr/>
            </a:pPr>
            <a:r>
              <a:rPr lang="en-US" sz="2800" b="1" dirty="0">
                <a:solidFill>
                  <a:schemeClr val="tx1">
                    <a:lumMod val="75000"/>
                  </a:schemeClr>
                </a:solidFill>
                <a:latin typeface="+mn-lt"/>
                <a:cs typeface="+mn-cs"/>
              </a:rPr>
              <a:t>Patients ‘Likelihood to Recommend’</a:t>
            </a:r>
            <a:endParaRPr lang="en-US" sz="2800" b="1" dirty="0">
              <a:solidFill>
                <a:schemeClr val="tx1">
                  <a:lumMod val="75000"/>
                </a:schemeClr>
              </a:solidFill>
              <a:latin typeface="+mn-lt"/>
              <a:cs typeface="+mn-cs"/>
            </a:endParaRPr>
          </a:p>
        </p:txBody>
      </p:sp>
      <p:cxnSp>
        <p:nvCxnSpPr>
          <p:cNvPr id="28" name="Straight Connector 27"/>
          <p:cNvCxnSpPr/>
          <p:nvPr/>
        </p:nvCxnSpPr>
        <p:spPr>
          <a:xfrm flipV="1">
            <a:off x="2359025" y="5600700"/>
            <a:ext cx="4178300" cy="2222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33688" y="4643438"/>
            <a:ext cx="798512" cy="869950"/>
          </a:xfrm>
          <a:prstGeom prst="rect">
            <a:avLst/>
          </a:prstGeom>
          <a:solidFill>
            <a:schemeClr val="accent6">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chemeClr val="tx1"/>
              </a:solidFill>
            </a:endParaRPr>
          </a:p>
        </p:txBody>
      </p:sp>
      <p:sp>
        <p:nvSpPr>
          <p:cNvPr id="30" name="Rectangle 29"/>
          <p:cNvSpPr/>
          <p:nvPr/>
        </p:nvSpPr>
        <p:spPr>
          <a:xfrm>
            <a:off x="4164013" y="4403725"/>
            <a:ext cx="798512" cy="1087438"/>
          </a:xfrm>
          <a:prstGeom prst="rect">
            <a:avLst/>
          </a:prstGeom>
          <a:solidFill>
            <a:schemeClr val="accent6">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chemeClr val="accent6">
                  <a:lumMod val="75000"/>
                </a:schemeClr>
              </a:solidFill>
            </a:endParaRPr>
          </a:p>
        </p:txBody>
      </p:sp>
      <p:sp>
        <p:nvSpPr>
          <p:cNvPr id="31" name="Rectangle 30"/>
          <p:cNvSpPr/>
          <p:nvPr/>
        </p:nvSpPr>
        <p:spPr>
          <a:xfrm>
            <a:off x="5494338" y="3360738"/>
            <a:ext cx="798512" cy="2152650"/>
          </a:xfrm>
          <a:prstGeom prst="rect">
            <a:avLst/>
          </a:prstGeom>
          <a:solidFill>
            <a:schemeClr val="accent6">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chemeClr val="tx1"/>
              </a:solidFill>
            </a:endParaRPr>
          </a:p>
        </p:txBody>
      </p:sp>
      <p:sp>
        <p:nvSpPr>
          <p:cNvPr id="32" name="TextBox 31"/>
          <p:cNvSpPr txBox="1"/>
          <p:nvPr/>
        </p:nvSpPr>
        <p:spPr>
          <a:xfrm>
            <a:off x="2568575" y="5600700"/>
            <a:ext cx="1330325" cy="523875"/>
          </a:xfrm>
          <a:prstGeom prst="rect">
            <a:avLst/>
          </a:prstGeom>
          <a:noFill/>
        </p:spPr>
        <p:txBody>
          <a:bodyPr>
            <a:spAutoFit/>
          </a:bodyPr>
          <a:lstStyle/>
          <a:p>
            <a:pPr algn="ctr" fontAlgn="auto">
              <a:spcBef>
                <a:spcPts val="0"/>
              </a:spcBef>
              <a:spcAft>
                <a:spcPts val="0"/>
              </a:spcAft>
              <a:defRPr/>
            </a:pPr>
            <a:r>
              <a:rPr lang="en-US" sz="1400" dirty="0">
                <a:solidFill>
                  <a:schemeClr val="accent6">
                    <a:lumMod val="75000"/>
                  </a:schemeClr>
                </a:solidFill>
                <a:latin typeface="+mn-lt"/>
                <a:cs typeface="+mn-cs"/>
              </a:rPr>
              <a:t>November 2011</a:t>
            </a:r>
            <a:endParaRPr lang="en-US" sz="1400" dirty="0">
              <a:solidFill>
                <a:schemeClr val="accent6">
                  <a:lumMod val="75000"/>
                </a:schemeClr>
              </a:solidFill>
              <a:latin typeface="+mn-lt"/>
              <a:cs typeface="+mn-cs"/>
            </a:endParaRPr>
          </a:p>
        </p:txBody>
      </p:sp>
      <p:sp>
        <p:nvSpPr>
          <p:cNvPr id="33" name="TextBox 32"/>
          <p:cNvSpPr txBox="1"/>
          <p:nvPr/>
        </p:nvSpPr>
        <p:spPr>
          <a:xfrm>
            <a:off x="3987800" y="5600700"/>
            <a:ext cx="1330325" cy="523875"/>
          </a:xfrm>
          <a:prstGeom prst="rect">
            <a:avLst/>
          </a:prstGeom>
          <a:noFill/>
        </p:spPr>
        <p:txBody>
          <a:bodyPr>
            <a:spAutoFit/>
          </a:bodyPr>
          <a:lstStyle/>
          <a:p>
            <a:pPr algn="ctr" fontAlgn="auto">
              <a:spcBef>
                <a:spcPts val="0"/>
              </a:spcBef>
              <a:spcAft>
                <a:spcPts val="0"/>
              </a:spcAft>
              <a:defRPr/>
            </a:pPr>
            <a:r>
              <a:rPr lang="en-US" sz="1400" dirty="0">
                <a:solidFill>
                  <a:schemeClr val="accent6">
                    <a:lumMod val="75000"/>
                  </a:schemeClr>
                </a:solidFill>
                <a:latin typeface="+mn-lt"/>
                <a:cs typeface="+mn-cs"/>
              </a:rPr>
              <a:t>December   2011</a:t>
            </a:r>
            <a:endParaRPr lang="en-US" sz="1400" dirty="0">
              <a:solidFill>
                <a:schemeClr val="accent6">
                  <a:lumMod val="75000"/>
                </a:schemeClr>
              </a:solidFill>
              <a:latin typeface="+mn-lt"/>
              <a:cs typeface="+mn-cs"/>
            </a:endParaRPr>
          </a:p>
        </p:txBody>
      </p:sp>
      <p:sp>
        <p:nvSpPr>
          <p:cNvPr id="34" name="TextBox 33"/>
          <p:cNvSpPr txBox="1"/>
          <p:nvPr/>
        </p:nvSpPr>
        <p:spPr>
          <a:xfrm>
            <a:off x="5299075" y="5567363"/>
            <a:ext cx="1330325" cy="523875"/>
          </a:xfrm>
          <a:prstGeom prst="rect">
            <a:avLst/>
          </a:prstGeom>
          <a:noFill/>
        </p:spPr>
        <p:txBody>
          <a:bodyPr>
            <a:spAutoFit/>
          </a:bodyPr>
          <a:lstStyle/>
          <a:p>
            <a:pPr algn="ctr" fontAlgn="auto">
              <a:spcBef>
                <a:spcPts val="0"/>
              </a:spcBef>
              <a:spcAft>
                <a:spcPts val="0"/>
              </a:spcAft>
              <a:defRPr/>
            </a:pPr>
            <a:r>
              <a:rPr lang="en-US" sz="1400" dirty="0">
                <a:solidFill>
                  <a:schemeClr val="accent6">
                    <a:lumMod val="75000"/>
                  </a:schemeClr>
                </a:solidFill>
                <a:latin typeface="+mn-lt"/>
                <a:cs typeface="+mn-cs"/>
              </a:rPr>
              <a:t>May  </a:t>
            </a:r>
          </a:p>
          <a:p>
            <a:pPr algn="ctr" fontAlgn="auto">
              <a:spcBef>
                <a:spcPts val="0"/>
              </a:spcBef>
              <a:spcAft>
                <a:spcPts val="0"/>
              </a:spcAft>
              <a:defRPr/>
            </a:pPr>
            <a:r>
              <a:rPr lang="en-US" sz="1400" dirty="0">
                <a:solidFill>
                  <a:schemeClr val="accent6">
                    <a:lumMod val="75000"/>
                  </a:schemeClr>
                </a:solidFill>
                <a:latin typeface="+mn-lt"/>
                <a:cs typeface="+mn-cs"/>
              </a:rPr>
              <a:t>2013</a:t>
            </a:r>
            <a:endParaRPr lang="en-US" sz="1400" dirty="0">
              <a:solidFill>
                <a:schemeClr val="accent6">
                  <a:lumMod val="75000"/>
                </a:schemeClr>
              </a:solidFill>
              <a:latin typeface="+mn-lt"/>
              <a:cs typeface="+mn-cs"/>
            </a:endParaRPr>
          </a:p>
        </p:txBody>
      </p:sp>
      <p:sp>
        <p:nvSpPr>
          <p:cNvPr id="70668" name="TextBox 34"/>
          <p:cNvSpPr txBox="1">
            <a:spLocks noChangeArrowheads="1"/>
          </p:cNvSpPr>
          <p:nvPr/>
        </p:nvSpPr>
        <p:spPr bwMode="auto">
          <a:xfrm>
            <a:off x="2770188" y="4171950"/>
            <a:ext cx="1063625" cy="522288"/>
          </a:xfrm>
          <a:prstGeom prst="rect">
            <a:avLst/>
          </a:prstGeom>
          <a:noFill/>
          <a:ln w="9525">
            <a:noFill/>
            <a:miter lim="800000"/>
            <a:headEnd/>
            <a:tailEnd/>
          </a:ln>
        </p:spPr>
        <p:txBody>
          <a:bodyPr>
            <a:spAutoFit/>
          </a:bodyPr>
          <a:lstStyle/>
          <a:p>
            <a:pPr algn="ctr"/>
            <a:r>
              <a:rPr lang="en-US" sz="2800" b="1">
                <a:latin typeface="Calibri" pitchFamily="34" charset="0"/>
              </a:rPr>
              <a:t>31%</a:t>
            </a:r>
          </a:p>
        </p:txBody>
      </p:sp>
      <p:sp>
        <p:nvSpPr>
          <p:cNvPr id="70669" name="TextBox 35"/>
          <p:cNvSpPr txBox="1">
            <a:spLocks noChangeArrowheads="1"/>
          </p:cNvSpPr>
          <p:nvPr/>
        </p:nvSpPr>
        <p:spPr bwMode="auto">
          <a:xfrm>
            <a:off x="4106863" y="3916363"/>
            <a:ext cx="914400" cy="523875"/>
          </a:xfrm>
          <a:prstGeom prst="rect">
            <a:avLst/>
          </a:prstGeom>
          <a:noFill/>
          <a:ln w="9525">
            <a:noFill/>
            <a:miter lim="800000"/>
            <a:headEnd/>
            <a:tailEnd/>
          </a:ln>
        </p:spPr>
        <p:txBody>
          <a:bodyPr>
            <a:spAutoFit/>
          </a:bodyPr>
          <a:lstStyle/>
          <a:p>
            <a:pPr algn="ctr"/>
            <a:r>
              <a:rPr lang="en-US" sz="2800" b="1">
                <a:latin typeface="Calibri" pitchFamily="34" charset="0"/>
              </a:rPr>
              <a:t>44%</a:t>
            </a:r>
          </a:p>
        </p:txBody>
      </p:sp>
      <p:sp>
        <p:nvSpPr>
          <p:cNvPr id="70670" name="TextBox 36"/>
          <p:cNvSpPr txBox="1">
            <a:spLocks noChangeArrowheads="1"/>
          </p:cNvSpPr>
          <p:nvPr/>
        </p:nvSpPr>
        <p:spPr bwMode="auto">
          <a:xfrm>
            <a:off x="5307013" y="2871788"/>
            <a:ext cx="1265237" cy="585787"/>
          </a:xfrm>
          <a:prstGeom prst="rect">
            <a:avLst/>
          </a:prstGeom>
          <a:noFill/>
          <a:ln w="9525">
            <a:noFill/>
            <a:miter lim="800000"/>
            <a:headEnd/>
            <a:tailEnd/>
          </a:ln>
        </p:spPr>
        <p:txBody>
          <a:bodyPr>
            <a:spAutoFit/>
          </a:bodyPr>
          <a:lstStyle/>
          <a:p>
            <a:pPr algn="ctr"/>
            <a:r>
              <a:rPr lang="en-US" sz="3200" b="1">
                <a:latin typeface="Calibri" pitchFamily="34" charset="0"/>
              </a:rPr>
              <a:t>72%</a:t>
            </a:r>
          </a:p>
        </p:txBody>
      </p:sp>
      <p:cxnSp>
        <p:nvCxnSpPr>
          <p:cNvPr id="38" name="Straight Connector 37"/>
          <p:cNvCxnSpPr/>
          <p:nvPr/>
        </p:nvCxnSpPr>
        <p:spPr>
          <a:xfrm rot="5400000">
            <a:off x="2425700" y="4645025"/>
            <a:ext cx="2959100" cy="0"/>
          </a:xfrm>
          <a:prstGeom prst="line">
            <a:avLst/>
          </a:prstGeom>
          <a:ln>
            <a:prstDash val="sysDash"/>
          </a:ln>
        </p:spPr>
        <p:style>
          <a:lnRef idx="3">
            <a:schemeClr val="accent1"/>
          </a:lnRef>
          <a:fillRef idx="0">
            <a:schemeClr val="accent1"/>
          </a:fillRef>
          <a:effectRef idx="2">
            <a:schemeClr val="accent1"/>
          </a:effectRef>
          <a:fontRef idx="minor">
            <a:schemeClr val="tx1"/>
          </a:fontRef>
        </p:style>
      </p:cxnSp>
      <p:sp>
        <p:nvSpPr>
          <p:cNvPr id="70672" name="TextBox 38"/>
          <p:cNvSpPr txBox="1">
            <a:spLocks noChangeArrowheads="1"/>
          </p:cNvSpPr>
          <p:nvPr/>
        </p:nvSpPr>
        <p:spPr bwMode="auto">
          <a:xfrm>
            <a:off x="2462213" y="6110288"/>
            <a:ext cx="1385887" cy="339725"/>
          </a:xfrm>
          <a:prstGeom prst="rect">
            <a:avLst/>
          </a:prstGeom>
          <a:noFill/>
          <a:ln w="9525">
            <a:noFill/>
            <a:miter lim="800000"/>
            <a:headEnd/>
            <a:tailEnd/>
          </a:ln>
        </p:spPr>
        <p:txBody>
          <a:bodyPr>
            <a:spAutoFit/>
          </a:bodyPr>
          <a:lstStyle/>
          <a:p>
            <a:pPr algn="ctr"/>
            <a:r>
              <a:rPr lang="en-US" sz="1600" b="1" i="1">
                <a:latin typeface="Calibri" pitchFamily="34" charset="0"/>
              </a:rPr>
              <a:t>Pre</a:t>
            </a:r>
          </a:p>
        </p:txBody>
      </p:sp>
      <p:sp>
        <p:nvSpPr>
          <p:cNvPr id="70673" name="TextBox 39"/>
          <p:cNvSpPr txBox="1">
            <a:spLocks noChangeArrowheads="1"/>
          </p:cNvSpPr>
          <p:nvPr/>
        </p:nvSpPr>
        <p:spPr bwMode="auto">
          <a:xfrm>
            <a:off x="4460875" y="6121400"/>
            <a:ext cx="1492250" cy="338138"/>
          </a:xfrm>
          <a:prstGeom prst="rect">
            <a:avLst/>
          </a:prstGeom>
          <a:noFill/>
          <a:ln w="9525">
            <a:noFill/>
            <a:miter lim="800000"/>
            <a:headEnd/>
            <a:tailEnd/>
          </a:ln>
        </p:spPr>
        <p:txBody>
          <a:bodyPr>
            <a:spAutoFit/>
          </a:bodyPr>
          <a:lstStyle/>
          <a:p>
            <a:pPr algn="ctr"/>
            <a:r>
              <a:rPr lang="en-US" sz="1600" b="1" i="1">
                <a:latin typeface="Calibri" pitchFamily="34" charset="0"/>
              </a:rPr>
              <a:t>Post</a:t>
            </a:r>
          </a:p>
        </p:txBody>
      </p:sp>
      <p:cxnSp>
        <p:nvCxnSpPr>
          <p:cNvPr id="41" name="Straight Arrow Connector 40"/>
          <p:cNvCxnSpPr>
            <a:stCxn id="70668" idx="0"/>
          </p:cNvCxnSpPr>
          <p:nvPr/>
        </p:nvCxnSpPr>
        <p:spPr>
          <a:xfrm rot="5400000" flipH="1" flipV="1">
            <a:off x="3888581" y="2578894"/>
            <a:ext cx="1006475" cy="217963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19063"/>
            <a:ext cx="7848600" cy="846137"/>
          </a:xfrm>
        </p:spPr>
        <p:txBody>
          <a:bodyPr/>
          <a:lstStyle/>
          <a:p>
            <a:r>
              <a:rPr lang="en-US" smtClean="0">
                <a:latin typeface="Calibri" pitchFamily="34" charset="0"/>
              </a:rPr>
              <a:t>Empathy Hardwired</a:t>
            </a:r>
          </a:p>
        </p:txBody>
      </p:sp>
      <p:pic>
        <p:nvPicPr>
          <p:cNvPr id="72706" name="Picture 2"/>
          <p:cNvPicPr>
            <a:picLocks noChangeAspect="1" noChangeArrowheads="1"/>
          </p:cNvPicPr>
          <p:nvPr/>
        </p:nvPicPr>
        <p:blipFill>
          <a:blip r:embed="rId3"/>
          <a:srcRect/>
          <a:stretch>
            <a:fillRect/>
          </a:stretch>
        </p:blipFill>
        <p:spPr bwMode="auto">
          <a:xfrm>
            <a:off x="0" y="17463"/>
            <a:ext cx="9144000" cy="6840537"/>
          </a:xfrm>
          <a:prstGeom prst="rect">
            <a:avLst/>
          </a:prstGeom>
          <a:noFill/>
          <a:ln w="9525">
            <a:noFill/>
            <a:miter lim="800000"/>
            <a:headEnd/>
            <a:tailEnd/>
          </a:ln>
        </p:spPr>
      </p:pic>
      <p:sp>
        <p:nvSpPr>
          <p:cNvPr id="5" name="Title 1"/>
          <p:cNvSpPr txBox="1">
            <a:spLocks/>
          </p:cNvSpPr>
          <p:nvPr/>
        </p:nvSpPr>
        <p:spPr>
          <a:xfrm>
            <a:off x="609600" y="271463"/>
            <a:ext cx="7848600" cy="846137"/>
          </a:xfrm>
          <a:prstGeom prst="rect">
            <a:avLst/>
          </a:prstGeom>
        </p:spPr>
        <p:txBody>
          <a:bodyPr anchor="ctr"/>
          <a:lstStyle/>
          <a:p>
            <a:pPr fontAlgn="auto">
              <a:lnSpc>
                <a:spcPct val="95000"/>
              </a:lnSpc>
              <a:spcAft>
                <a:spcPts val="200"/>
              </a:spcAft>
              <a:defRPr/>
            </a:pPr>
            <a:r>
              <a:rPr lang="en-US" sz="3200">
                <a:solidFill>
                  <a:schemeClr val="bg1"/>
                </a:solidFill>
                <a:latin typeface="Calibri"/>
                <a:ea typeface="+mj-ea"/>
                <a:cs typeface="Calibri"/>
              </a:rPr>
              <a:t>Empathy Rounds  </a:t>
            </a:r>
            <a:endParaRPr lang="en-US" sz="3200" dirty="0">
              <a:solidFill>
                <a:schemeClr val="bg1"/>
              </a:solidFill>
              <a:latin typeface="Calibri"/>
              <a:ea typeface="+mj-ea"/>
              <a:cs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19063"/>
            <a:ext cx="7848600" cy="846137"/>
          </a:xfrm>
        </p:spPr>
        <p:txBody>
          <a:bodyPr/>
          <a:lstStyle/>
          <a:p>
            <a:r>
              <a:rPr lang="en-US" smtClean="0">
                <a:latin typeface="Calibri" pitchFamily="34" charset="0"/>
              </a:rPr>
              <a:t>Empathy Rounds  </a:t>
            </a:r>
          </a:p>
        </p:txBody>
      </p:sp>
      <p:sp>
        <p:nvSpPr>
          <p:cNvPr id="8" name="Rectangle 7"/>
          <p:cNvSpPr/>
          <p:nvPr/>
        </p:nvSpPr>
        <p:spPr>
          <a:xfrm>
            <a:off x="457200" y="2217738"/>
            <a:ext cx="8312150" cy="3094037"/>
          </a:xfrm>
          <a:prstGeom prst="rect">
            <a:avLst/>
          </a:prstGeom>
          <a:solidFill>
            <a:srgbClr val="FFFFFF"/>
          </a:solidFill>
          <a:ln>
            <a:solidFill>
              <a:srgbClr val="7B6E66"/>
            </a:solidFill>
          </a:ln>
        </p:spPr>
        <p:txBody>
          <a:bodyPr>
            <a:spAutoFit/>
          </a:bodyPr>
          <a:lstStyle/>
          <a:p>
            <a:pPr algn="ctr" fontAlgn="auto">
              <a:spcBef>
                <a:spcPts val="0"/>
              </a:spcBef>
              <a:spcAft>
                <a:spcPts val="0"/>
              </a:spcAft>
              <a:defRPr/>
            </a:pPr>
            <a:endParaRPr lang="en-US" sz="1050" b="1" dirty="0">
              <a:solidFill>
                <a:srgbClr val="7B6E66"/>
              </a:solidFill>
              <a:latin typeface="+mn-lt"/>
              <a:cs typeface="+mn-cs"/>
            </a:endParaRPr>
          </a:p>
          <a:p>
            <a:pPr algn="ctr" fontAlgn="auto">
              <a:spcBef>
                <a:spcPts val="0"/>
              </a:spcBef>
              <a:spcAft>
                <a:spcPts val="0"/>
              </a:spcAft>
              <a:defRPr/>
            </a:pPr>
            <a:endParaRPr lang="en-US" sz="2300" b="1" dirty="0">
              <a:solidFill>
                <a:srgbClr val="7B6E66"/>
              </a:solidFill>
              <a:latin typeface="+mn-lt"/>
              <a:cs typeface="+mn-cs"/>
            </a:endParaRPr>
          </a:p>
          <a:p>
            <a:pPr algn="ctr" fontAlgn="auto">
              <a:spcBef>
                <a:spcPts val="0"/>
              </a:spcBef>
              <a:spcAft>
                <a:spcPts val="0"/>
              </a:spcAft>
              <a:defRPr/>
            </a:pPr>
            <a:endParaRPr lang="en-US" sz="2300" b="1" dirty="0">
              <a:solidFill>
                <a:srgbClr val="7B6E66"/>
              </a:solidFill>
              <a:latin typeface="+mn-lt"/>
              <a:cs typeface="+mn-cs"/>
            </a:endParaRPr>
          </a:p>
          <a:p>
            <a:pPr marL="234950" indent="-222250" algn="ctr" fontAlgn="auto">
              <a:spcBef>
                <a:spcPts val="0"/>
              </a:spcBef>
              <a:spcAft>
                <a:spcPts val="0"/>
              </a:spcAft>
              <a:defRPr/>
            </a:pPr>
            <a:endParaRPr lang="en-US" sz="3600" dirty="0">
              <a:solidFill>
                <a:srgbClr val="7B6E66"/>
              </a:solidFill>
              <a:latin typeface="+mn-lt"/>
              <a:cs typeface="+mn-cs"/>
            </a:endParaRPr>
          </a:p>
          <a:p>
            <a:pPr marL="234950" indent="-222250" algn="ctr" fontAlgn="auto">
              <a:spcBef>
                <a:spcPts val="0"/>
              </a:spcBef>
              <a:spcAft>
                <a:spcPts val="0"/>
              </a:spcAft>
              <a:defRPr/>
            </a:pPr>
            <a:endParaRPr lang="en-US" sz="1050" dirty="0">
              <a:solidFill>
                <a:srgbClr val="7B6E66"/>
              </a:solidFill>
              <a:latin typeface="+mn-lt"/>
              <a:cs typeface="+mn-cs"/>
            </a:endParaRPr>
          </a:p>
          <a:p>
            <a:pPr marL="234950" indent="-222250" algn="ctr" fontAlgn="auto">
              <a:spcBef>
                <a:spcPts val="0"/>
              </a:spcBef>
              <a:spcAft>
                <a:spcPts val="0"/>
              </a:spcAft>
              <a:defRPr/>
            </a:pPr>
            <a:endParaRPr lang="en-US" sz="2300" dirty="0">
              <a:solidFill>
                <a:srgbClr val="7B6E66"/>
              </a:solidFill>
              <a:latin typeface="+mn-lt"/>
              <a:cs typeface="+mn-cs"/>
            </a:endParaRPr>
          </a:p>
          <a:p>
            <a:pPr marL="234950" indent="-222250" algn="ctr" fontAlgn="auto">
              <a:spcBef>
                <a:spcPts val="0"/>
              </a:spcBef>
              <a:spcAft>
                <a:spcPts val="0"/>
              </a:spcAft>
              <a:defRPr/>
            </a:pPr>
            <a:endParaRPr lang="en-US" sz="2300" dirty="0">
              <a:solidFill>
                <a:srgbClr val="7B6E66"/>
              </a:solidFill>
              <a:latin typeface="+mn-lt"/>
              <a:cs typeface="+mn-cs"/>
            </a:endParaRPr>
          </a:p>
          <a:p>
            <a:pPr marL="234950" indent="-222250" algn="ctr" fontAlgn="auto">
              <a:spcBef>
                <a:spcPts val="0"/>
              </a:spcBef>
              <a:spcAft>
                <a:spcPts val="0"/>
              </a:spcAft>
              <a:defRPr/>
            </a:pPr>
            <a:endParaRPr lang="en-US" sz="2300" dirty="0">
              <a:solidFill>
                <a:srgbClr val="7B6E66"/>
              </a:solidFill>
              <a:latin typeface="+mn-lt"/>
              <a:cs typeface="+mn-cs"/>
            </a:endParaRPr>
          </a:p>
          <a:p>
            <a:pPr marL="234950" indent="-222250" algn="ctr" fontAlgn="auto">
              <a:spcBef>
                <a:spcPts val="0"/>
              </a:spcBef>
              <a:spcAft>
                <a:spcPts val="0"/>
              </a:spcAft>
              <a:defRPr/>
            </a:pPr>
            <a:endParaRPr lang="en-US" sz="2300" dirty="0">
              <a:solidFill>
                <a:srgbClr val="7B6E66"/>
              </a:solidFill>
              <a:latin typeface="+mn-lt"/>
              <a:cs typeface="+mn-cs"/>
            </a:endParaRPr>
          </a:p>
        </p:txBody>
      </p:sp>
      <p:pic>
        <p:nvPicPr>
          <p:cNvPr id="74755" name="Picture 2"/>
          <p:cNvPicPr>
            <a:picLocks noChangeAspect="1" noChangeArrowheads="1"/>
          </p:cNvPicPr>
          <p:nvPr/>
        </p:nvPicPr>
        <p:blipFill>
          <a:blip r:embed="rId3"/>
          <a:srcRect/>
          <a:stretch>
            <a:fillRect/>
          </a:stretch>
        </p:blipFill>
        <p:spPr bwMode="auto">
          <a:xfrm>
            <a:off x="2894013" y="1724025"/>
            <a:ext cx="3033712" cy="1309688"/>
          </a:xfrm>
          <a:prstGeom prst="rect">
            <a:avLst/>
          </a:prstGeom>
          <a:noFill/>
          <a:ln w="9525">
            <a:noFill/>
            <a:miter lim="800000"/>
            <a:headEnd/>
            <a:tailEnd/>
          </a:ln>
        </p:spPr>
      </p:pic>
      <p:sp>
        <p:nvSpPr>
          <p:cNvPr id="12" name="Rectangle 11"/>
          <p:cNvSpPr/>
          <p:nvPr/>
        </p:nvSpPr>
        <p:spPr>
          <a:xfrm>
            <a:off x="7550150" y="6192838"/>
            <a:ext cx="1219200" cy="319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
        <p:nvSpPr>
          <p:cNvPr id="11" name="Rectangle 10"/>
          <p:cNvSpPr/>
          <p:nvPr/>
        </p:nvSpPr>
        <p:spPr>
          <a:xfrm>
            <a:off x="582613" y="3546475"/>
            <a:ext cx="8312150" cy="1323975"/>
          </a:xfrm>
          <a:prstGeom prst="rect">
            <a:avLst/>
          </a:prstGeom>
        </p:spPr>
        <p:txBody>
          <a:bodyPr>
            <a:spAutoFit/>
          </a:bodyPr>
          <a:lstStyle/>
          <a:p>
            <a:pPr marL="231775" indent="-231775" fontAlgn="auto">
              <a:spcBef>
                <a:spcPct val="50000"/>
              </a:spcBef>
              <a:spcAft>
                <a:spcPts val="0"/>
              </a:spcAft>
              <a:buFont typeface="Wingdings" pitchFamily="2" charset="2"/>
              <a:buChar char="ü"/>
              <a:defRPr/>
            </a:pPr>
            <a:r>
              <a:rPr lang="en-US" sz="3200" b="1" dirty="0">
                <a:solidFill>
                  <a:schemeClr val="accent6">
                    <a:lumMod val="75000"/>
                  </a:schemeClr>
                </a:solidFill>
                <a:latin typeface="+mn-lt"/>
                <a:cs typeface="+mn-cs"/>
              </a:rPr>
              <a:t>39%*</a:t>
            </a:r>
            <a:r>
              <a:rPr lang="en-US" sz="3200" dirty="0">
                <a:latin typeface="+mn-lt"/>
                <a:cs typeface="+mn-cs"/>
              </a:rPr>
              <a:t> increase in ‘likelihood to recommend’</a:t>
            </a:r>
          </a:p>
          <a:p>
            <a:pPr marL="231775" indent="-231775" fontAlgn="auto">
              <a:spcBef>
                <a:spcPct val="50000"/>
              </a:spcBef>
              <a:spcAft>
                <a:spcPts val="0"/>
              </a:spcAft>
              <a:buFont typeface="Wingdings" pitchFamily="2" charset="2"/>
              <a:buChar char="ü"/>
              <a:defRPr/>
            </a:pPr>
            <a:r>
              <a:rPr lang="en-US" sz="3200" b="1" dirty="0">
                <a:solidFill>
                  <a:schemeClr val="accent6">
                    <a:lumMod val="75000"/>
                  </a:schemeClr>
                </a:solidFill>
                <a:latin typeface="+mn-lt"/>
                <a:cs typeface="+mn-cs"/>
              </a:rPr>
              <a:t>2,858 </a:t>
            </a:r>
            <a:r>
              <a:rPr lang="en-US" sz="3200" dirty="0">
                <a:latin typeface="+mn-lt"/>
                <a:cs typeface="+mn-cs"/>
              </a:rPr>
              <a:t>staff compliments captured in 4 months </a:t>
            </a:r>
          </a:p>
        </p:txBody>
      </p:sp>
      <p:sp>
        <p:nvSpPr>
          <p:cNvPr id="74758" name="TextBox 6"/>
          <p:cNvSpPr txBox="1">
            <a:spLocks noChangeArrowheads="1"/>
          </p:cNvSpPr>
          <p:nvPr/>
        </p:nvSpPr>
        <p:spPr bwMode="auto">
          <a:xfrm>
            <a:off x="720725" y="6203950"/>
            <a:ext cx="2603500" cy="307975"/>
          </a:xfrm>
          <a:prstGeom prst="rect">
            <a:avLst/>
          </a:prstGeom>
          <a:noFill/>
          <a:ln w="9525">
            <a:noFill/>
            <a:miter lim="800000"/>
            <a:headEnd/>
            <a:tailEnd/>
          </a:ln>
        </p:spPr>
        <p:txBody>
          <a:bodyPr>
            <a:spAutoFit/>
          </a:bodyPr>
          <a:lstStyle/>
          <a:p>
            <a:r>
              <a:rPr lang="en-US" sz="1400">
                <a:latin typeface="Calibri" pitchFamily="34" charset="0"/>
              </a:rPr>
              <a:t>*Within 12 months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http://www.stillwagner.com/wp-content/uploads/2010/01/dominos_pizza_tracker1.jpg"/>
          <p:cNvPicPr>
            <a:picLocks noChangeAspect="1" noChangeArrowheads="1"/>
          </p:cNvPicPr>
          <p:nvPr/>
        </p:nvPicPr>
        <p:blipFill>
          <a:blip r:embed="rId2"/>
          <a:srcRect l="2162" r="1688"/>
          <a:stretch>
            <a:fillRect/>
          </a:stretch>
        </p:blipFill>
        <p:spPr bwMode="auto">
          <a:xfrm>
            <a:off x="342900" y="1533525"/>
            <a:ext cx="8642350" cy="4992688"/>
          </a:xfrm>
          <a:prstGeom prst="rect">
            <a:avLst/>
          </a:prstGeom>
          <a:noFill/>
          <a:ln w="9525">
            <a:noFill/>
            <a:miter lim="800000"/>
            <a:headEnd/>
            <a:tailEnd/>
          </a:ln>
        </p:spPr>
      </p:pic>
      <p:sp>
        <p:nvSpPr>
          <p:cNvPr id="76802" name="Title 4"/>
          <p:cNvSpPr>
            <a:spLocks noGrp="1"/>
          </p:cNvSpPr>
          <p:nvPr>
            <p:ph type="title"/>
          </p:nvPr>
        </p:nvSpPr>
        <p:spPr>
          <a:xfrm>
            <a:off x="454025" y="95250"/>
            <a:ext cx="6765925" cy="914400"/>
          </a:xfrm>
        </p:spPr>
        <p:txBody>
          <a:bodyPr/>
          <a:lstStyle/>
          <a:p>
            <a:r>
              <a:rPr lang="en-US" smtClean="0">
                <a:latin typeface="Calibri" pitchFamily="34" charset="0"/>
              </a:rPr>
              <a:t>Data Tracker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46588" y="3028950"/>
            <a:ext cx="4270375" cy="2308225"/>
          </a:xfrm>
          <a:prstGeom prst="rect">
            <a:avLst/>
          </a:prstGeom>
        </p:spPr>
        <p:txBody>
          <a:bodyPr>
            <a:spAutoFit/>
          </a:bodyPr>
          <a:lstStyle/>
          <a:p>
            <a:pPr marL="231775" indent="-231775" fontAlgn="auto">
              <a:spcBef>
                <a:spcPct val="50000"/>
              </a:spcBef>
              <a:spcAft>
                <a:spcPts val="0"/>
              </a:spcAft>
              <a:buFont typeface="Wingdings" pitchFamily="2" charset="2"/>
              <a:buChar char="ü"/>
              <a:defRPr/>
            </a:pPr>
            <a:r>
              <a:rPr lang="en-US" sz="3200" b="1" dirty="0">
                <a:solidFill>
                  <a:schemeClr val="accent6">
                    <a:lumMod val="75000"/>
                  </a:schemeClr>
                </a:solidFill>
                <a:latin typeface="+mn-lt"/>
                <a:cs typeface="+mn-cs"/>
              </a:rPr>
              <a:t>15%</a:t>
            </a:r>
            <a:r>
              <a:rPr lang="en-US" sz="3200" dirty="0">
                <a:latin typeface="+mn-lt"/>
                <a:cs typeface="+mn-cs"/>
              </a:rPr>
              <a:t>  reduction in readmissions </a:t>
            </a:r>
          </a:p>
          <a:p>
            <a:pPr marL="231775" indent="-231775" fontAlgn="auto">
              <a:spcBef>
                <a:spcPct val="50000"/>
              </a:spcBef>
              <a:spcAft>
                <a:spcPts val="0"/>
              </a:spcAft>
              <a:buFont typeface="Wingdings" pitchFamily="2" charset="2"/>
              <a:buChar char="ü"/>
              <a:defRPr/>
            </a:pPr>
            <a:r>
              <a:rPr lang="en-US" sz="3200" b="1" dirty="0">
                <a:solidFill>
                  <a:schemeClr val="accent6">
                    <a:lumMod val="75000"/>
                  </a:schemeClr>
                </a:solidFill>
                <a:latin typeface="+mn-lt"/>
                <a:cs typeface="+mn-cs"/>
              </a:rPr>
              <a:t>63% </a:t>
            </a:r>
            <a:r>
              <a:rPr lang="en-US" sz="3200" dirty="0">
                <a:latin typeface="+mn-lt"/>
                <a:cs typeface="+mn-cs"/>
              </a:rPr>
              <a:t>increase in patient satisfaction</a:t>
            </a:r>
          </a:p>
        </p:txBody>
      </p:sp>
      <p:sp>
        <p:nvSpPr>
          <p:cNvPr id="77826" name="Title 11"/>
          <p:cNvSpPr>
            <a:spLocks noGrp="1"/>
          </p:cNvSpPr>
          <p:nvPr>
            <p:ph type="title"/>
          </p:nvPr>
        </p:nvSpPr>
        <p:spPr>
          <a:xfrm>
            <a:off x="457200" y="119063"/>
            <a:ext cx="7848600" cy="846137"/>
          </a:xfrm>
        </p:spPr>
        <p:txBody>
          <a:bodyPr/>
          <a:lstStyle/>
          <a:p>
            <a:r>
              <a:rPr lang="en-US" smtClean="0">
                <a:latin typeface="Calibri" pitchFamily="34" charset="0"/>
              </a:rPr>
              <a:t>Post Care Connectivity</a:t>
            </a:r>
          </a:p>
        </p:txBody>
      </p:sp>
      <p:sp>
        <p:nvSpPr>
          <p:cNvPr id="19" name="Rectangle 18"/>
          <p:cNvSpPr/>
          <p:nvPr/>
        </p:nvSpPr>
        <p:spPr>
          <a:xfrm>
            <a:off x="3962400" y="2097088"/>
            <a:ext cx="4641850" cy="409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7828" name="Picture 2" descr="https://secure.fasthealth.com/web_crmc_al/forms/images/logo.gif"/>
          <p:cNvPicPr>
            <a:picLocks noChangeAspect="1" noChangeArrowheads="1"/>
          </p:cNvPicPr>
          <p:nvPr/>
        </p:nvPicPr>
        <p:blipFill>
          <a:blip r:embed="rId2"/>
          <a:srcRect/>
          <a:stretch>
            <a:fillRect/>
          </a:stretch>
        </p:blipFill>
        <p:spPr bwMode="auto">
          <a:xfrm>
            <a:off x="4710113" y="1420813"/>
            <a:ext cx="3006725" cy="1163637"/>
          </a:xfrm>
          <a:prstGeom prst="rect">
            <a:avLst/>
          </a:prstGeom>
          <a:noFill/>
          <a:ln w="9525">
            <a:noFill/>
            <a:miter lim="800000"/>
            <a:headEnd/>
            <a:tailEnd/>
          </a:ln>
        </p:spPr>
      </p:pic>
      <p:pic>
        <p:nvPicPr>
          <p:cNvPr id="77829" name="Picture 2"/>
          <p:cNvPicPr>
            <a:picLocks noChangeAspect="1" noChangeArrowheads="1"/>
          </p:cNvPicPr>
          <p:nvPr/>
        </p:nvPicPr>
        <p:blipFill>
          <a:blip r:embed="rId3"/>
          <a:srcRect/>
          <a:stretch>
            <a:fillRect/>
          </a:stretch>
        </p:blipFill>
        <p:spPr bwMode="auto">
          <a:xfrm>
            <a:off x="457200" y="1336675"/>
            <a:ext cx="2792413" cy="5187950"/>
          </a:xfrm>
          <a:prstGeom prst="rect">
            <a:avLst/>
          </a:prstGeom>
          <a:noFill/>
          <a:ln w="9525">
            <a:noFill/>
            <a:miter lim="800000"/>
            <a:headEnd/>
            <a:tailEnd/>
          </a:ln>
        </p:spPr>
      </p:pic>
      <p:sp>
        <p:nvSpPr>
          <p:cNvPr id="10" name="Rectangle 9"/>
          <p:cNvSpPr/>
          <p:nvPr/>
        </p:nvSpPr>
        <p:spPr>
          <a:xfrm>
            <a:off x="7550150" y="6192838"/>
            <a:ext cx="1219200" cy="319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
        <p:nvSpPr>
          <p:cNvPr id="77831" name="TextBox 7"/>
          <p:cNvSpPr txBox="1">
            <a:spLocks noChangeArrowheads="1"/>
          </p:cNvSpPr>
          <p:nvPr/>
        </p:nvSpPr>
        <p:spPr bwMode="auto">
          <a:xfrm>
            <a:off x="4446588" y="5665788"/>
            <a:ext cx="2605087" cy="307975"/>
          </a:xfrm>
          <a:prstGeom prst="rect">
            <a:avLst/>
          </a:prstGeom>
          <a:noFill/>
          <a:ln w="9525">
            <a:noFill/>
            <a:miter lim="800000"/>
            <a:headEnd/>
            <a:tailEnd/>
          </a:ln>
        </p:spPr>
        <p:txBody>
          <a:bodyPr>
            <a:spAutoFit/>
          </a:bodyPr>
          <a:lstStyle/>
          <a:p>
            <a:r>
              <a:rPr lang="en-US" sz="1400">
                <a:latin typeface="Calibri" pitchFamily="34" charset="0"/>
              </a:rPr>
              <a:t>*Within 6 months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121902_ST_01-31-07_008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119063"/>
            <a:ext cx="7848600" cy="846137"/>
          </a:xfrm>
        </p:spPr>
        <p:txBody>
          <a:bodyPr/>
          <a:lstStyle/>
          <a:p>
            <a:r>
              <a:rPr lang="en-US" smtClean="0">
                <a:latin typeface="Calibri" pitchFamily="34" charset="0"/>
              </a:rPr>
              <a:t>Lasting Impressions </a:t>
            </a:r>
          </a:p>
        </p:txBody>
      </p:sp>
      <p:pic>
        <p:nvPicPr>
          <p:cNvPr id="78850" name="Picture 2"/>
          <p:cNvPicPr>
            <a:picLocks noChangeAspect="1"/>
          </p:cNvPicPr>
          <p:nvPr/>
        </p:nvPicPr>
        <p:blipFill>
          <a:blip r:embed="rId2"/>
          <a:srcRect/>
          <a:stretch>
            <a:fillRect/>
          </a:stretch>
        </p:blipFill>
        <p:spPr bwMode="auto">
          <a:xfrm>
            <a:off x="0" y="965200"/>
            <a:ext cx="9144000" cy="589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9874" name="TextBox 7"/>
          <p:cNvSpPr txBox="1">
            <a:spLocks noChangeArrowheads="1"/>
          </p:cNvSpPr>
          <p:nvPr/>
        </p:nvSpPr>
        <p:spPr bwMode="auto">
          <a:xfrm>
            <a:off x="0" y="5237163"/>
            <a:ext cx="6635750" cy="1138237"/>
          </a:xfrm>
          <a:prstGeom prst="rect">
            <a:avLst/>
          </a:prstGeom>
          <a:solidFill>
            <a:schemeClr val="tx1"/>
          </a:solidFill>
          <a:ln w="9525">
            <a:noFill/>
            <a:miter lim="800000"/>
            <a:headEnd/>
            <a:tailEnd/>
          </a:ln>
        </p:spPr>
        <p:txBody>
          <a:bodyPr>
            <a:spAutoFit/>
          </a:bodyPr>
          <a:lstStyle/>
          <a:p>
            <a:r>
              <a:rPr lang="en-US" sz="3400" b="1" i="1">
                <a:solidFill>
                  <a:schemeClr val="bg1"/>
                </a:solidFill>
                <a:latin typeface="Calibri" pitchFamily="34" charset="0"/>
              </a:rPr>
              <a:t>“True Innovation Improves the </a:t>
            </a:r>
            <a:br>
              <a:rPr lang="en-US" sz="3400" b="1" i="1">
                <a:solidFill>
                  <a:schemeClr val="bg1"/>
                </a:solidFill>
                <a:latin typeface="Calibri" pitchFamily="34" charset="0"/>
              </a:rPr>
            </a:br>
            <a:r>
              <a:rPr lang="en-US" sz="3400" b="1" i="1">
                <a:solidFill>
                  <a:schemeClr val="bg1"/>
                </a:solidFill>
                <a:latin typeface="Calibri" pitchFamily="34" charset="0"/>
              </a:rPr>
              <a:t>Human Experience.”         </a:t>
            </a:r>
            <a:r>
              <a:rPr lang="en-US" sz="2000" b="1" i="1">
                <a:solidFill>
                  <a:schemeClr val="bg1"/>
                </a:solidFill>
                <a:latin typeface="Calibri" pitchFamily="34" charset="0"/>
              </a:rPr>
              <a:t>– Alexander Blass</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35113" y="3368675"/>
            <a:ext cx="4021137" cy="663575"/>
          </a:xfrm>
          <a:prstGeom prst="rect">
            <a:avLst/>
          </a:prstGeom>
        </p:spPr>
        <p:txBody>
          <a:bodyPr/>
          <a:lstStyle/>
          <a:p>
            <a:pPr fontAlgn="auto">
              <a:lnSpc>
                <a:spcPts val="3600"/>
              </a:lnSpc>
              <a:spcAft>
                <a:spcPts val="200"/>
              </a:spcAft>
              <a:defRPr/>
            </a:pPr>
            <a:r>
              <a:rPr lang="en-US" sz="2800" b="1" dirty="0">
                <a:solidFill>
                  <a:srgbClr val="008996"/>
                </a:solidFill>
                <a:latin typeface="Calibri"/>
                <a:ea typeface="+mj-ea"/>
                <a:cs typeface="Calibri"/>
              </a:rPr>
              <a:t>Contact</a:t>
            </a:r>
            <a:r>
              <a:rPr lang="en-US" sz="2800" b="1" dirty="0">
                <a:solidFill>
                  <a:schemeClr val="tx2"/>
                </a:solidFill>
                <a:latin typeface="Calibri"/>
                <a:ea typeface="+mj-ea"/>
                <a:cs typeface="Calibri"/>
              </a:rPr>
              <a:t> </a:t>
            </a:r>
            <a:endParaRPr lang="en-US" sz="2800" b="1" dirty="0">
              <a:solidFill>
                <a:schemeClr val="tx2"/>
              </a:solidFill>
              <a:latin typeface="Calibri"/>
              <a:ea typeface="+mj-ea"/>
              <a:cs typeface="Calibri"/>
            </a:endParaRPr>
          </a:p>
        </p:txBody>
      </p:sp>
      <p:sp>
        <p:nvSpPr>
          <p:cNvPr id="81922" name="Text Placeholder 2"/>
          <p:cNvSpPr txBox="1">
            <a:spLocks/>
          </p:cNvSpPr>
          <p:nvPr/>
        </p:nvSpPr>
        <p:spPr bwMode="auto">
          <a:xfrm>
            <a:off x="-1822450" y="4032250"/>
            <a:ext cx="8305800" cy="3640138"/>
          </a:xfrm>
          <a:prstGeom prst="rect">
            <a:avLst/>
          </a:prstGeom>
          <a:noFill/>
          <a:ln w="9525">
            <a:noFill/>
            <a:miter lim="800000"/>
            <a:headEnd/>
            <a:tailEnd/>
          </a:ln>
        </p:spPr>
        <p:txBody>
          <a:bodyPr/>
          <a:lstStyle/>
          <a:p>
            <a:pPr marL="227013" indent="-227013" algn="ctr">
              <a:lnSpc>
                <a:spcPct val="95000"/>
              </a:lnSpc>
              <a:spcBef>
                <a:spcPts val="900"/>
              </a:spcBef>
              <a:buClr>
                <a:schemeClr val="tx2"/>
              </a:buClr>
              <a:buFont typeface="Arial" charset="0"/>
              <a:buNone/>
            </a:pPr>
            <a:r>
              <a:rPr lang="en-US" sz="2400">
                <a:solidFill>
                  <a:srgbClr val="7B6E66"/>
                </a:solidFill>
                <a:latin typeface="Calibri" pitchFamily="34" charset="0"/>
              </a:rPr>
              <a:t>M. Bridget Duffy, MD</a:t>
            </a:r>
          </a:p>
          <a:p>
            <a:pPr marL="227013" indent="-227013" algn="ctr">
              <a:lnSpc>
                <a:spcPct val="95000"/>
              </a:lnSpc>
              <a:spcBef>
                <a:spcPts val="900"/>
              </a:spcBef>
              <a:buClr>
                <a:schemeClr val="tx2"/>
              </a:buClr>
              <a:buFont typeface="Arial" charset="0"/>
              <a:buNone/>
            </a:pPr>
            <a:r>
              <a:rPr lang="en-US" sz="2400">
                <a:solidFill>
                  <a:srgbClr val="7B6E66"/>
                </a:solidFill>
                <a:latin typeface="Calibri" pitchFamily="34" charset="0"/>
              </a:rPr>
              <a:t>Chief Medical Officer, Vocera</a:t>
            </a:r>
          </a:p>
          <a:p>
            <a:pPr marL="227013" indent="-227013" algn="ctr">
              <a:lnSpc>
                <a:spcPct val="95000"/>
              </a:lnSpc>
              <a:spcBef>
                <a:spcPts val="900"/>
              </a:spcBef>
              <a:buClr>
                <a:schemeClr val="tx2"/>
              </a:buClr>
              <a:buFont typeface="Arial" charset="0"/>
              <a:buNone/>
            </a:pPr>
            <a:r>
              <a:rPr lang="en-US" sz="2400">
                <a:solidFill>
                  <a:srgbClr val="008996"/>
                </a:solidFill>
                <a:latin typeface="Calibri" pitchFamily="34" charset="0"/>
                <a:hlinkClick r:id="rId2"/>
              </a:rPr>
              <a:t>www.vocera.com</a:t>
            </a:r>
            <a:endParaRPr lang="en-US" sz="2400">
              <a:solidFill>
                <a:srgbClr val="008996"/>
              </a:solidFill>
              <a:latin typeface="Calibri" pitchFamily="34" charset="0"/>
            </a:endParaRPr>
          </a:p>
          <a:p>
            <a:pPr marL="227013" indent="-227013" algn="ctr">
              <a:lnSpc>
                <a:spcPct val="95000"/>
              </a:lnSpc>
              <a:spcBef>
                <a:spcPts val="900"/>
              </a:spcBef>
              <a:buClr>
                <a:schemeClr val="tx2"/>
              </a:buClr>
              <a:buFont typeface="Arial" charset="0"/>
              <a:buNone/>
            </a:pPr>
            <a:r>
              <a:rPr lang="en-US" sz="2400">
                <a:solidFill>
                  <a:srgbClr val="7B6E66"/>
                </a:solidFill>
                <a:latin typeface="Calibri" pitchFamily="34" charset="0"/>
              </a:rPr>
              <a:t>Twitter: @DuffyCXO</a:t>
            </a:r>
          </a:p>
        </p:txBody>
      </p:sp>
      <p:sp>
        <p:nvSpPr>
          <p:cNvPr id="4" name="Slide Number Placeholder 3"/>
          <p:cNvSpPr txBox="1">
            <a:spLocks/>
          </p:cNvSpPr>
          <p:nvPr/>
        </p:nvSpPr>
        <p:spPr>
          <a:xfrm>
            <a:off x="5375275" y="6483350"/>
            <a:ext cx="4046538" cy="365125"/>
          </a:xfrm>
          <a:prstGeom prst="rect">
            <a:avLst/>
          </a:prstGeom>
        </p:spPr>
        <p:txBody>
          <a:bodyPr/>
          <a:lstStyle/>
          <a:p>
            <a:pPr algn="ctr" fontAlgn="auto">
              <a:spcBef>
                <a:spcPts val="0"/>
              </a:spcBef>
              <a:spcAft>
                <a:spcPts val="0"/>
              </a:spcAft>
              <a:defRPr/>
            </a:pPr>
            <a:r>
              <a:rPr lang="en-US" sz="1200" dirty="0">
                <a:solidFill>
                  <a:schemeClr val="bg2">
                    <a:lumMod val="75000"/>
                  </a:schemeClr>
                </a:solidFill>
                <a:latin typeface="+mn-lt"/>
                <a:cs typeface="+mn-cs"/>
              </a:rPr>
              <a:t>Copyright ©2014. Vocera Communications, Inc.</a:t>
            </a:r>
            <a:endParaRPr lang="en-US" sz="1200" dirty="0">
              <a:solidFill>
                <a:schemeClr val="bg2">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Connector 5"/>
          <p:cNvCxnSpPr/>
          <p:nvPr/>
        </p:nvCxnSpPr>
        <p:spPr>
          <a:xfrm flipV="1">
            <a:off x="4343400" y="6573838"/>
            <a:ext cx="3138488"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19063"/>
            <a:ext cx="7848600" cy="846137"/>
          </a:xfrm>
        </p:spPr>
        <p:txBody>
          <a:bodyPr/>
          <a:lstStyle/>
          <a:p>
            <a:r>
              <a:rPr lang="en-US" smtClean="0">
                <a:latin typeface="Calibri" pitchFamily="34" charset="0"/>
              </a:rPr>
              <a:t>CXO Roundtable</a:t>
            </a:r>
          </a:p>
        </p:txBody>
      </p:sp>
      <p:pic>
        <p:nvPicPr>
          <p:cNvPr id="23554" name="Picture 2" descr="http://sites.google.com/site/projectyear2savant/CLIPART_OF_15195_SM_2.jpg"/>
          <p:cNvPicPr>
            <a:picLocks noChangeAspect="1" noChangeArrowheads="1"/>
          </p:cNvPicPr>
          <p:nvPr/>
        </p:nvPicPr>
        <p:blipFill>
          <a:blip r:embed="rId3"/>
          <a:srcRect/>
          <a:stretch>
            <a:fillRect/>
          </a:stretch>
        </p:blipFill>
        <p:spPr bwMode="auto">
          <a:xfrm>
            <a:off x="650875" y="1006475"/>
            <a:ext cx="7910513" cy="5099050"/>
          </a:xfrm>
          <a:prstGeom prst="rect">
            <a:avLst/>
          </a:prstGeom>
          <a:noFill/>
          <a:ln w="9525">
            <a:noFill/>
            <a:miter lim="800000"/>
            <a:headEnd/>
            <a:tailEnd/>
          </a:ln>
        </p:spPr>
      </p:pic>
      <p:pic>
        <p:nvPicPr>
          <p:cNvPr id="23555" name="Picture 2" descr="C:\Users\shearon\AppData\Local\Microsoft\Windows\Temporary Internet Files\Content.Outlook\RBVDX9YA\EIN_logo.jpg"/>
          <p:cNvPicPr>
            <a:picLocks noChangeAspect="1" noChangeArrowheads="1"/>
          </p:cNvPicPr>
          <p:nvPr/>
        </p:nvPicPr>
        <p:blipFill>
          <a:blip r:embed="rId4"/>
          <a:srcRect/>
          <a:stretch>
            <a:fillRect/>
          </a:stretch>
        </p:blipFill>
        <p:spPr bwMode="auto">
          <a:xfrm>
            <a:off x="550863" y="6115050"/>
            <a:ext cx="1817687" cy="428625"/>
          </a:xfrm>
          <a:prstGeom prst="rect">
            <a:avLst/>
          </a:prstGeom>
          <a:noFill/>
          <a:ln w="9525">
            <a:noFill/>
            <a:miter lim="800000"/>
            <a:headEnd/>
            <a:tailEnd/>
          </a:ln>
        </p:spPr>
      </p:pic>
      <p:sp>
        <p:nvSpPr>
          <p:cNvPr id="7" name="Rectangle 6"/>
          <p:cNvSpPr/>
          <p:nvPr/>
        </p:nvSpPr>
        <p:spPr>
          <a:xfrm>
            <a:off x="7605713" y="6110288"/>
            <a:ext cx="1260475" cy="474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a:xfrm>
            <a:off x="461963" y="96838"/>
            <a:ext cx="6765925" cy="914400"/>
          </a:xfrm>
        </p:spPr>
        <p:txBody>
          <a:bodyPr/>
          <a:lstStyle/>
          <a:p>
            <a:r>
              <a:rPr lang="en-US" smtClean="0">
                <a:latin typeface="Calibri" pitchFamily="34" charset="0"/>
              </a:rPr>
              <a:t>Innovation Partners </a:t>
            </a:r>
          </a:p>
        </p:txBody>
      </p:sp>
      <p:pic>
        <p:nvPicPr>
          <p:cNvPr id="25602" name="Picture 3"/>
          <p:cNvPicPr>
            <a:picLocks noChangeAspect="1" noChangeArrowheads="1"/>
          </p:cNvPicPr>
          <p:nvPr/>
        </p:nvPicPr>
        <p:blipFill>
          <a:blip r:embed="rId2"/>
          <a:srcRect/>
          <a:stretch>
            <a:fillRect/>
          </a:stretch>
        </p:blipFill>
        <p:spPr bwMode="auto">
          <a:xfrm>
            <a:off x="5951538" y="1319213"/>
            <a:ext cx="1965325" cy="487362"/>
          </a:xfrm>
          <a:prstGeom prst="rect">
            <a:avLst/>
          </a:prstGeom>
          <a:noFill/>
          <a:ln w="9525">
            <a:noFill/>
            <a:miter lim="800000"/>
            <a:headEnd/>
            <a:tailEnd/>
          </a:ln>
        </p:spPr>
      </p:pic>
      <p:pic>
        <p:nvPicPr>
          <p:cNvPr id="25603" name="Picture 7" descr="blank"/>
          <p:cNvPicPr>
            <a:picLocks noChangeAspect="1" noChangeArrowheads="1"/>
          </p:cNvPicPr>
          <p:nvPr/>
        </p:nvPicPr>
        <p:blipFill>
          <a:blip r:embed="rId3"/>
          <a:srcRect l="1364" t="5959" r="68878" b="81548"/>
          <a:stretch>
            <a:fillRect/>
          </a:stretch>
        </p:blipFill>
        <p:spPr bwMode="auto">
          <a:xfrm>
            <a:off x="125413" y="5894388"/>
            <a:ext cx="1911350" cy="419100"/>
          </a:xfrm>
          <a:prstGeom prst="rect">
            <a:avLst/>
          </a:prstGeom>
          <a:noFill/>
          <a:ln w="9525">
            <a:noFill/>
            <a:miter lim="800000"/>
            <a:headEnd/>
            <a:tailEnd/>
          </a:ln>
        </p:spPr>
      </p:pic>
      <p:pic>
        <p:nvPicPr>
          <p:cNvPr id="25604" name="Picture 9" descr="Home"/>
          <p:cNvPicPr>
            <a:picLocks noChangeAspect="1" noChangeArrowheads="1"/>
          </p:cNvPicPr>
          <p:nvPr/>
        </p:nvPicPr>
        <p:blipFill>
          <a:blip r:embed="rId4"/>
          <a:srcRect/>
          <a:stretch>
            <a:fillRect/>
          </a:stretch>
        </p:blipFill>
        <p:spPr bwMode="auto">
          <a:xfrm>
            <a:off x="2625725" y="2159000"/>
            <a:ext cx="2190750" cy="379413"/>
          </a:xfrm>
          <a:prstGeom prst="rect">
            <a:avLst/>
          </a:prstGeom>
          <a:noFill/>
          <a:ln w="9525">
            <a:noFill/>
            <a:miter lim="800000"/>
            <a:headEnd/>
            <a:tailEnd/>
          </a:ln>
        </p:spPr>
      </p:pic>
      <p:pic>
        <p:nvPicPr>
          <p:cNvPr id="25605" name="Picture 12" descr="Lucile Packard Children’s Hospital"/>
          <p:cNvPicPr>
            <a:picLocks noChangeAspect="1" noChangeArrowheads="1"/>
          </p:cNvPicPr>
          <p:nvPr/>
        </p:nvPicPr>
        <p:blipFill>
          <a:blip r:embed="rId5"/>
          <a:srcRect/>
          <a:stretch>
            <a:fillRect/>
          </a:stretch>
        </p:blipFill>
        <p:spPr bwMode="auto">
          <a:xfrm>
            <a:off x="4752975" y="3073400"/>
            <a:ext cx="2124075" cy="635000"/>
          </a:xfrm>
          <a:prstGeom prst="rect">
            <a:avLst/>
          </a:prstGeom>
          <a:noFill/>
          <a:ln w="9525">
            <a:noFill/>
            <a:miter lim="800000"/>
            <a:headEnd/>
            <a:tailEnd/>
          </a:ln>
        </p:spPr>
      </p:pic>
      <p:pic>
        <p:nvPicPr>
          <p:cNvPr id="25606" name="Picture 15" descr="http://cdn3.mission-health.org/sites/default/files/main-logo_0.png"/>
          <p:cNvPicPr>
            <a:picLocks noChangeAspect="1" noChangeArrowheads="1"/>
          </p:cNvPicPr>
          <p:nvPr/>
        </p:nvPicPr>
        <p:blipFill>
          <a:blip r:embed="rId6"/>
          <a:srcRect/>
          <a:stretch>
            <a:fillRect/>
          </a:stretch>
        </p:blipFill>
        <p:spPr bwMode="auto">
          <a:xfrm>
            <a:off x="5508625" y="2147888"/>
            <a:ext cx="1273175" cy="619125"/>
          </a:xfrm>
          <a:prstGeom prst="rect">
            <a:avLst/>
          </a:prstGeom>
          <a:noFill/>
          <a:ln w="9525">
            <a:noFill/>
            <a:miter lim="800000"/>
            <a:headEnd/>
            <a:tailEnd/>
          </a:ln>
        </p:spPr>
      </p:pic>
      <p:pic>
        <p:nvPicPr>
          <p:cNvPr id="25607" name="Picture 19" descr="Scottsdale Healthcare"/>
          <p:cNvPicPr>
            <a:picLocks noChangeAspect="1" noChangeArrowheads="1"/>
          </p:cNvPicPr>
          <p:nvPr/>
        </p:nvPicPr>
        <p:blipFill>
          <a:blip r:embed="rId7"/>
          <a:srcRect/>
          <a:stretch>
            <a:fillRect/>
          </a:stretch>
        </p:blipFill>
        <p:spPr bwMode="auto">
          <a:xfrm>
            <a:off x="2514600" y="2960688"/>
            <a:ext cx="1555750" cy="722312"/>
          </a:xfrm>
          <a:prstGeom prst="rect">
            <a:avLst/>
          </a:prstGeom>
          <a:noFill/>
          <a:ln w="9525">
            <a:noFill/>
            <a:miter lim="800000"/>
            <a:headEnd/>
            <a:tailEnd/>
          </a:ln>
        </p:spPr>
      </p:pic>
      <p:pic>
        <p:nvPicPr>
          <p:cNvPr id="25608" name="Picture 21" descr="Summa Health System"/>
          <p:cNvPicPr>
            <a:picLocks noChangeAspect="1" noChangeArrowheads="1"/>
          </p:cNvPicPr>
          <p:nvPr/>
        </p:nvPicPr>
        <p:blipFill>
          <a:blip r:embed="rId8"/>
          <a:srcRect/>
          <a:stretch>
            <a:fillRect/>
          </a:stretch>
        </p:blipFill>
        <p:spPr bwMode="auto">
          <a:xfrm>
            <a:off x="609600" y="2063750"/>
            <a:ext cx="1250950" cy="958850"/>
          </a:xfrm>
          <a:prstGeom prst="rect">
            <a:avLst/>
          </a:prstGeom>
          <a:noFill/>
          <a:ln w="9525">
            <a:noFill/>
            <a:miter lim="800000"/>
            <a:headEnd/>
            <a:tailEnd/>
          </a:ln>
        </p:spPr>
      </p:pic>
      <p:pic>
        <p:nvPicPr>
          <p:cNvPr id="25609" name="Picture 23" descr="University of Miami Hospital"/>
          <p:cNvPicPr>
            <a:picLocks noChangeAspect="1" noChangeArrowheads="1"/>
          </p:cNvPicPr>
          <p:nvPr/>
        </p:nvPicPr>
        <p:blipFill>
          <a:blip r:embed="rId9"/>
          <a:srcRect/>
          <a:stretch>
            <a:fillRect/>
          </a:stretch>
        </p:blipFill>
        <p:spPr bwMode="auto">
          <a:xfrm>
            <a:off x="2895600" y="3940175"/>
            <a:ext cx="2170113" cy="709613"/>
          </a:xfrm>
          <a:prstGeom prst="rect">
            <a:avLst/>
          </a:prstGeom>
          <a:noFill/>
          <a:ln w="9525">
            <a:noFill/>
            <a:miter lim="800000"/>
            <a:headEnd/>
            <a:tailEnd/>
          </a:ln>
        </p:spPr>
      </p:pic>
      <p:pic>
        <p:nvPicPr>
          <p:cNvPr id="25610" name="Picture 25" descr="The University of Chicago Medical Center"/>
          <p:cNvPicPr>
            <a:picLocks noChangeAspect="1" noChangeArrowheads="1"/>
          </p:cNvPicPr>
          <p:nvPr/>
        </p:nvPicPr>
        <p:blipFill>
          <a:blip r:embed="rId10"/>
          <a:srcRect/>
          <a:stretch>
            <a:fillRect/>
          </a:stretch>
        </p:blipFill>
        <p:spPr bwMode="auto">
          <a:xfrm>
            <a:off x="334963" y="1193800"/>
            <a:ext cx="1970087" cy="855663"/>
          </a:xfrm>
          <a:prstGeom prst="rect">
            <a:avLst/>
          </a:prstGeom>
          <a:noFill/>
          <a:ln w="9525">
            <a:noFill/>
            <a:miter lim="800000"/>
            <a:headEnd/>
            <a:tailEnd/>
          </a:ln>
        </p:spPr>
      </p:pic>
      <p:pic>
        <p:nvPicPr>
          <p:cNvPr id="25611" name="Picture 13"/>
          <p:cNvPicPr>
            <a:picLocks noChangeAspect="1" noChangeArrowheads="1"/>
          </p:cNvPicPr>
          <p:nvPr/>
        </p:nvPicPr>
        <p:blipFill>
          <a:blip r:embed="rId11"/>
          <a:srcRect/>
          <a:stretch>
            <a:fillRect/>
          </a:stretch>
        </p:blipFill>
        <p:spPr bwMode="auto">
          <a:xfrm>
            <a:off x="5410200" y="4016375"/>
            <a:ext cx="1479550" cy="571500"/>
          </a:xfrm>
          <a:prstGeom prst="rect">
            <a:avLst/>
          </a:prstGeom>
          <a:noFill/>
          <a:ln w="9525">
            <a:noFill/>
            <a:miter lim="800000"/>
            <a:headEnd/>
            <a:tailEnd/>
          </a:ln>
        </p:spPr>
      </p:pic>
      <p:pic>
        <p:nvPicPr>
          <p:cNvPr id="25612" name="Picture 14"/>
          <p:cNvPicPr>
            <a:picLocks noChangeAspect="1" noChangeArrowheads="1"/>
          </p:cNvPicPr>
          <p:nvPr/>
        </p:nvPicPr>
        <p:blipFill>
          <a:blip r:embed="rId12"/>
          <a:srcRect/>
          <a:stretch>
            <a:fillRect/>
          </a:stretch>
        </p:blipFill>
        <p:spPr bwMode="auto">
          <a:xfrm>
            <a:off x="457200" y="3178175"/>
            <a:ext cx="1295400" cy="381000"/>
          </a:xfrm>
          <a:prstGeom prst="rect">
            <a:avLst/>
          </a:prstGeom>
          <a:noFill/>
          <a:ln w="9525">
            <a:noFill/>
            <a:miter lim="800000"/>
            <a:headEnd/>
            <a:tailEnd/>
          </a:ln>
        </p:spPr>
      </p:pic>
      <p:pic>
        <p:nvPicPr>
          <p:cNvPr id="25613" name="Picture 17"/>
          <p:cNvPicPr>
            <a:picLocks noChangeAspect="1" noChangeArrowheads="1"/>
          </p:cNvPicPr>
          <p:nvPr/>
        </p:nvPicPr>
        <p:blipFill>
          <a:blip r:embed="rId13"/>
          <a:srcRect/>
          <a:stretch>
            <a:fillRect/>
          </a:stretch>
        </p:blipFill>
        <p:spPr bwMode="auto">
          <a:xfrm>
            <a:off x="7543800" y="4092575"/>
            <a:ext cx="1219200" cy="457200"/>
          </a:xfrm>
          <a:prstGeom prst="rect">
            <a:avLst/>
          </a:prstGeom>
          <a:noFill/>
          <a:ln w="9525">
            <a:noFill/>
            <a:miter lim="800000"/>
            <a:headEnd/>
            <a:tailEnd/>
          </a:ln>
        </p:spPr>
      </p:pic>
      <p:pic>
        <p:nvPicPr>
          <p:cNvPr id="25614" name="Picture 18"/>
          <p:cNvPicPr>
            <a:picLocks noChangeAspect="1" noChangeArrowheads="1"/>
          </p:cNvPicPr>
          <p:nvPr/>
        </p:nvPicPr>
        <p:blipFill>
          <a:blip r:embed="rId14"/>
          <a:srcRect/>
          <a:stretch>
            <a:fillRect/>
          </a:stretch>
        </p:blipFill>
        <p:spPr bwMode="auto">
          <a:xfrm>
            <a:off x="609600" y="4854575"/>
            <a:ext cx="1066800" cy="685800"/>
          </a:xfrm>
          <a:prstGeom prst="rect">
            <a:avLst/>
          </a:prstGeom>
          <a:noFill/>
          <a:ln w="9525">
            <a:noFill/>
            <a:miter lim="800000"/>
            <a:headEnd/>
            <a:tailEnd/>
          </a:ln>
        </p:spPr>
      </p:pic>
      <p:pic>
        <p:nvPicPr>
          <p:cNvPr id="25615" name="Picture 2"/>
          <p:cNvPicPr>
            <a:picLocks noChangeAspect="1" noChangeArrowheads="1"/>
          </p:cNvPicPr>
          <p:nvPr/>
        </p:nvPicPr>
        <p:blipFill>
          <a:blip r:embed="rId15"/>
          <a:srcRect/>
          <a:stretch>
            <a:fillRect/>
          </a:stretch>
        </p:blipFill>
        <p:spPr bwMode="auto">
          <a:xfrm>
            <a:off x="2203450" y="4851400"/>
            <a:ext cx="1606550" cy="688975"/>
          </a:xfrm>
          <a:prstGeom prst="rect">
            <a:avLst/>
          </a:prstGeom>
          <a:noFill/>
          <a:ln w="9525">
            <a:noFill/>
            <a:miter lim="800000"/>
            <a:headEnd/>
            <a:tailEnd/>
          </a:ln>
        </p:spPr>
      </p:pic>
      <p:pic>
        <p:nvPicPr>
          <p:cNvPr id="25616" name="Picture 4"/>
          <p:cNvPicPr>
            <a:picLocks noChangeAspect="1" noChangeArrowheads="1"/>
          </p:cNvPicPr>
          <p:nvPr/>
        </p:nvPicPr>
        <p:blipFill>
          <a:blip r:embed="rId16"/>
          <a:srcRect/>
          <a:stretch>
            <a:fillRect/>
          </a:stretch>
        </p:blipFill>
        <p:spPr bwMode="auto">
          <a:xfrm>
            <a:off x="4067175" y="5013325"/>
            <a:ext cx="2257425" cy="450850"/>
          </a:xfrm>
          <a:prstGeom prst="rect">
            <a:avLst/>
          </a:prstGeom>
          <a:noFill/>
          <a:ln w="9525">
            <a:noFill/>
            <a:miter lim="800000"/>
            <a:headEnd/>
            <a:tailEnd/>
          </a:ln>
        </p:spPr>
      </p:pic>
      <p:pic>
        <p:nvPicPr>
          <p:cNvPr id="25617" name="Picture 6" descr="http://www.crmchospital.com/images/logo.gif"/>
          <p:cNvPicPr>
            <a:picLocks noChangeAspect="1" noChangeArrowheads="1"/>
          </p:cNvPicPr>
          <p:nvPr/>
        </p:nvPicPr>
        <p:blipFill>
          <a:blip r:embed="rId17"/>
          <a:srcRect/>
          <a:stretch>
            <a:fillRect/>
          </a:stretch>
        </p:blipFill>
        <p:spPr bwMode="auto">
          <a:xfrm>
            <a:off x="2182813" y="5768975"/>
            <a:ext cx="2232025" cy="714375"/>
          </a:xfrm>
          <a:prstGeom prst="rect">
            <a:avLst/>
          </a:prstGeom>
          <a:noFill/>
          <a:ln w="9525">
            <a:noFill/>
            <a:miter lim="800000"/>
            <a:headEnd/>
            <a:tailEnd/>
          </a:ln>
        </p:spPr>
      </p:pic>
      <p:pic>
        <p:nvPicPr>
          <p:cNvPr id="25618" name="Picture 8" descr="https://encrypted-tbn1.gstatic.com/images?q=tbn:ANd9GcQMFohkVyB2ncj2Sz4pQu3d8D6ulk5vGwNkEQBnb0t4ck6E3z5pNQ"/>
          <p:cNvPicPr>
            <a:picLocks noChangeAspect="1" noChangeArrowheads="1"/>
          </p:cNvPicPr>
          <p:nvPr/>
        </p:nvPicPr>
        <p:blipFill>
          <a:blip r:embed="rId18"/>
          <a:srcRect r="35786" b="-1817"/>
          <a:stretch>
            <a:fillRect/>
          </a:stretch>
        </p:blipFill>
        <p:spPr bwMode="auto">
          <a:xfrm>
            <a:off x="7391400" y="2120900"/>
            <a:ext cx="1371600" cy="400050"/>
          </a:xfrm>
          <a:prstGeom prst="rect">
            <a:avLst/>
          </a:prstGeom>
          <a:noFill/>
          <a:ln w="9525">
            <a:noFill/>
            <a:miter lim="800000"/>
            <a:headEnd/>
            <a:tailEnd/>
          </a:ln>
        </p:spPr>
      </p:pic>
      <p:pic>
        <p:nvPicPr>
          <p:cNvPr id="25619" name="Picture 10" descr="https://fbcdn-profile-a.akamaihd.net/hprofile-ak-ash3/203598_126078974123298_1275618683_n.jpg"/>
          <p:cNvPicPr>
            <a:picLocks noChangeAspect="1" noChangeArrowheads="1"/>
          </p:cNvPicPr>
          <p:nvPr/>
        </p:nvPicPr>
        <p:blipFill>
          <a:blip r:embed="rId19"/>
          <a:srcRect t="17778" b="28889"/>
          <a:stretch>
            <a:fillRect/>
          </a:stretch>
        </p:blipFill>
        <p:spPr bwMode="auto">
          <a:xfrm>
            <a:off x="6934200" y="4702175"/>
            <a:ext cx="1714500" cy="914400"/>
          </a:xfrm>
          <a:prstGeom prst="rect">
            <a:avLst/>
          </a:prstGeom>
          <a:noFill/>
          <a:ln w="9525">
            <a:noFill/>
            <a:miter lim="800000"/>
            <a:headEnd/>
            <a:tailEnd/>
          </a:ln>
        </p:spPr>
      </p:pic>
      <p:pic>
        <p:nvPicPr>
          <p:cNvPr id="25620" name="Picture 12" descr="http://montgomerycounty.mattressanswerman.com/Hospitals/images/ardent.jpg"/>
          <p:cNvPicPr>
            <a:picLocks noChangeAspect="1" noChangeArrowheads="1"/>
          </p:cNvPicPr>
          <p:nvPr/>
        </p:nvPicPr>
        <p:blipFill>
          <a:blip r:embed="rId20"/>
          <a:srcRect/>
          <a:stretch>
            <a:fillRect/>
          </a:stretch>
        </p:blipFill>
        <p:spPr bwMode="auto">
          <a:xfrm>
            <a:off x="7227888" y="2873375"/>
            <a:ext cx="1543050" cy="609600"/>
          </a:xfrm>
          <a:prstGeom prst="rect">
            <a:avLst/>
          </a:prstGeom>
          <a:noFill/>
          <a:ln w="9525">
            <a:noFill/>
            <a:miter lim="800000"/>
            <a:headEnd/>
            <a:tailEnd/>
          </a:ln>
        </p:spPr>
      </p:pic>
      <p:pic>
        <p:nvPicPr>
          <p:cNvPr id="25621" name="Picture 2" descr="http://www.smcgov.org/hr/Rec/MedicalDirector-Quality/smmc_logo_whtbckg.gif"/>
          <p:cNvPicPr>
            <a:picLocks noChangeAspect="1" noChangeArrowheads="1"/>
          </p:cNvPicPr>
          <p:nvPr/>
        </p:nvPicPr>
        <p:blipFill>
          <a:blip r:embed="rId21"/>
          <a:srcRect/>
          <a:stretch>
            <a:fillRect/>
          </a:stretch>
        </p:blipFill>
        <p:spPr bwMode="auto">
          <a:xfrm>
            <a:off x="228600" y="3711575"/>
            <a:ext cx="1757363" cy="857250"/>
          </a:xfrm>
          <a:prstGeom prst="rect">
            <a:avLst/>
          </a:prstGeom>
          <a:noFill/>
          <a:ln w="9525">
            <a:noFill/>
            <a:miter lim="800000"/>
            <a:headEnd/>
            <a:tailEnd/>
          </a:ln>
        </p:spPr>
      </p:pic>
      <p:sp>
        <p:nvSpPr>
          <p:cNvPr id="27" name="Rectangle 26"/>
          <p:cNvSpPr/>
          <p:nvPr/>
        </p:nvSpPr>
        <p:spPr>
          <a:xfrm>
            <a:off x="7470775" y="6135688"/>
            <a:ext cx="1219200" cy="3540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pic>
        <p:nvPicPr>
          <p:cNvPr id="25623" name="Picture 17" descr="To home page"/>
          <p:cNvPicPr>
            <a:picLocks noChangeAspect="1" noChangeArrowheads="1"/>
          </p:cNvPicPr>
          <p:nvPr/>
        </p:nvPicPr>
        <p:blipFill>
          <a:blip r:embed="rId22"/>
          <a:srcRect/>
          <a:stretch>
            <a:fillRect/>
          </a:stretch>
        </p:blipFill>
        <p:spPr bwMode="auto">
          <a:xfrm>
            <a:off x="3076575" y="1374775"/>
            <a:ext cx="1981200" cy="377825"/>
          </a:xfrm>
          <a:prstGeom prst="rect">
            <a:avLst/>
          </a:prstGeom>
          <a:noFill/>
          <a:ln w="9525">
            <a:noFill/>
            <a:miter lim="800000"/>
            <a:headEnd/>
            <a:tailEnd/>
          </a:ln>
        </p:spPr>
      </p:pic>
      <p:pic>
        <p:nvPicPr>
          <p:cNvPr id="25624" name="Picture 28"/>
          <p:cNvPicPr>
            <a:picLocks noChangeAspect="1" noChangeArrowheads="1"/>
          </p:cNvPicPr>
          <p:nvPr/>
        </p:nvPicPr>
        <p:blipFill>
          <a:blip r:embed="rId23"/>
          <a:srcRect/>
          <a:stretch>
            <a:fillRect/>
          </a:stretch>
        </p:blipFill>
        <p:spPr bwMode="auto">
          <a:xfrm>
            <a:off x="6889750" y="5822950"/>
            <a:ext cx="2133600" cy="703263"/>
          </a:xfrm>
          <a:prstGeom prst="rect">
            <a:avLst/>
          </a:prstGeom>
          <a:noFill/>
          <a:ln w="9525">
            <a:noFill/>
            <a:miter lim="800000"/>
            <a:headEnd/>
            <a:tailEnd/>
          </a:ln>
        </p:spPr>
      </p:pic>
      <p:pic>
        <p:nvPicPr>
          <p:cNvPr id="25625" name="Picture 29"/>
          <p:cNvPicPr>
            <a:picLocks noChangeAspect="1" noChangeArrowheads="1"/>
          </p:cNvPicPr>
          <p:nvPr/>
        </p:nvPicPr>
        <p:blipFill>
          <a:blip r:embed="rId24"/>
          <a:srcRect/>
          <a:stretch>
            <a:fillRect/>
          </a:stretch>
        </p:blipFill>
        <p:spPr bwMode="auto">
          <a:xfrm>
            <a:off x="4605338" y="5768975"/>
            <a:ext cx="2290762" cy="75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19063"/>
            <a:ext cx="7848600" cy="846137"/>
          </a:xfrm>
        </p:spPr>
        <p:txBody>
          <a:bodyPr/>
          <a:lstStyle/>
          <a:p>
            <a:r>
              <a:rPr lang="en-US" smtClean="0">
                <a:latin typeface="Calibri" pitchFamily="34" charset="0"/>
              </a:rPr>
              <a:t>Quadruple Aim </a:t>
            </a:r>
          </a:p>
        </p:txBody>
      </p:sp>
      <p:graphicFrame>
        <p:nvGraphicFramePr>
          <p:cNvPr id="3" name="Diagram 2"/>
          <p:cNvGraphicFramePr/>
          <p:nvPr/>
        </p:nvGraphicFramePr>
        <p:xfrm>
          <a:off x="586597" y="1293964"/>
          <a:ext cx="7712015" cy="529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3952875" y="3992563"/>
            <a:ext cx="981075" cy="831850"/>
          </a:xfrm>
          <a:prstGeom prst="rect">
            <a:avLst/>
          </a:prstGeom>
          <a:noFill/>
          <a:ln w="9525">
            <a:noFill/>
            <a:miter lim="800000"/>
            <a:headEnd/>
            <a:tailEnd/>
          </a:ln>
        </p:spPr>
        <p:txBody>
          <a:bodyPr wrap="none">
            <a:spAutoFit/>
          </a:bodyPr>
          <a:lstStyle/>
          <a:p>
            <a:pPr algn="ctr"/>
            <a:r>
              <a:rPr lang="en-US" sz="4800">
                <a:solidFill>
                  <a:schemeClr val="bg1"/>
                </a:solidFill>
                <a:latin typeface="Calibri" pitchFamily="34" charset="0"/>
              </a:rPr>
              <a:t>Joy</a:t>
            </a:r>
          </a:p>
        </p:txBody>
      </p:sp>
      <p:sp>
        <p:nvSpPr>
          <p:cNvPr id="5" name="Rectangle 4"/>
          <p:cNvSpPr/>
          <p:nvPr/>
        </p:nvSpPr>
        <p:spPr>
          <a:xfrm>
            <a:off x="7605713" y="6110288"/>
            <a:ext cx="1260475" cy="474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4"/>
          <p:cNvSpPr>
            <a:spLocks noGrp="1"/>
          </p:cNvSpPr>
          <p:nvPr>
            <p:ph type="title"/>
          </p:nvPr>
        </p:nvSpPr>
        <p:spPr>
          <a:xfrm>
            <a:off x="457200" y="119063"/>
            <a:ext cx="7848600" cy="846137"/>
          </a:xfrm>
        </p:spPr>
        <p:txBody>
          <a:bodyPr/>
          <a:lstStyle/>
          <a:p>
            <a:r>
              <a:rPr lang="en-US" smtClean="0">
                <a:latin typeface="Calibri" pitchFamily="34" charset="0"/>
              </a:rPr>
              <a:t>Wellbeing Checklist</a:t>
            </a:r>
          </a:p>
        </p:txBody>
      </p:sp>
      <p:pic>
        <p:nvPicPr>
          <p:cNvPr id="27650"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93700" y="1479550"/>
            <a:ext cx="990600" cy="793750"/>
          </a:xfrm>
          <a:prstGeom prst="rect">
            <a:avLst/>
          </a:prstGeom>
          <a:noFill/>
          <a:ln w="9525">
            <a:noFill/>
            <a:miter lim="800000"/>
            <a:headEnd/>
            <a:tailEnd/>
          </a:ln>
        </p:spPr>
      </p:pic>
      <p:pic>
        <p:nvPicPr>
          <p:cNvPr id="27651"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93700" y="2524125"/>
            <a:ext cx="990600" cy="793750"/>
          </a:xfrm>
          <a:prstGeom prst="rect">
            <a:avLst/>
          </a:prstGeom>
          <a:noFill/>
          <a:ln w="9525">
            <a:noFill/>
            <a:miter lim="800000"/>
            <a:headEnd/>
            <a:tailEnd/>
          </a:ln>
        </p:spPr>
      </p:pic>
      <p:pic>
        <p:nvPicPr>
          <p:cNvPr id="27652"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93700" y="3525838"/>
            <a:ext cx="990600" cy="793750"/>
          </a:xfrm>
          <a:prstGeom prst="rect">
            <a:avLst/>
          </a:prstGeom>
          <a:noFill/>
          <a:ln w="9525">
            <a:noFill/>
            <a:miter lim="800000"/>
            <a:headEnd/>
            <a:tailEnd/>
          </a:ln>
        </p:spPr>
      </p:pic>
      <p:pic>
        <p:nvPicPr>
          <p:cNvPr id="27653"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93700" y="4516438"/>
            <a:ext cx="990600" cy="793750"/>
          </a:xfrm>
          <a:prstGeom prst="rect">
            <a:avLst/>
          </a:prstGeom>
          <a:noFill/>
          <a:ln w="9525">
            <a:noFill/>
            <a:miter lim="800000"/>
            <a:headEnd/>
            <a:tailEnd/>
          </a:ln>
        </p:spPr>
      </p:pic>
      <p:pic>
        <p:nvPicPr>
          <p:cNvPr id="27654" name="Picture 2" descr="https://encrypted-tbn0.gstatic.com/images?q=tbn:ANd9GcQm64wYfqn6NJwMVqKQdxAGnuU7JUVvj_IVISpcvmCO0i-OjtIJdA"/>
          <p:cNvPicPr>
            <a:picLocks noChangeAspect="1" noChangeArrowheads="1"/>
          </p:cNvPicPr>
          <p:nvPr/>
        </p:nvPicPr>
        <p:blipFill>
          <a:blip r:embed="rId2"/>
          <a:srcRect/>
          <a:stretch>
            <a:fillRect/>
          </a:stretch>
        </p:blipFill>
        <p:spPr bwMode="auto">
          <a:xfrm>
            <a:off x="393700" y="5518150"/>
            <a:ext cx="990600" cy="793750"/>
          </a:xfrm>
          <a:prstGeom prst="rect">
            <a:avLst/>
          </a:prstGeom>
          <a:noFill/>
          <a:ln w="9525">
            <a:noFill/>
            <a:miter lim="800000"/>
            <a:headEnd/>
            <a:tailEnd/>
          </a:ln>
        </p:spPr>
      </p:pic>
      <p:sp>
        <p:nvSpPr>
          <p:cNvPr id="20" name="TextBox 19"/>
          <p:cNvSpPr txBox="1"/>
          <p:nvPr/>
        </p:nvSpPr>
        <p:spPr>
          <a:xfrm>
            <a:off x="1460500" y="1511300"/>
            <a:ext cx="7192963" cy="560388"/>
          </a:xfrm>
          <a:prstGeom prst="rect">
            <a:avLst/>
          </a:prstGeom>
        </p:spPr>
        <p:txBody>
          <a:bodyPr>
            <a:spAutoFit/>
          </a:bodyPr>
          <a:lstStyle/>
          <a:p>
            <a:pPr fontAlgn="auto">
              <a:lnSpc>
                <a:spcPct val="95000"/>
              </a:lnSpc>
              <a:spcBef>
                <a:spcPts val="0"/>
              </a:spcBef>
              <a:spcAft>
                <a:spcPts val="0"/>
              </a:spcAft>
              <a:buClr>
                <a:schemeClr val="tx1">
                  <a:lumMod val="75000"/>
                </a:schemeClr>
              </a:buClr>
              <a:buFont typeface="Wingdings" charset="2"/>
              <a:buNone/>
              <a:defRPr/>
            </a:pPr>
            <a:r>
              <a:rPr lang="en-US" sz="3200" dirty="0">
                <a:solidFill>
                  <a:schemeClr val="tx1">
                    <a:lumMod val="75000"/>
                  </a:schemeClr>
                </a:solidFill>
                <a:latin typeface="+mn-lt"/>
                <a:cs typeface="+mn-cs"/>
              </a:rPr>
              <a:t>Reconnect people to purpose</a:t>
            </a:r>
          </a:p>
        </p:txBody>
      </p:sp>
      <p:sp>
        <p:nvSpPr>
          <p:cNvPr id="21" name="TextBox 20"/>
          <p:cNvSpPr txBox="1"/>
          <p:nvPr/>
        </p:nvSpPr>
        <p:spPr>
          <a:xfrm>
            <a:off x="1384300" y="3579813"/>
            <a:ext cx="7881938" cy="558800"/>
          </a:xfrm>
          <a:prstGeom prst="rect">
            <a:avLst/>
          </a:prstGeom>
        </p:spPr>
        <p:txBody>
          <a:bodyPr>
            <a:spAutoFit/>
          </a:bodyPr>
          <a:lstStyle/>
          <a:p>
            <a:pPr fontAlgn="auto">
              <a:lnSpc>
                <a:spcPct val="95000"/>
              </a:lnSpc>
              <a:spcBef>
                <a:spcPts val="0"/>
              </a:spcBef>
              <a:spcAft>
                <a:spcPts val="0"/>
              </a:spcAft>
              <a:buClr>
                <a:schemeClr val="tx1">
                  <a:lumMod val="75000"/>
                </a:schemeClr>
              </a:buClr>
              <a:defRPr/>
            </a:pPr>
            <a:r>
              <a:rPr lang="en-US" sz="3200" dirty="0">
                <a:solidFill>
                  <a:schemeClr val="tx1">
                    <a:lumMod val="75000"/>
                  </a:schemeClr>
                </a:solidFill>
                <a:latin typeface="+mn-lt"/>
                <a:cs typeface="+mn-cs"/>
              </a:rPr>
              <a:t>Improve physician and nurse relationship </a:t>
            </a:r>
          </a:p>
        </p:txBody>
      </p:sp>
      <p:sp>
        <p:nvSpPr>
          <p:cNvPr id="22" name="TextBox 21"/>
          <p:cNvSpPr txBox="1"/>
          <p:nvPr/>
        </p:nvSpPr>
        <p:spPr>
          <a:xfrm>
            <a:off x="1384300" y="5626100"/>
            <a:ext cx="7466013" cy="558800"/>
          </a:xfrm>
          <a:prstGeom prst="rect">
            <a:avLst/>
          </a:prstGeom>
        </p:spPr>
        <p:txBody>
          <a:bodyPr>
            <a:spAutoFit/>
          </a:bodyPr>
          <a:lstStyle/>
          <a:p>
            <a:pPr fontAlgn="auto">
              <a:lnSpc>
                <a:spcPct val="95000"/>
              </a:lnSpc>
              <a:spcBef>
                <a:spcPts val="0"/>
              </a:spcBef>
              <a:spcAft>
                <a:spcPts val="0"/>
              </a:spcAft>
              <a:buClr>
                <a:schemeClr val="tx1">
                  <a:lumMod val="75000"/>
                </a:schemeClr>
              </a:buClr>
              <a:buFont typeface="Wingdings" charset="2"/>
              <a:buNone/>
              <a:defRPr/>
            </a:pPr>
            <a:r>
              <a:rPr lang="en-US" sz="3200" dirty="0">
                <a:solidFill>
                  <a:schemeClr val="tx1">
                    <a:lumMod val="75000"/>
                  </a:schemeClr>
                </a:solidFill>
                <a:latin typeface="+mn-lt"/>
                <a:cs typeface="+mn-cs"/>
              </a:rPr>
              <a:t>Enable peak performance</a:t>
            </a:r>
          </a:p>
        </p:txBody>
      </p:sp>
      <p:sp>
        <p:nvSpPr>
          <p:cNvPr id="23" name="TextBox 22"/>
          <p:cNvSpPr txBox="1"/>
          <p:nvPr/>
        </p:nvSpPr>
        <p:spPr>
          <a:xfrm>
            <a:off x="1412875" y="4586288"/>
            <a:ext cx="7192963" cy="560387"/>
          </a:xfrm>
          <a:prstGeom prst="rect">
            <a:avLst/>
          </a:prstGeom>
        </p:spPr>
        <p:txBody>
          <a:bodyPr>
            <a:spAutoFit/>
          </a:bodyPr>
          <a:lstStyle/>
          <a:p>
            <a:pPr fontAlgn="auto">
              <a:lnSpc>
                <a:spcPct val="95000"/>
              </a:lnSpc>
              <a:spcBef>
                <a:spcPts val="0"/>
              </a:spcBef>
              <a:spcAft>
                <a:spcPts val="0"/>
              </a:spcAft>
              <a:buClr>
                <a:schemeClr val="tx1">
                  <a:lumMod val="75000"/>
                </a:schemeClr>
              </a:buClr>
              <a:defRPr/>
            </a:pPr>
            <a:r>
              <a:rPr lang="en-US" sz="3200" dirty="0">
                <a:solidFill>
                  <a:schemeClr val="tx1">
                    <a:lumMod val="75000"/>
                  </a:schemeClr>
                </a:solidFill>
                <a:latin typeface="+mn-lt"/>
                <a:cs typeface="+mn-cs"/>
              </a:rPr>
              <a:t>Create a healing environment</a:t>
            </a:r>
          </a:p>
        </p:txBody>
      </p:sp>
      <p:sp>
        <p:nvSpPr>
          <p:cNvPr id="33" name="TextBox 32"/>
          <p:cNvSpPr txBox="1"/>
          <p:nvPr/>
        </p:nvSpPr>
        <p:spPr>
          <a:xfrm>
            <a:off x="1428750" y="2584450"/>
            <a:ext cx="7194550" cy="560388"/>
          </a:xfrm>
          <a:prstGeom prst="rect">
            <a:avLst/>
          </a:prstGeom>
        </p:spPr>
        <p:txBody>
          <a:bodyPr>
            <a:spAutoFit/>
          </a:bodyPr>
          <a:lstStyle/>
          <a:p>
            <a:pPr fontAlgn="auto">
              <a:lnSpc>
                <a:spcPct val="95000"/>
              </a:lnSpc>
              <a:spcBef>
                <a:spcPts val="0"/>
              </a:spcBef>
              <a:spcAft>
                <a:spcPts val="0"/>
              </a:spcAft>
              <a:buClr>
                <a:schemeClr val="tx1">
                  <a:lumMod val="75000"/>
                </a:schemeClr>
              </a:buClr>
              <a:defRPr/>
            </a:pPr>
            <a:r>
              <a:rPr lang="en-US" sz="3200" dirty="0">
                <a:solidFill>
                  <a:schemeClr val="tx1">
                    <a:lumMod val="75000"/>
                  </a:schemeClr>
                </a:solidFill>
                <a:latin typeface="+mn-lt"/>
                <a:cs typeface="+mn-cs"/>
              </a:rPr>
              <a:t>Address emotional and spiritual needs</a:t>
            </a:r>
          </a:p>
        </p:txBody>
      </p:sp>
      <p:sp>
        <p:nvSpPr>
          <p:cNvPr id="17" name="Rounded Rectangle 16"/>
          <p:cNvSpPr/>
          <p:nvPr/>
        </p:nvSpPr>
        <p:spPr>
          <a:xfrm>
            <a:off x="7605713" y="6115050"/>
            <a:ext cx="1177925" cy="4286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3" grpId="0"/>
    </p:bldLst>
  </p:timing>
</p:sld>
</file>

<file path=ppt/theme/theme1.xml><?xml version="1.0" encoding="utf-8"?>
<a:theme xmlns:a="http://schemas.openxmlformats.org/drawingml/2006/main" name="vocera_template_R8_standard">
  <a:themeElements>
    <a:clrScheme name="Vocera Colors 2014">
      <a:dk1>
        <a:srgbClr val="414141"/>
      </a:dk1>
      <a:lt1>
        <a:srgbClr val="FFFFFF"/>
      </a:lt1>
      <a:dk2>
        <a:srgbClr val="008996"/>
      </a:dk2>
      <a:lt2>
        <a:srgbClr val="7B6E66"/>
      </a:lt2>
      <a:accent1>
        <a:srgbClr val="EE7700"/>
      </a:accent1>
      <a:accent2>
        <a:srgbClr val="77BC1F"/>
      </a:accent2>
      <a:accent3>
        <a:srgbClr val="7B6E66"/>
      </a:accent3>
      <a:accent4>
        <a:srgbClr val="008996"/>
      </a:accent4>
      <a:accent5>
        <a:srgbClr val="EDAA00"/>
      </a:accent5>
      <a:accent6>
        <a:srgbClr val="0075C9"/>
      </a:accent6>
      <a:hlink>
        <a:srgbClr val="0075C9"/>
      </a:hlink>
      <a:folHlink>
        <a:srgbClr val="C33A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defRPr sz="12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vocera_template_R8_standard</Template>
  <TotalTime>4399</TotalTime>
  <Words>1783</Words>
  <Application>Microsoft Office PowerPoint</Application>
  <PresentationFormat>On-screen Show (4:3)</PresentationFormat>
  <Paragraphs>289</Paragraphs>
  <Slides>42</Slides>
  <Notes>25</Notes>
  <HiddenSlides>0</HiddenSlides>
  <MMClips>0</MMClips>
  <ScaleCrop>false</ScaleCrop>
  <HeadingPairs>
    <vt:vector size="6" baseType="variant">
      <vt:variant>
        <vt:lpstr>Fonts Used</vt:lpstr>
      </vt:variant>
      <vt:variant>
        <vt:i4>8</vt:i4>
      </vt:variant>
      <vt:variant>
        <vt:lpstr>Design Template</vt:lpstr>
      </vt:variant>
      <vt:variant>
        <vt:i4>7</vt:i4>
      </vt:variant>
      <vt:variant>
        <vt:lpstr>Slide Titles</vt:lpstr>
      </vt:variant>
      <vt:variant>
        <vt:i4>42</vt:i4>
      </vt:variant>
    </vt:vector>
  </HeadingPairs>
  <TitlesOfParts>
    <vt:vector size="57" baseType="lpstr">
      <vt:lpstr>Calibri</vt:lpstr>
      <vt:lpstr>Arial</vt:lpstr>
      <vt:lpstr>Trebuchet MS</vt:lpstr>
      <vt:lpstr>Wingdings</vt:lpstr>
      <vt:lpstr>ＭＳ Ｐゴシック</vt:lpstr>
      <vt:lpstr>Arial Narrow</vt:lpstr>
      <vt:lpstr>Corbel</vt:lpstr>
      <vt:lpstr>Times New Roman</vt:lpstr>
      <vt:lpstr>vocera_template_R8_standard</vt:lpstr>
      <vt:lpstr>vocera_template_R8_standard</vt:lpstr>
      <vt:lpstr>vocera_template_R8_standard</vt:lpstr>
      <vt:lpstr>vocera_template_R8_standard</vt:lpstr>
      <vt:lpstr>vocera_template_R8_standard</vt:lpstr>
      <vt:lpstr>vocera_template_R8_standard</vt:lpstr>
      <vt:lpstr>vocera_template_R8_standard</vt:lpstr>
      <vt:lpstr>Slide 1</vt:lpstr>
      <vt:lpstr>Slide 2</vt:lpstr>
      <vt:lpstr>Slide 3</vt:lpstr>
      <vt:lpstr>Slide 4</vt:lpstr>
      <vt:lpstr>Slide 5</vt:lpstr>
      <vt:lpstr>CXO Roundtable</vt:lpstr>
      <vt:lpstr>Innovation Partners </vt:lpstr>
      <vt:lpstr>Quadruple Aim </vt:lpstr>
      <vt:lpstr>Wellbeing Checklist</vt:lpstr>
      <vt:lpstr>Optimize Physician and Nurse Wellbeing</vt:lpstr>
      <vt:lpstr>Are You Disruptive?</vt:lpstr>
      <vt:lpstr>Physician Empathy Curve</vt:lpstr>
      <vt:lpstr>Imperatives for Transformation</vt:lpstr>
      <vt:lpstr>Slide 14</vt:lpstr>
      <vt:lpstr>Slide 15</vt:lpstr>
      <vt:lpstr>Exhaustion</vt:lpstr>
      <vt:lpstr>Is Technology Making Us Less Human?</vt:lpstr>
      <vt:lpstr>Meaningless Use</vt:lpstr>
      <vt:lpstr>Databases?</vt:lpstr>
      <vt:lpstr>Apathy</vt:lpstr>
      <vt:lpstr>The Key to the Ideal Experience</vt:lpstr>
      <vt:lpstr>1. Build Infrastructure for Change</vt:lpstr>
      <vt:lpstr>Slide 23</vt:lpstr>
      <vt:lpstr>3. Listen to Patient and Family Voice</vt:lpstr>
      <vt:lpstr>Design Human-Centered Solutions</vt:lpstr>
      <vt:lpstr>4. Map the Human Experience</vt:lpstr>
      <vt:lpstr>5. Put Science Behind the Human Experience</vt:lpstr>
      <vt:lpstr>Slide 28</vt:lpstr>
      <vt:lpstr>First Impressions</vt:lpstr>
      <vt:lpstr>Informed Hope</vt:lpstr>
      <vt:lpstr>Code Lavender™</vt:lpstr>
      <vt:lpstr>Code Lavender™</vt:lpstr>
      <vt:lpstr>Moments of Truth</vt:lpstr>
      <vt:lpstr>Sacred Moment</vt:lpstr>
      <vt:lpstr>Sacred Moment</vt:lpstr>
      <vt:lpstr>Empathy Hardwired</vt:lpstr>
      <vt:lpstr>Empathy Rounds  </vt:lpstr>
      <vt:lpstr>Data Tracker</vt:lpstr>
      <vt:lpstr>Post Care Connectivity</vt:lpstr>
      <vt:lpstr>Lasting Impressions </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ASC Comm</cp:lastModifiedBy>
  <cp:revision>657</cp:revision>
  <cp:lastPrinted>2012-11-05T18:32:35Z</cp:lastPrinted>
  <dcterms:created xsi:type="dcterms:W3CDTF">2014-02-03T19:29:21Z</dcterms:created>
  <dcterms:modified xsi:type="dcterms:W3CDTF">2014-05-13T15:09:17Z</dcterms:modified>
</cp:coreProperties>
</file>