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328" r:id="rId4"/>
    <p:sldId id="291" r:id="rId5"/>
    <p:sldId id="299" r:id="rId6"/>
    <p:sldId id="269" r:id="rId7"/>
    <p:sldId id="300" r:id="rId8"/>
    <p:sldId id="301" r:id="rId9"/>
    <p:sldId id="285" r:id="rId10"/>
    <p:sldId id="286" r:id="rId11"/>
    <p:sldId id="270" r:id="rId12"/>
    <p:sldId id="279" r:id="rId13"/>
    <p:sldId id="319" r:id="rId14"/>
    <p:sldId id="303" r:id="rId15"/>
    <p:sldId id="289" r:id="rId16"/>
    <p:sldId id="290" r:id="rId17"/>
    <p:sldId id="304" r:id="rId18"/>
    <p:sldId id="293" r:id="rId19"/>
    <p:sldId id="294" r:id="rId20"/>
    <p:sldId id="305" r:id="rId21"/>
    <p:sldId id="295" r:id="rId22"/>
    <p:sldId id="296" r:id="rId23"/>
    <p:sldId id="297" r:id="rId24"/>
    <p:sldId id="320" r:id="rId25"/>
    <p:sldId id="321" r:id="rId26"/>
    <p:sldId id="307" r:id="rId27"/>
    <p:sldId id="322" r:id="rId28"/>
    <p:sldId id="323" r:id="rId29"/>
    <p:sldId id="324" r:id="rId30"/>
    <p:sldId id="325" r:id="rId31"/>
    <p:sldId id="306" r:id="rId32"/>
    <p:sldId id="288" r:id="rId33"/>
    <p:sldId id="292" r:id="rId34"/>
    <p:sldId id="308" r:id="rId35"/>
    <p:sldId id="318" r:id="rId36"/>
    <p:sldId id="309" r:id="rId37"/>
    <p:sldId id="313" r:id="rId38"/>
    <p:sldId id="314" r:id="rId39"/>
    <p:sldId id="310" r:id="rId40"/>
    <p:sldId id="317" r:id="rId41"/>
    <p:sldId id="315" r:id="rId42"/>
    <p:sldId id="312" r:id="rId43"/>
    <p:sldId id="329" r:id="rId44"/>
    <p:sldId id="327" r:id="rId45"/>
    <p:sldId id="330" r:id="rId46"/>
    <p:sldId id="331" r:id="rId47"/>
    <p:sldId id="332" r:id="rId48"/>
    <p:sldId id="333" r:id="rId49"/>
    <p:sldId id="262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125A-4908-498A-A945-938C58FDD4C0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C768-FDC0-4111-BCA8-FF850DB3F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6ED7-BEF3-4922-A5E4-939A0757CF11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E3EE-77D4-4C7D-83D8-F0A97BF4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F08E-EF7B-4553-A66D-F712E70E1F24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32E5-1223-4105-A88C-7F75DA7A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604" y="365125"/>
            <a:ext cx="756319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2840-5D54-4079-8059-A64397479A3F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1E0B-EA50-4C4C-B343-EB56D927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805A-11A3-4D09-AA8D-88BA13A74178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802F-CEEC-414A-8381-27AC39604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CCA6-2014-4608-9B2C-1B3ABAAB26D7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2765-54E3-4D97-8147-3AD3D5B5D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06BB-D3B3-401E-9D99-7253783CF181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B2E4-ACA6-4233-99ED-52374DDF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263D-EE6C-4B7E-BA4B-0BBA46DF81D6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9BA5-D7F5-45A0-8A2A-7F09F813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C7C1-AB81-4980-BB87-9F60FC9780BF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79BE-9DAA-4333-AC26-F488100A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1D51-1F2C-4E94-99BB-22950C6D7272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CB09-B89D-4DF3-BE1C-DFF03D24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FC6E-E4A2-4F83-8A97-23605D523295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DC2C-778D-4EA5-8997-B77476DF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B184E-A09D-494E-97EF-C70BA820ED30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A05D5-211F-4AA5-98F0-9774BFBCE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n.Jenkins@3tsystems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3tsystem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32080" y="38248"/>
            <a:ext cx="12324080" cy="677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1893888"/>
            <a:ext cx="58007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libri" pitchFamily="34" charset="0"/>
              </a:rPr>
              <a:t>Top 10 Game Changers in Healthcare IT </a:t>
            </a:r>
          </a:p>
          <a:p>
            <a:pPr algn="ctr"/>
            <a:r>
              <a:rPr lang="en-US" sz="4400" b="1" i="1">
                <a:solidFill>
                  <a:schemeClr val="bg1"/>
                </a:solidFill>
                <a:latin typeface="Calibri" pitchFamily="34" charset="0"/>
              </a:rPr>
              <a:t>(or “how to talk” HC IT)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Marion K. Jenkins, PhD, FHIMSS</a:t>
            </a:r>
          </a:p>
          <a:p>
            <a:pPr algn="ctr"/>
            <a:endParaRPr lang="en-US" sz="44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000" b="1">
                <a:solidFill>
                  <a:srgbClr val="00447C"/>
                </a:solidFill>
                <a:latin typeface="Calibri" pitchFamily="34" charset="0"/>
              </a:rPr>
              <a:t>Becker’s Hospital Review</a:t>
            </a:r>
          </a:p>
          <a:p>
            <a:pPr algn="ctr"/>
            <a:r>
              <a:rPr lang="en-US" sz="4000" b="1">
                <a:solidFill>
                  <a:srgbClr val="00447C"/>
                </a:solidFill>
                <a:latin typeface="Calibri" pitchFamily="34" charset="0"/>
              </a:rPr>
              <a:t>May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32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Other issues/current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1500" y="5154613"/>
            <a:ext cx="8229600" cy="136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Other common symptoms:</a:t>
            </a:r>
          </a:p>
          <a:p>
            <a:pPr marL="228600" indent="-228600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Most IT help desk calls are password-related (low </a:t>
            </a:r>
            <a:r>
              <a:rPr lang="en-US" dirty="0">
                <a:latin typeface="+mn-lt"/>
                <a:cs typeface="+mn-cs"/>
              </a:rPr>
              <a:t>value to IT or the organization)</a:t>
            </a:r>
            <a:endParaRPr lang="en-US" dirty="0">
              <a:latin typeface="+mn-lt"/>
              <a:cs typeface="+mn-cs"/>
            </a:endParaRPr>
          </a:p>
          <a:p>
            <a:pPr marL="228600" indent="-228600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Unprecedented HIPAA Security breaches caused by user workarounds 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51200" y="1808163"/>
            <a:ext cx="7035800" cy="990600"/>
            <a:chOff x="1727089" y="1051118"/>
            <a:chExt cx="7035911" cy="990683"/>
          </a:xfrm>
        </p:grpSpPr>
        <p:sp>
          <p:nvSpPr>
            <p:cNvPr id="22541" name="TextBox 9"/>
            <p:cNvSpPr txBox="1">
              <a:spLocks noChangeArrowheads="1"/>
            </p:cNvSpPr>
            <p:nvPr/>
          </p:nvSpPr>
          <p:spPr bwMode="auto">
            <a:xfrm>
              <a:off x="3257550" y="1368850"/>
              <a:ext cx="55054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Millions spent yet HC IT systems underused</a:t>
              </a:r>
            </a:p>
          </p:txBody>
        </p:sp>
        <p:pic>
          <p:nvPicPr>
            <p:cNvPr id="22542" name="Picture 2" descr="http://www.f8media.com/wp-content/uploads/2011/10/computer-cobweb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7089" y="1051118"/>
              <a:ext cx="1320911" cy="99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057400" y="4146550"/>
            <a:ext cx="7085013" cy="1076325"/>
            <a:chOff x="533400" y="3581400"/>
            <a:chExt cx="7085012" cy="1076325"/>
          </a:xfrm>
        </p:grpSpPr>
        <p:sp>
          <p:nvSpPr>
            <p:cNvPr id="22539" name="TextBox 10"/>
            <p:cNvSpPr txBox="1">
              <a:spLocks noChangeArrowheads="1"/>
            </p:cNvSpPr>
            <p:nvPr/>
          </p:nvSpPr>
          <p:spPr bwMode="auto">
            <a:xfrm>
              <a:off x="2209800" y="3794162"/>
              <a:ext cx="54086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Patient care suffers and costs increase</a:t>
              </a:r>
            </a:p>
          </p:txBody>
        </p:sp>
        <p:pic>
          <p:nvPicPr>
            <p:cNvPr id="22540" name="Picture 2" descr="http://www.breathe-easier.com/images/Crowded%20Waiting%20Room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3581400"/>
              <a:ext cx="1537607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92413" y="2822575"/>
            <a:ext cx="7119937" cy="1339850"/>
            <a:chOff x="1268413" y="2115543"/>
            <a:chExt cx="7119937" cy="1340482"/>
          </a:xfrm>
        </p:grpSpPr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2820988" y="2486025"/>
              <a:ext cx="55673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Many duplicate/paper processes still exist</a:t>
              </a:r>
            </a:p>
          </p:txBody>
        </p:sp>
        <p:pic>
          <p:nvPicPr>
            <p:cNvPr id="22538" name="Picture 18" descr="FILE315BL2_TH_B_THURSDAY"/>
            <p:cNvPicPr>
              <a:picLocks noChangeAspect="1" noChangeArrowheads="1"/>
            </p:cNvPicPr>
            <p:nvPr/>
          </p:nvPicPr>
          <p:blipFill>
            <a:blip r:embed="rId5"/>
            <a:srcRect r="24074"/>
            <a:stretch>
              <a:fillRect/>
            </a:stretch>
          </p:blipFill>
          <p:spPr bwMode="auto">
            <a:xfrm>
              <a:off x="1268413" y="2115543"/>
              <a:ext cx="1291939" cy="1340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Top ten game changers in HC IT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3557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Calibri Light" pitchFamily="34" charset="0"/>
              <a:buAutoNum type="arabicPeriod"/>
            </a:pPr>
            <a:r>
              <a:rPr lang="en-US" sz="4000" smtClean="0"/>
              <a:t>HIPAA Security (REALLY???)</a:t>
            </a:r>
          </a:p>
          <a:p>
            <a:pPr marL="742950" indent="-742950">
              <a:buFont typeface="Calibri Light" pitchFamily="34" charset="0"/>
              <a:buAutoNum type="arabicPeriod"/>
            </a:pPr>
            <a:r>
              <a:rPr lang="en-US" sz="4000" smtClean="0"/>
              <a:t>BYOD – Bring Your Own Device</a:t>
            </a:r>
          </a:p>
          <a:p>
            <a:pPr marL="742950" indent="-742950">
              <a:buFont typeface="Calibri Light" pitchFamily="34" charset="0"/>
              <a:buAutoNum type="arabicPeriod"/>
            </a:pPr>
            <a:r>
              <a:rPr lang="en-US" sz="4000" smtClean="0"/>
              <a:t>Virtualization – desktop and server infrastructure</a:t>
            </a:r>
          </a:p>
          <a:p>
            <a:pPr marL="742950" indent="-742950">
              <a:buFont typeface="Calibri Light" pitchFamily="34" charset="0"/>
              <a:buAutoNum type="arabicPeriod"/>
            </a:pPr>
            <a:r>
              <a:rPr lang="en-US" sz="4000" smtClean="0"/>
              <a:t>Business continuity/disaster recovery (BCDR)</a:t>
            </a:r>
          </a:p>
          <a:p>
            <a:pPr marL="742950" indent="-742950">
              <a:buFont typeface="Calibri Light" pitchFamily="34" charset="0"/>
              <a:buAutoNum type="arabicPeriod"/>
            </a:pPr>
            <a:r>
              <a:rPr lang="en-US" sz="4000" smtClean="0"/>
              <a:t>Medical-grade cloud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Top ten game changers in HC IT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4581" name="Content Placeholder 9"/>
          <p:cNvSpPr>
            <a:spLocks noGrp="1"/>
          </p:cNvSpPr>
          <p:nvPr>
            <p:ph idx="1"/>
          </p:nvPr>
        </p:nvSpPr>
        <p:spPr>
          <a:xfrm>
            <a:off x="838200" y="1825625"/>
            <a:ext cx="11126788" cy="4351338"/>
          </a:xfrm>
        </p:spPr>
        <p:txBody>
          <a:bodyPr/>
          <a:lstStyle/>
          <a:p>
            <a:pPr marL="742950" indent="-742950">
              <a:buFont typeface="Calibri Light" pitchFamily="34" charset="0"/>
              <a:buAutoNum type="arabicPeriod" startAt="6"/>
            </a:pPr>
            <a:r>
              <a:rPr lang="en-US" sz="4000" smtClean="0"/>
              <a:t>Patient impatience – the rise of the HC consumer</a:t>
            </a:r>
          </a:p>
          <a:p>
            <a:pPr marL="742950" indent="-742950">
              <a:buFont typeface="Calibri Light" pitchFamily="34" charset="0"/>
              <a:buAutoNum type="arabicPeriod" startAt="6"/>
            </a:pPr>
            <a:r>
              <a:rPr lang="en-US" sz="4000" smtClean="0"/>
              <a:t>Technology obsolescence – Moore’s law 50 yrs on</a:t>
            </a:r>
          </a:p>
          <a:p>
            <a:pPr marL="742950" indent="-742950">
              <a:buFont typeface="Calibri Light" pitchFamily="34" charset="0"/>
              <a:buAutoNum type="arabicPeriod" startAt="6"/>
            </a:pPr>
            <a:r>
              <a:rPr lang="en-US" sz="4000" smtClean="0"/>
              <a:t>HyperMobility in the clinical setting</a:t>
            </a:r>
          </a:p>
          <a:p>
            <a:pPr marL="742950" indent="-742950">
              <a:buFont typeface="Calibri Light" pitchFamily="34" charset="0"/>
              <a:buAutoNum type="arabicPeriod" startAt="6"/>
            </a:pPr>
            <a:r>
              <a:rPr lang="en-US" sz="4000" smtClean="0"/>
              <a:t>Interoperability – the Rosetta Stone</a:t>
            </a:r>
          </a:p>
          <a:p>
            <a:pPr marL="742950" indent="-742950">
              <a:buFont typeface="Calibri Light" pitchFamily="34" charset="0"/>
              <a:buAutoNum type="arabicPeriod" startAt="6"/>
            </a:pPr>
            <a:r>
              <a:rPr lang="en-US" sz="4000" smtClean="0"/>
              <a:t>Workflow-enabling technologies – Single sign-on, tap-to login, floating desktop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603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1. HPAA Security – REALLY???</a:t>
            </a: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038" y="1260475"/>
            <a:ext cx="596741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3182938" y="6299200"/>
            <a:ext cx="680561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HIPAA – You’re Doing it 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6628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1. HPAA Security – REALLY???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933113" cy="4351338"/>
          </a:xfrm>
        </p:spPr>
        <p:txBody>
          <a:bodyPr/>
          <a:lstStyle/>
          <a:p>
            <a:r>
              <a:rPr lang="en-US" smtClean="0"/>
              <a:t>After ~10 years, HIPAA has gotten increasingly worse: </a:t>
            </a:r>
          </a:p>
          <a:p>
            <a:pPr lvl="1"/>
            <a:r>
              <a:rPr lang="en-US" smtClean="0"/>
              <a:t>From 2009-13, there were 600 breaches, involving 22 million patient records</a:t>
            </a:r>
          </a:p>
          <a:p>
            <a:pPr lvl="1"/>
            <a:r>
              <a:rPr lang="en-US" smtClean="0"/>
              <a:t>Now there are nearly 1000 breaches, over 31 million records</a:t>
            </a:r>
          </a:p>
          <a:p>
            <a:r>
              <a:rPr lang="en-US" smtClean="0"/>
              <a:t>Fines/penalties have increased from millions to </a:t>
            </a:r>
            <a:r>
              <a:rPr lang="en-US" b="1" u="sng" smtClean="0"/>
              <a:t>billions</a:t>
            </a:r>
          </a:p>
          <a:p>
            <a:r>
              <a:rPr lang="en-US" smtClean="0"/>
              <a:t>Increased scrutiny from HHS, State AGs, class action lawyers (waiting for the next John Grisham book…)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2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HPAA Security – the 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breach has occurred within/because of EHRs</a:t>
            </a:r>
          </a:p>
          <a:p>
            <a:r>
              <a:rPr lang="en-US" smtClean="0"/>
              <a:t>Roughly 80% of breaches have been caused or enabled by internal employees, because of poorly designed/configured/ maintained IT systems</a:t>
            </a:r>
          </a:p>
          <a:p>
            <a:r>
              <a:rPr lang="en-US" smtClean="0"/>
              <a:t>Most breaches have occurred when “power users” – frequently doctors – have downloaded patient data to local devices or emailed it to themselves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8676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HPAA Security – what to do?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202988" cy="4351338"/>
          </a:xfrm>
        </p:spPr>
        <p:txBody>
          <a:bodyPr/>
          <a:lstStyle/>
          <a:p>
            <a:r>
              <a:rPr lang="en-US" smtClean="0"/>
              <a:t>Become familiar with the HIPAA Security Rule (email the author for a 2-page summary of ~500 pages of government HIPAA regulations)</a:t>
            </a:r>
          </a:p>
          <a:p>
            <a:r>
              <a:rPr lang="en-US" smtClean="0"/>
              <a:t>Recognize that HIPAA Security represents IT best practices</a:t>
            </a:r>
          </a:p>
          <a:p>
            <a:r>
              <a:rPr lang="en-US" smtClean="0"/>
              <a:t>Do a </a:t>
            </a:r>
            <a:r>
              <a:rPr lang="en-US" b="1" i="1" u="sng" smtClean="0"/>
              <a:t>REAL</a:t>
            </a:r>
            <a:r>
              <a:rPr lang="en-US" smtClean="0"/>
              <a:t> HIPAA Security Assessment (with real IT diagnostic tools, not a paper survey) (MRI for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2. BYOD – Bring Your Own Device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884363"/>
            <a:ext cx="531971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2. BYOD – Bring Your Own Device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077575" cy="4351338"/>
          </a:xfrm>
        </p:spPr>
        <p:txBody>
          <a:bodyPr/>
          <a:lstStyle/>
          <a:p>
            <a:r>
              <a:rPr lang="en-US" smtClean="0"/>
              <a:t>In the “old days” (up until ~5 years ago) IT departments set standards for user devices (workstations, laptops)</a:t>
            </a:r>
          </a:p>
          <a:p>
            <a:r>
              <a:rPr lang="en-US" smtClean="0"/>
              <a:t>With the advent of smartphones and tablets, users demanded their own device</a:t>
            </a:r>
          </a:p>
          <a:p>
            <a:r>
              <a:rPr lang="en-US" smtClean="0"/>
              <a:t>IT departments now have to deal with wide variability of devices and systems while maintaining security, etc.</a:t>
            </a:r>
          </a:p>
          <a:p>
            <a:r>
              <a:rPr lang="en-US" smtClean="0"/>
              <a:t>The genie is out of the bottle (and never going back)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748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2. BYOD  (cont)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platforms and systems stress an already stressed IT environment – support, security, etc.</a:t>
            </a:r>
          </a:p>
          <a:p>
            <a:r>
              <a:rPr lang="en-US" smtClean="0"/>
              <a:t>Different devices have different “real estate” (screen size) and input methods (keyboard, touch screen)</a:t>
            </a:r>
          </a:p>
          <a:p>
            <a:r>
              <a:rPr lang="en-US" smtClean="0"/>
              <a:t>Systems have to be optimized to work across all popular platforms (Windows, Android, Apple IOS)</a:t>
            </a:r>
          </a:p>
          <a:p>
            <a:r>
              <a:rPr lang="en-US" smtClean="0"/>
              <a:t>Requires virtualization technologies (later topic)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340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1434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Overview of 3t</a:t>
            </a:r>
          </a:p>
          <a:p>
            <a:r>
              <a:rPr lang="en-US" smtClean="0"/>
              <a:t>Current state of healthcare IT</a:t>
            </a:r>
          </a:p>
          <a:p>
            <a:r>
              <a:rPr lang="en-US" smtClean="0"/>
              <a:t>Top ten game changers</a:t>
            </a:r>
          </a:p>
          <a:p>
            <a:r>
              <a:rPr lang="en-US" smtClean="0"/>
              <a:t>Q/A and discussion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772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3. Virtualization – Servers </a:t>
            </a:r>
          </a:p>
        </p:txBody>
      </p:sp>
      <p:pic>
        <p:nvPicPr>
          <p:cNvPr id="32773" name="Picture 6"/>
          <p:cNvPicPr>
            <a:picLocks noChangeAspect="1"/>
          </p:cNvPicPr>
          <p:nvPr/>
        </p:nvPicPr>
        <p:blipFill>
          <a:blip r:embed="rId3"/>
          <a:srcRect t="5418" b="4810"/>
          <a:stretch>
            <a:fillRect/>
          </a:stretch>
        </p:blipFill>
        <p:spPr bwMode="auto">
          <a:xfrm>
            <a:off x="3959225" y="1795463"/>
            <a:ext cx="51943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3796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3. Virtualization – Servers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662488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Virtualization – making the IT system “think” that something is there that is not physically there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Old days (up until ~5 years ago):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Each application needed a server – A directory server, a mail server, an application server, a database server, etc.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As apps got bigger, they needed multiple servers (“server farm”)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As servers got bigger, you could “partition” them to handle multiple operating systems and apps…</a:t>
            </a:r>
            <a:r>
              <a:rPr lang="en-US" sz="3400" dirty="0"/>
              <a:t>V</a:t>
            </a:r>
            <a:r>
              <a:rPr lang="en-US" sz="3400" dirty="0" smtClean="0"/>
              <a:t>oila! VIRTUALIZATION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4820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Advantages to Server Virtualization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“Level 1” benefits to virtualizing servers: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Save physical infrastructure – space, power, cooling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Make systems more fault-tolerant – able to recover a server “crash” easier by using snapshots, not just backups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Better utilization of capital resources – one big server costs less than many smaller equivalent ones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Better utilization of resources – memory, CPU, etc.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44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Advantages to Server Virtualization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88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“Level 2” benefits to virtualizing servers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Ability to create fault-tolerant, replicated systems that better approach 100% uptime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Ability to do upgrades and maintenance on production systems with little or no impact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Requires more sophistication and multiple physical sites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Requires extra IT tools and increased expertise of IT staff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Necessary for business continuity/disaster recovery (later topic)</a:t>
            </a:r>
            <a:endParaRPr lang="en-US" sz="3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6868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Desktop Virtualization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8825"/>
          </a:xfrm>
        </p:spPr>
        <p:txBody>
          <a:bodyPr/>
          <a:lstStyle/>
          <a:p>
            <a:r>
              <a:rPr lang="en-US" sz="3200" smtClean="0"/>
              <a:t>VDI – Virtual Desktop Infrastructure</a:t>
            </a:r>
          </a:p>
          <a:p>
            <a:r>
              <a:rPr lang="en-US" sz="3200" smtClean="0"/>
              <a:t>“Old days” (up until ~5 years ago) – Each workstation had its own operating system, hard disk drive software applications</a:t>
            </a:r>
          </a:p>
          <a:p>
            <a:r>
              <a:rPr lang="en-US" sz="3200" smtClean="0"/>
              <a:t>Gave users lots of control but led to high maintenance and replacement costs</a:t>
            </a:r>
          </a:p>
          <a:p>
            <a:r>
              <a:rPr lang="en-US" sz="3200" smtClean="0"/>
              <a:t>Desktop Virtualization consolidates desktop OS and other software to centralized servers (usually also virtualized)</a:t>
            </a:r>
          </a:p>
          <a:p>
            <a:r>
              <a:rPr lang="en-US" sz="3200" smtClean="0"/>
              <a:t>Until recently (~2 yrs), VDI was still a PITA for users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7892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Desktop Virtualization - Advantages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8825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Today’s (</a:t>
            </a:r>
            <a:r>
              <a:rPr lang="en-US" sz="3200" i="1" dirty="0" smtClean="0"/>
              <a:t>properly designed</a:t>
            </a:r>
            <a:r>
              <a:rPr lang="en-US" sz="3200" dirty="0" smtClean="0"/>
              <a:t>) VDI solutions: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Significantly reduce IT support and technology refresh costs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Optimize the use of bandwidth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Create a positive user experience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Eliminate (or significantly reduce) the most common HIPAA risks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Support BYOD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916" name="Title 8"/>
          <p:cNvSpPr>
            <a:spLocks noGrp="1"/>
          </p:cNvSpPr>
          <p:nvPr>
            <p:ph type="title"/>
          </p:nvPr>
        </p:nvSpPr>
        <p:spPr>
          <a:xfrm>
            <a:off x="3749675" y="0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4. Business Continuity/Disaster Recovery (BCDR)</a:t>
            </a:r>
          </a:p>
        </p:txBody>
      </p:sp>
      <p:pic>
        <p:nvPicPr>
          <p:cNvPr id="3891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688" y="1719263"/>
            <a:ext cx="55499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940" name="Title 8"/>
          <p:cNvSpPr>
            <a:spLocks noGrp="1"/>
          </p:cNvSpPr>
          <p:nvPr>
            <p:ph type="title"/>
          </p:nvPr>
        </p:nvSpPr>
        <p:spPr>
          <a:xfrm>
            <a:off x="3749675" y="0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4. Business Continuity/Disaster Recovery (BCDR)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8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Could be an entire day-long seminar/workshop itself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Frequently confused/misunderstood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Is a combination of hardware, software and procedures, combined with advanced planning and “what if” scenarios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Must be tested monthly/quarterly/annually or it’s worthless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0964" name="Title 8"/>
          <p:cNvSpPr>
            <a:spLocks noGrp="1"/>
          </p:cNvSpPr>
          <p:nvPr>
            <p:ph type="title"/>
          </p:nvPr>
        </p:nvSpPr>
        <p:spPr>
          <a:xfrm>
            <a:off x="3749675" y="0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4. Business Continuity/Disaster Recovery (BCDR) – Key Concepts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8825"/>
          </a:xfrm>
        </p:spPr>
        <p:txBody>
          <a:bodyPr/>
          <a:lstStyle/>
          <a:p>
            <a:r>
              <a:rPr lang="en-US" sz="3200" u="sng" smtClean="0"/>
              <a:t>Business Continuity </a:t>
            </a:r>
            <a:r>
              <a:rPr lang="en-US" sz="3200" smtClean="0"/>
              <a:t>is how you continue to operate (e.g., a battery backup in case the power goes out temporarily)</a:t>
            </a:r>
          </a:p>
          <a:p>
            <a:r>
              <a:rPr lang="en-US" sz="3200" u="sng" smtClean="0"/>
              <a:t>Disaster Recovery </a:t>
            </a:r>
            <a:r>
              <a:rPr lang="en-US" sz="3200" smtClean="0"/>
              <a:t>describes how you would avoid or recover from a disaster (e.g., Hurricane Rita, Moore, OK tornado)</a:t>
            </a:r>
          </a:p>
          <a:p>
            <a:r>
              <a:rPr lang="en-US" sz="3200" smtClean="0"/>
              <a:t>RTO – Recovery Time Objective.  How long it takes to recover and get systems back online.</a:t>
            </a:r>
          </a:p>
          <a:p>
            <a:r>
              <a:rPr lang="en-US" sz="3200" smtClean="0"/>
              <a:t>RPO – Recovery Point Objective.  The point from which the data is available (e.g., last night’s backup; last week’s backup)</a:t>
            </a:r>
          </a:p>
          <a:p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988" name="Title 8"/>
          <p:cNvSpPr>
            <a:spLocks noGrp="1"/>
          </p:cNvSpPr>
          <p:nvPr>
            <p:ph type="title"/>
          </p:nvPr>
        </p:nvSpPr>
        <p:spPr>
          <a:xfrm>
            <a:off x="3749675" y="0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4. Business Continuity/Disaster Recovery (BCDR)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98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 warranty response time is neither an RTO or an RPO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Simplified example:  You have an onsite Dell server and you have their best 4-hour warranty guarantee, and a component fails at 3 PM on a Tuesday.  Assume it takes: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3 hours to troubleshoot and identify the problem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4 hours to get the part, and 2 hours to install it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Another 8 hours to restore from Monday night’s backup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You are up and running 8 AM Wednesday (assuming an all </a:t>
            </a:r>
            <a:r>
              <a:rPr lang="en-US" sz="2800" dirty="0" err="1" smtClean="0"/>
              <a:t>nighter</a:t>
            </a:r>
            <a:r>
              <a:rPr lang="en-US" sz="28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Your RTO is 19 hours and your RPO is 32 hours (best case)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Usually this would be several days of lost time/lost data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363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My challenge today: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1725613"/>
            <a:ext cx="6267450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3012" name="Title 8"/>
          <p:cNvSpPr>
            <a:spLocks noGrp="1"/>
          </p:cNvSpPr>
          <p:nvPr>
            <p:ph type="title"/>
          </p:nvPr>
        </p:nvSpPr>
        <p:spPr>
          <a:xfrm>
            <a:off x="3749675" y="0"/>
            <a:ext cx="8442325" cy="12604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4. Business Continuity/Disaster Recovery (BCDR)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9825"/>
          </a:xfrm>
        </p:spPr>
        <p:txBody>
          <a:bodyPr/>
          <a:lstStyle/>
          <a:p>
            <a:r>
              <a:rPr lang="en-US" sz="3200" smtClean="0"/>
              <a:t>True BCDR is almost always prohibitively expensive to do on your own (need 2 complete sites with 2 of everything)</a:t>
            </a:r>
          </a:p>
          <a:p>
            <a:r>
              <a:rPr lang="en-US" sz="3200" smtClean="0"/>
              <a:t>Cloud plus virtualization are usually the only reasonably cost effective way of achieving BCDR</a:t>
            </a:r>
          </a:p>
          <a:p>
            <a:r>
              <a:rPr lang="en-US" sz="3200" smtClean="0"/>
              <a:t>Email the author for a BCDR process checklist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4036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5. Medical-grade cloud</a:t>
            </a:r>
          </a:p>
        </p:txBody>
      </p:sp>
      <p:pic>
        <p:nvPicPr>
          <p:cNvPr id="44037" name="Picture 4" descr="http://cdn1.tnwcdn.com/wp-content/blogs.dir/1/files/2011/11/cloud-computing-cartoon-new-yor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13" y="1725613"/>
            <a:ext cx="601821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5060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5. Medical-grade cloud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202988" cy="4754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Cloud is not new – it’s been around 30+ years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New broadband and virtualization technologies have significantly improved cloud in the last ~3 years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Cloud is not foolproof – it doesn’t solve all your IT problems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Not all cloud solutions are equal – public, private, hybrid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Relies heavily on advanced virtualization and IT management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6084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5. Medical-grade cloud</a:t>
            </a:r>
          </a:p>
        </p:txBody>
      </p:sp>
      <p:sp>
        <p:nvSpPr>
          <p:cNvPr id="46085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/>
          <a:lstStyle/>
          <a:p>
            <a:r>
              <a:rPr lang="en-US" smtClean="0"/>
              <a:t>Cap-ex spending favors on-site (internal) IT</a:t>
            </a:r>
          </a:p>
          <a:p>
            <a:r>
              <a:rPr lang="en-US" smtClean="0"/>
              <a:t>Op-ex spending favors cloud</a:t>
            </a:r>
          </a:p>
          <a:p>
            <a:r>
              <a:rPr lang="en-US" smtClean="0"/>
              <a:t>Moore’s law favors cloud (obsolescence every 2-3 yrs)</a:t>
            </a:r>
          </a:p>
          <a:p>
            <a:r>
              <a:rPr lang="en-US" smtClean="0"/>
              <a:t>A cloud-based EHR is not sufficient (essentially all HIPAA breaches occur through file/print/email etc.)</a:t>
            </a:r>
          </a:p>
          <a:p>
            <a:r>
              <a:rPr lang="en-US" smtClean="0"/>
              <a:t>BCDR solutions are almost never possible other than through cloud solutions – the cost is astronomical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7108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6. Patient Impatience</a:t>
            </a:r>
          </a:p>
        </p:txBody>
      </p:sp>
      <p:pic>
        <p:nvPicPr>
          <p:cNvPr id="47109" name="Picture 7"/>
          <p:cNvPicPr>
            <a:picLocks noChangeAspect="1"/>
          </p:cNvPicPr>
          <p:nvPr/>
        </p:nvPicPr>
        <p:blipFill>
          <a:blip r:embed="rId3"/>
          <a:srcRect t="7681" b="20203"/>
          <a:stretch>
            <a:fillRect/>
          </a:stretch>
        </p:blipFill>
        <p:spPr bwMode="auto">
          <a:xfrm>
            <a:off x="2960688" y="1776413"/>
            <a:ext cx="642461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8132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6. Patient Impatience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The Rise of the Healthcare Consumer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Consumers are expecting (demanding) online communication with their healthcare providers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Web sites, patient portals, kiosk check-in, online scheduling are now considered minimum standards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Social networking is necessary but carries its own risks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9156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7. Technical Obsolescence</a:t>
            </a:r>
          </a:p>
        </p:txBody>
      </p:sp>
      <p:pic>
        <p:nvPicPr>
          <p:cNvPr id="4915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3" y="1260475"/>
            <a:ext cx="5116512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0180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7. Technical Obsolescence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/>
              <a:t>Moore’s Law</a:t>
            </a:r>
            <a:r>
              <a:rPr lang="en-US" dirty="0" smtClean="0"/>
              <a:t>* 50 years later (*IT systems double in capacity every ~2 years for the same size and cost)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It is almost impossible to keep up with the proliferation of devices, especially user devices (desktops/laptops/tablets, etc.)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Virtualization (earlier topic) is about the only way to deal with this issue – and it </a:t>
            </a:r>
            <a:r>
              <a:rPr lang="en-US" b="1" i="1" u="sng" dirty="0" smtClean="0"/>
              <a:t>can</a:t>
            </a:r>
            <a:r>
              <a:rPr lang="en-US" dirty="0" smtClean="0"/>
              <a:t> be dealt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03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8. Clinical Hypermobility</a:t>
            </a:r>
          </a:p>
        </p:txBody>
      </p:sp>
      <p:pic>
        <p:nvPicPr>
          <p:cNvPr id="5120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2988" y="1260475"/>
            <a:ext cx="6604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2228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8. Clinical Hypermobility</a:t>
            </a:r>
          </a:p>
        </p:txBody>
      </p:sp>
      <p:sp>
        <p:nvSpPr>
          <p:cNvPr id="52229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/>
          <a:lstStyle/>
          <a:p>
            <a:r>
              <a:rPr lang="en-US" smtClean="0"/>
              <a:t>Clinicians (including mid-levels, OT/PT, etc.) need solutions that support roaming throughout the facility</a:t>
            </a:r>
          </a:p>
          <a:p>
            <a:r>
              <a:rPr lang="en-US" smtClean="0"/>
              <a:t>2 options:</a:t>
            </a:r>
          </a:p>
          <a:p>
            <a:pPr lvl="1"/>
            <a:r>
              <a:rPr lang="en-US" smtClean="0"/>
              <a:t>Laptops/tablets – expensive, easily lost/dropped/stolen</a:t>
            </a:r>
          </a:p>
          <a:p>
            <a:pPr lvl="1"/>
            <a:r>
              <a:rPr lang="en-US" smtClean="0"/>
              <a:t>Battery life and “real estate” (screen size) are issues</a:t>
            </a:r>
          </a:p>
          <a:p>
            <a:pPr lvl="1"/>
            <a:r>
              <a:rPr lang="en-US" smtClean="0"/>
              <a:t>Workstations – have to have one in each room</a:t>
            </a:r>
          </a:p>
          <a:p>
            <a:pPr lvl="1"/>
            <a:r>
              <a:rPr lang="en-US" smtClean="0"/>
              <a:t>Unless using VDI, this is prohibitively expensive to equip and maintain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388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Overview of 3t Systems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725613"/>
            <a:ext cx="11077575" cy="49736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20 year </a:t>
            </a:r>
            <a:r>
              <a:rPr lang="en-US" dirty="0" smtClean="0"/>
              <a:t>history in IT consulting and managed services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10 year history in “cloud” (long before it was called that)</a:t>
            </a:r>
            <a:endParaRPr lang="en-US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Healthcare specialization (over 200 healthcare projects </a:t>
            </a:r>
            <a:r>
              <a:rPr lang="en-US" dirty="0" smtClean="0"/>
              <a:t>completed across the US)</a:t>
            </a:r>
            <a:endParaRPr lang="en-US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Focus is on large medical </a:t>
            </a:r>
            <a:r>
              <a:rPr lang="en-US" dirty="0" smtClean="0"/>
              <a:t>practices, regional/community hospitals and other healthcare entities</a:t>
            </a:r>
            <a:endParaRPr lang="en-US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3t </a:t>
            </a:r>
            <a:r>
              <a:rPr lang="en-US" dirty="0"/>
              <a:t>was recently named to the top 100 Managed Service Providers in the world by Nine Lives </a:t>
            </a:r>
            <a:r>
              <a:rPr lang="en-US" dirty="0" smtClean="0"/>
              <a:t>Media/</a:t>
            </a:r>
            <a:r>
              <a:rPr lang="en-US" dirty="0" err="1" smtClean="0"/>
              <a:t>MSPMentor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3251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9. Interoperability</a:t>
            </a:r>
          </a:p>
        </p:txBody>
      </p:sp>
      <p:pic>
        <p:nvPicPr>
          <p:cNvPr id="53252" name="Picture 2" descr="http://www.babylonhobbies.com/ebay/pictures/EDU_14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25" y="1260475"/>
            <a:ext cx="4275138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115888" y="2352675"/>
            <a:ext cx="38655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The </a:t>
            </a:r>
          </a:p>
          <a:p>
            <a:r>
              <a:rPr lang="en-US" sz="4000">
                <a:latin typeface="Calibri" pitchFamily="34" charset="0"/>
              </a:rPr>
              <a:t>“Healthcare IT Tower of Babel”</a:t>
            </a:r>
          </a:p>
        </p:txBody>
      </p: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7815263" y="1858963"/>
            <a:ext cx="43767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EHR/EMR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Scheduling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PACS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Rx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Labs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Case Mgmt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Supply chain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Email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Messaging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File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Print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Data warehousing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HIE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Analytics/Metrics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RFID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Document Mgmt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Patient education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10058400" y="1874838"/>
            <a:ext cx="21336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Disease Registry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Knowledge base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Eligibility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Credentialing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Patient portal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Reporting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Financial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Asset tracking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Payroll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Time/attendance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HR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Training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Compliance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Regulatory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Foundation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Emergency Dept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4276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9. Interoperability</a:t>
            </a:r>
          </a:p>
        </p:txBody>
      </p:sp>
      <p:sp>
        <p:nvSpPr>
          <p:cNvPr id="54277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/>
          <a:lstStyle/>
          <a:p>
            <a:r>
              <a:rPr lang="en-US" smtClean="0"/>
              <a:t>Interoperability between/among systems is always going to be an issue</a:t>
            </a:r>
          </a:p>
          <a:p>
            <a:r>
              <a:rPr lang="en-US" smtClean="0"/>
              <a:t>“Can’t we just get on one system?” (same reason  everyone doesn’t just drink Coors or Bud)</a:t>
            </a:r>
          </a:p>
          <a:p>
            <a:r>
              <a:rPr lang="en-US" smtClean="0"/>
              <a:t>Minimize systems and do more with less</a:t>
            </a:r>
          </a:p>
          <a:p>
            <a:r>
              <a:rPr lang="en-US" smtClean="0"/>
              <a:t>Not every software system has to be “best of breed” (another name for no management/governance)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10. Dynamic Clinician Workflow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530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8863" y="1317625"/>
            <a:ext cx="5548312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10. Dynamic Clinician Workflow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6325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/>
          <a:lstStyle/>
          <a:p>
            <a:r>
              <a:rPr lang="en-US" smtClean="0"/>
              <a:t>Integrated IT solution employing multiple layers of technologies:</a:t>
            </a:r>
          </a:p>
          <a:p>
            <a:pPr lvl="1"/>
            <a:r>
              <a:rPr lang="en-US" smtClean="0"/>
              <a:t>Desktop (VDI) and Server Virtualization</a:t>
            </a:r>
          </a:p>
          <a:p>
            <a:pPr lvl="1"/>
            <a:r>
              <a:rPr lang="en-US" smtClean="0"/>
              <a:t>Role-based security </a:t>
            </a:r>
          </a:p>
          <a:p>
            <a:pPr lvl="1"/>
            <a:r>
              <a:rPr lang="en-US" smtClean="0"/>
              <a:t>2-factor authentication (hospital ID badge + PIN) (something you have plus something you know)</a:t>
            </a:r>
          </a:p>
          <a:p>
            <a:pPr lvl="1"/>
            <a:r>
              <a:rPr lang="en-US" smtClean="0"/>
              <a:t>Tap to login/logout (muscle memory)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10. Dynamic Clinician Workflow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675" y="1889125"/>
            <a:ext cx="6065838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215900" y="2219325"/>
            <a:ext cx="35337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Actual hospital clinical workflow time study – </a:t>
            </a:r>
          </a:p>
          <a:p>
            <a:r>
              <a:rPr lang="en-US" sz="3200">
                <a:latin typeface="Calibri" pitchFamily="34" charset="0"/>
              </a:rPr>
              <a:t>time spent just logging in to different applications throughout a 12 hour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10. Dynamic Clinician Workflow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Gets clinicians in and out of all their applications in 10 seconds or less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Provides “session persistence” (no lost work)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Floating desktop – can move seamlessly from patient room to patient room and throughout other clinical areas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Handles 2/3 of the IT HIPAA Security specifications, including the ones that are the most difficult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Works with any EHR/EMR and all other apps and websites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10. Dynamic Clinician Workflow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9397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/>
          <a:lstStyle/>
          <a:p>
            <a:r>
              <a:rPr lang="en-US" smtClean="0"/>
              <a:t>Multi-faceted solution employing multiple layers of technology solutions:</a:t>
            </a:r>
          </a:p>
          <a:p>
            <a:pPr lvl="1"/>
            <a:r>
              <a:rPr lang="en-US" smtClean="0"/>
              <a:t>Desktop (VDI) and Server Virtualization</a:t>
            </a:r>
          </a:p>
          <a:p>
            <a:pPr lvl="1"/>
            <a:r>
              <a:rPr lang="en-US" smtClean="0"/>
              <a:t>Role-based security </a:t>
            </a:r>
          </a:p>
          <a:p>
            <a:pPr lvl="1"/>
            <a:r>
              <a:rPr lang="en-US" smtClean="0"/>
              <a:t>2-factor authentication (ID badge + PIN) (something you have plus something you know)</a:t>
            </a:r>
          </a:p>
          <a:p>
            <a:pPr lvl="1"/>
            <a:r>
              <a:rPr lang="en-US" smtClean="0"/>
              <a:t>Tap to login/logout (muscle memory)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10. Dynamic Clinician Workflow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24050" y="2362200"/>
            <a:ext cx="8226425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“This is the first time that IT has done something </a:t>
            </a:r>
            <a:r>
              <a:rPr lang="en-US" i="1" u="sng" dirty="0" smtClean="0"/>
              <a:t>FOR</a:t>
            </a:r>
            <a:r>
              <a:rPr lang="en-US" dirty="0" smtClean="0"/>
              <a:t> me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	…instead of something </a:t>
            </a:r>
            <a:r>
              <a:rPr lang="en-US" b="1" u="sng" dirty="0" smtClean="0"/>
              <a:t>TO</a:t>
            </a:r>
            <a:r>
              <a:rPr lang="en-US" dirty="0" smtClean="0"/>
              <a:t> me”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		- Chief Medical Officer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10. Dynamic Clinician Workflow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144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0" y="2625725"/>
            <a:ext cx="53467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59275" y="242888"/>
            <a:ext cx="7273925" cy="757237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400" b="1" dirty="0" smtClean="0">
                <a:solidFill>
                  <a:schemeClr val="bg1"/>
                </a:solidFill>
              </a:rPr>
              <a:t>Contact</a:t>
            </a:r>
            <a:r>
              <a:rPr lang="en-US" b="1" dirty="0" smtClean="0">
                <a:solidFill>
                  <a:schemeClr val="bg1"/>
                </a:solidFill>
              </a:rPr>
              <a:t> Info/Further Information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469" name="Content Placeholder 2"/>
          <p:cNvSpPr txBox="1">
            <a:spLocks/>
          </p:cNvSpPr>
          <p:nvPr/>
        </p:nvSpPr>
        <p:spPr bwMode="auto">
          <a:xfrm>
            <a:off x="1127125" y="2052638"/>
            <a:ext cx="9923463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Marion K. Jenkins, PhD, FHIMSS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Chief Strategy Officer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3t Systems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US" sz="3600">
              <a:solidFill>
                <a:srgbClr val="002060"/>
              </a:solidFill>
              <a:latin typeface="Calibri" pitchFamily="34" charset="0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303.991.8296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3600">
                <a:solidFill>
                  <a:srgbClr val="002060"/>
                </a:solidFill>
                <a:latin typeface="Calibri" pitchFamily="34" charset="0"/>
                <a:hlinkClick r:id="rId3"/>
              </a:rPr>
              <a:t>marion.jenkins@3tsystems.com</a:t>
            </a:r>
            <a:endParaRPr lang="en-US" sz="3600">
              <a:solidFill>
                <a:srgbClr val="002060"/>
              </a:solidFill>
              <a:latin typeface="Calibri" pitchFamily="34" charset="0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US">
              <a:solidFill>
                <a:srgbClr val="002060"/>
              </a:solidFill>
              <a:latin typeface="Calibri" pitchFamily="34" charset="0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3600">
                <a:solidFill>
                  <a:srgbClr val="002060"/>
                </a:solidFill>
                <a:latin typeface="Calibri" pitchFamily="34" charset="0"/>
                <a:hlinkClick r:id="rId4"/>
              </a:rPr>
              <a:t>www.3tsystems.com</a:t>
            </a:r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3t Systems’ areas of expertise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 l="11859" r="9937"/>
          <a:stretch>
            <a:fillRect/>
          </a:stretch>
        </p:blipFill>
        <p:spPr bwMode="auto">
          <a:xfrm>
            <a:off x="3425825" y="1725613"/>
            <a:ext cx="7627938" cy="51546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15888" y="2030413"/>
            <a:ext cx="33099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3t Systems focuses on IT </a:t>
            </a:r>
            <a:r>
              <a:rPr lang="en-US" sz="2800" b="1" i="1" u="sng">
                <a:latin typeface="Calibri" pitchFamily="34" charset="0"/>
              </a:rPr>
              <a:t>infrastructure</a:t>
            </a:r>
            <a:r>
              <a:rPr lang="en-US" sz="2800">
                <a:latin typeface="Calibri" pitchFamily="34" charset="0"/>
              </a:rPr>
              <a:t> – the systems and components necessary to support EHRs, PACS, billing, messaging, data warehousing,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436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Current state of Healthcare IT</a:t>
            </a:r>
          </a:p>
        </p:txBody>
      </p:sp>
      <p:sp>
        <p:nvSpPr>
          <p:cNvPr id="18437" name="Content Placeholder 9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488"/>
          </a:xfrm>
        </p:spPr>
        <p:txBody>
          <a:bodyPr/>
          <a:lstStyle/>
          <a:p>
            <a:r>
              <a:rPr lang="en-US" smtClean="0"/>
              <a:t>Healthcare continues to significantly lag other industries in automation and technology:</a:t>
            </a:r>
          </a:p>
          <a:p>
            <a:pPr lvl="1"/>
            <a:r>
              <a:rPr lang="en-US" smtClean="0"/>
              <a:t>IT spending is still less than half that of other industries</a:t>
            </a:r>
          </a:p>
          <a:p>
            <a:pPr lvl="1"/>
            <a:r>
              <a:rPr lang="en-US" smtClean="0"/>
              <a:t>Most industries are optimizing their 4</a:t>
            </a:r>
            <a:r>
              <a:rPr lang="en-US" baseline="30000" smtClean="0"/>
              <a:t>th</a:t>
            </a:r>
            <a:r>
              <a:rPr lang="en-US" smtClean="0"/>
              <a:t> or 5</a:t>
            </a:r>
            <a:r>
              <a:rPr lang="en-US" baseline="30000" smtClean="0"/>
              <a:t>th</a:t>
            </a:r>
            <a:r>
              <a:rPr lang="en-US" smtClean="0"/>
              <a:t> generation systems to gain additional efficiencies</a:t>
            </a:r>
          </a:p>
          <a:p>
            <a:pPr lvl="1"/>
            <a:r>
              <a:rPr lang="en-US" smtClean="0"/>
              <a:t>HC is still arguing about whether IT is even a good idea</a:t>
            </a:r>
          </a:p>
          <a:p>
            <a:r>
              <a:rPr lang="en-US" smtClean="0"/>
              <a:t>ARRA/HITECH has not moved the needle much towards increased adoption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0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Current state of Healthcare IT</a:t>
            </a:r>
          </a:p>
        </p:txBody>
      </p:sp>
      <p:pic>
        <p:nvPicPr>
          <p:cNvPr id="1946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175" y="1308100"/>
            <a:ext cx="56038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187325" y="2462213"/>
            <a:ext cx="2743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Acute Care – only 3% can share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4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Current state of Healthcare IT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1260475"/>
            <a:ext cx="5059363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263525" y="2403475"/>
            <a:ext cx="274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Ambulatory Care – less than 5% can share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12192001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/>
          <p:cNvPicPr>
            <a:picLocks noChangeAspect="1"/>
          </p:cNvPicPr>
          <p:nvPr/>
        </p:nvPicPr>
        <p:blipFill>
          <a:blip r:embed="rId2"/>
          <a:srcRect l="30634" t="74007" b="-871"/>
          <a:stretch>
            <a:fillRect/>
          </a:stretch>
        </p:blipFill>
        <p:spPr bwMode="auto">
          <a:xfrm>
            <a:off x="0" y="6459538"/>
            <a:ext cx="12192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0058400" y="648811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Built to Optimize…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08" name="Title 8"/>
          <p:cNvSpPr>
            <a:spLocks noGrp="1"/>
          </p:cNvSpPr>
          <p:nvPr>
            <p:ph type="title"/>
          </p:nvPr>
        </p:nvSpPr>
        <p:spPr>
          <a:xfrm>
            <a:off x="3749675" y="-41275"/>
            <a:ext cx="8442325" cy="1260475"/>
          </a:xfrm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</a:rPr>
              <a:t>What’s wrong with Healthcare IT?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119813" y="3136900"/>
            <a:ext cx="38877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 Multiple applications </a:t>
            </a:r>
          </a:p>
          <a:p>
            <a:pPr>
              <a:buFont typeface="Arial" charset="0"/>
              <a:buChar char="•"/>
            </a:pPr>
            <a:endParaRPr lang="en-U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 Numerous passwords</a:t>
            </a:r>
          </a:p>
          <a:p>
            <a:pPr>
              <a:buFont typeface="Arial" charset="0"/>
              <a:buChar char="•"/>
            </a:pPr>
            <a:endParaRPr lang="en-U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 Slow login times</a:t>
            </a:r>
          </a:p>
          <a:p>
            <a:pPr>
              <a:buFont typeface="Arial" charset="0"/>
              <a:buChar char="•"/>
            </a:pPr>
            <a:endParaRPr lang="en-U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  User resistance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911350" y="2173288"/>
            <a:ext cx="7199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latin typeface="Calibri" pitchFamily="34" charset="0"/>
              </a:rPr>
              <a:t>Clinician dissatisfaction</a:t>
            </a:r>
          </a:p>
        </p:txBody>
      </p:sp>
      <p:pic>
        <p:nvPicPr>
          <p:cNvPr id="21511" name="Picture 2" descr="http://www.lilesparker.com/wp-content/uploads/2010/03/Frustrated-Do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25775"/>
            <a:ext cx="4114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26D4C641-70A7-42C2-B8D2-56DC091B16E7}" vid="{7C48E21D-214A-4DA1-854B-B6A013DEE5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1922</Words>
  <Application>Microsoft Office PowerPoint</Application>
  <PresentationFormat>Custom</PresentationFormat>
  <Paragraphs>303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Arial</vt:lpstr>
      <vt:lpstr>Calibri Light</vt:lpstr>
      <vt:lpstr>Office Theme</vt:lpstr>
      <vt:lpstr>Slide 1</vt:lpstr>
      <vt:lpstr>Outline</vt:lpstr>
      <vt:lpstr>My challenge today:</vt:lpstr>
      <vt:lpstr>Overview of 3t Systems</vt:lpstr>
      <vt:lpstr>3t Systems’ areas of expertise</vt:lpstr>
      <vt:lpstr>Current state of Healthcare IT</vt:lpstr>
      <vt:lpstr>Current state of Healthcare IT</vt:lpstr>
      <vt:lpstr>Current state of Healthcare IT</vt:lpstr>
      <vt:lpstr>What’s wrong with Healthcare IT?</vt:lpstr>
      <vt:lpstr>Other issues/current status</vt:lpstr>
      <vt:lpstr>Top ten game changers in HC IT</vt:lpstr>
      <vt:lpstr>Top ten game changers in HC IT</vt:lpstr>
      <vt:lpstr>1. HPAA Security – REALLY???</vt:lpstr>
      <vt:lpstr>1. HPAA Security – REALLY???</vt:lpstr>
      <vt:lpstr>HPAA Security – the facts</vt:lpstr>
      <vt:lpstr>HPAA Security – what to do?</vt:lpstr>
      <vt:lpstr>2. BYOD – Bring Your Own Device</vt:lpstr>
      <vt:lpstr>2. BYOD – Bring Your Own Device</vt:lpstr>
      <vt:lpstr>2. BYOD  (cont)</vt:lpstr>
      <vt:lpstr>3. Virtualization – Servers </vt:lpstr>
      <vt:lpstr>3. Virtualization – Servers </vt:lpstr>
      <vt:lpstr>Advantages to Server Virtualization</vt:lpstr>
      <vt:lpstr>Advantages to Server Virtualization</vt:lpstr>
      <vt:lpstr>Desktop Virtualization</vt:lpstr>
      <vt:lpstr>Desktop Virtualization - Advantages</vt:lpstr>
      <vt:lpstr>4. Business Continuity/Disaster Recovery (BCDR)</vt:lpstr>
      <vt:lpstr>4. Business Continuity/Disaster Recovery (BCDR)</vt:lpstr>
      <vt:lpstr>4. Business Continuity/Disaster Recovery (BCDR) – Key Concepts</vt:lpstr>
      <vt:lpstr>4. Business Continuity/Disaster Recovery (BCDR)</vt:lpstr>
      <vt:lpstr>4. Business Continuity/Disaster Recovery (BCDR)</vt:lpstr>
      <vt:lpstr>5. Medical-grade cloud</vt:lpstr>
      <vt:lpstr>5. Medical-grade cloud</vt:lpstr>
      <vt:lpstr>5. Medical-grade cloud</vt:lpstr>
      <vt:lpstr>6. Patient Impatience</vt:lpstr>
      <vt:lpstr>6. Patient Impatience</vt:lpstr>
      <vt:lpstr>7. Technical Obsolescence</vt:lpstr>
      <vt:lpstr>7. Technical Obsolescence</vt:lpstr>
      <vt:lpstr>8. Clinical Hypermobility</vt:lpstr>
      <vt:lpstr>8. Clinical Hypermobility</vt:lpstr>
      <vt:lpstr>9. Interoperability</vt:lpstr>
      <vt:lpstr>9. Interoperability</vt:lpstr>
      <vt:lpstr>10. Dynamic Clinician Workflow</vt:lpstr>
      <vt:lpstr>10. Dynamic Clinician Workflow</vt:lpstr>
      <vt:lpstr>10. Dynamic Clinician Workflow</vt:lpstr>
      <vt:lpstr>10. Dynamic Clinician Workflow</vt:lpstr>
      <vt:lpstr>10. Dynamic Clinician Workflow</vt:lpstr>
      <vt:lpstr>10. Dynamic Clinician Workflow</vt:lpstr>
      <vt:lpstr>10. Dynamic Clinician Workflow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Louks</dc:creator>
  <cp:lastModifiedBy>ASC Comm</cp:lastModifiedBy>
  <cp:revision>54</cp:revision>
  <dcterms:created xsi:type="dcterms:W3CDTF">2014-05-07T19:06:43Z</dcterms:created>
  <dcterms:modified xsi:type="dcterms:W3CDTF">2014-05-19T18:46:22Z</dcterms:modified>
</cp:coreProperties>
</file>